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 id="2147483689" r:id="rId4"/>
  </p:sldMasterIdLst>
  <p:notesMasterIdLst>
    <p:notesMasterId r:id="rId20"/>
  </p:notesMasterIdLst>
  <p:sldIdLst>
    <p:sldId id="256" r:id="rId5"/>
    <p:sldId id="270" r:id="rId6"/>
    <p:sldId id="271" r:id="rId7"/>
    <p:sldId id="257" r:id="rId8"/>
    <p:sldId id="258" r:id="rId9"/>
    <p:sldId id="259" r:id="rId10"/>
    <p:sldId id="260" r:id="rId11"/>
    <p:sldId id="261" r:id="rId12"/>
    <p:sldId id="262" r:id="rId13"/>
    <p:sldId id="263" r:id="rId14"/>
    <p:sldId id="264" r:id="rId15"/>
    <p:sldId id="265" r:id="rId16"/>
    <p:sldId id="272" r:id="rId17"/>
    <p:sldId id="266" r:id="rId18"/>
    <p:sldId id="26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02C18-371F-4DEE-92D5-D19463E0D02B}" v="8" dt="2023-06-02T21:01:02.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2102" autoAdjust="0"/>
  </p:normalViewPr>
  <p:slideViewPr>
    <p:cSldViewPr snapToGrid="0">
      <p:cViewPr varScale="1">
        <p:scale>
          <a:sx n="66" d="100"/>
          <a:sy n="66" d="100"/>
        </p:scale>
        <p:origin x="1932" y="66"/>
      </p:cViewPr>
      <p:guideLst>
        <p:guide orient="horz" pos="1620"/>
        <p:guide pos="2880"/>
      </p:guideLst>
    </p:cSldViewPr>
  </p:slideViewPr>
  <p:notesTextViewPr>
    <p:cViewPr>
      <p:scale>
        <a:sx n="1" d="1"/>
        <a:sy n="1" d="1"/>
      </p:scale>
      <p:origin x="0" y="0"/>
    </p:cViewPr>
  </p:notesTextViewPr>
  <p:notesViewPr>
    <p:cSldViewPr snapToGrid="0">
      <p:cViewPr varScale="1">
        <p:scale>
          <a:sx n="71" d="100"/>
          <a:sy n="71" d="100"/>
        </p:scale>
        <p:origin x="418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ól, Jadwiga (MFHB)" userId="09421857-1d6c-4ecb-94df-02261e597562" providerId="ADAL" clId="{4EA68D94-5018-4C9A-BEFE-77240261E7F9}"/>
    <pc:docChg chg="modSld">
      <pc:chgData name="Król, Jadwiga (MFHB)" userId="09421857-1d6c-4ecb-94df-02261e597562" providerId="ADAL" clId="{4EA68D94-5018-4C9A-BEFE-77240261E7F9}" dt="2023-02-19T11:28:37.166" v="152" actId="20577"/>
      <pc:docMkLst>
        <pc:docMk/>
      </pc:docMkLst>
      <pc:sldChg chg="addSp modSp mod">
        <pc:chgData name="Król, Jadwiga (MFHB)" userId="09421857-1d6c-4ecb-94df-02261e597562" providerId="ADAL" clId="{4EA68D94-5018-4C9A-BEFE-77240261E7F9}" dt="2023-02-19T11:28:37.166" v="152" actId="20577"/>
        <pc:sldMkLst>
          <pc:docMk/>
          <pc:sldMk cId="0" sldId="259"/>
        </pc:sldMkLst>
        <pc:spChg chg="add mod">
          <ac:chgData name="Król, Jadwiga (MFHB)" userId="09421857-1d6c-4ecb-94df-02261e597562" providerId="ADAL" clId="{4EA68D94-5018-4C9A-BEFE-77240261E7F9}" dt="2023-02-19T11:19:32.666" v="0"/>
          <ac:spMkLst>
            <pc:docMk/>
            <pc:sldMk cId="0" sldId="259"/>
            <ac:spMk id="12" creationId="{00F32816-990A-45DE-802E-927C8683613B}"/>
          </ac:spMkLst>
        </pc:spChg>
        <pc:spChg chg="mod">
          <ac:chgData name="Król, Jadwiga (MFHB)" userId="09421857-1d6c-4ecb-94df-02261e597562" providerId="ADAL" clId="{4EA68D94-5018-4C9A-BEFE-77240261E7F9}" dt="2023-02-19T11:28:15.589" v="144" actId="20577"/>
          <ac:spMkLst>
            <pc:docMk/>
            <pc:sldMk cId="0" sldId="259"/>
            <ac:spMk id="214" creationId="{00000000-0000-0000-0000-000000000000}"/>
          </ac:spMkLst>
        </pc:spChg>
        <pc:spChg chg="mod">
          <ac:chgData name="Król, Jadwiga (MFHB)" userId="09421857-1d6c-4ecb-94df-02261e597562" providerId="ADAL" clId="{4EA68D94-5018-4C9A-BEFE-77240261E7F9}" dt="2023-02-19T11:28:37.166" v="152" actId="20577"/>
          <ac:spMkLst>
            <pc:docMk/>
            <pc:sldMk cId="0" sldId="259"/>
            <ac:spMk id="218" creationId="{00000000-0000-0000-0000-000000000000}"/>
          </ac:spMkLst>
        </pc:spChg>
      </pc:sldChg>
      <pc:sldChg chg="addSp modSp mod">
        <pc:chgData name="Król, Jadwiga (MFHB)" userId="09421857-1d6c-4ecb-94df-02261e597562" providerId="ADAL" clId="{4EA68D94-5018-4C9A-BEFE-77240261E7F9}" dt="2023-02-19T11:20:19.432" v="3" actId="207"/>
        <pc:sldMkLst>
          <pc:docMk/>
          <pc:sldMk cId="0" sldId="261"/>
        </pc:sldMkLst>
        <pc:spChg chg="add mod">
          <ac:chgData name="Król, Jadwiga (MFHB)" userId="09421857-1d6c-4ecb-94df-02261e597562" providerId="ADAL" clId="{4EA68D94-5018-4C9A-BEFE-77240261E7F9}" dt="2023-02-19T11:20:19.432" v="3" actId="207"/>
          <ac:spMkLst>
            <pc:docMk/>
            <pc:sldMk cId="0" sldId="261"/>
            <ac:spMk id="10" creationId="{667DD2CA-6D99-42DA-93C8-C80A1B16200A}"/>
          </ac:spMkLst>
        </pc:spChg>
      </pc:sldChg>
      <pc:sldChg chg="addSp modSp modNotesTx">
        <pc:chgData name="Król, Jadwiga (MFHB)" userId="09421857-1d6c-4ecb-94df-02261e597562" providerId="ADAL" clId="{4EA68D94-5018-4C9A-BEFE-77240261E7F9}" dt="2023-02-19T11:23:10.220" v="6" actId="20577"/>
        <pc:sldMkLst>
          <pc:docMk/>
          <pc:sldMk cId="0" sldId="262"/>
        </pc:sldMkLst>
        <pc:spChg chg="add mod">
          <ac:chgData name="Król, Jadwiga (MFHB)" userId="09421857-1d6c-4ecb-94df-02261e597562" providerId="ADAL" clId="{4EA68D94-5018-4C9A-BEFE-77240261E7F9}" dt="2023-02-19T11:19:46.723" v="2"/>
          <ac:spMkLst>
            <pc:docMk/>
            <pc:sldMk cId="0" sldId="262"/>
            <ac:spMk id="9" creationId="{77017367-D2EA-4E9D-B52E-C421A297AC6B}"/>
          </ac:spMkLst>
        </pc:spChg>
      </pc:sldChg>
      <pc:sldChg chg="modSp mod modNotesTx">
        <pc:chgData name="Król, Jadwiga (MFHB)" userId="09421857-1d6c-4ecb-94df-02261e597562" providerId="ADAL" clId="{4EA68D94-5018-4C9A-BEFE-77240261E7F9}" dt="2023-02-19T11:27:39.688" v="124" actId="20577"/>
        <pc:sldMkLst>
          <pc:docMk/>
          <pc:sldMk cId="0" sldId="263"/>
        </pc:sldMkLst>
        <pc:spChg chg="mod">
          <ac:chgData name="Król, Jadwiga (MFHB)" userId="09421857-1d6c-4ecb-94df-02261e597562" providerId="ADAL" clId="{4EA68D94-5018-4C9A-BEFE-77240261E7F9}" dt="2023-02-19T11:27:39.688" v="124" actId="20577"/>
          <ac:spMkLst>
            <pc:docMk/>
            <pc:sldMk cId="0" sldId="263"/>
            <ac:spMk id="267" creationId="{00000000-0000-0000-0000-000000000000}"/>
          </ac:spMkLst>
        </pc:spChg>
      </pc:sldChg>
      <pc:sldChg chg="addSp modSp">
        <pc:chgData name="Król, Jadwiga (MFHB)" userId="09421857-1d6c-4ecb-94df-02261e597562" providerId="ADAL" clId="{4EA68D94-5018-4C9A-BEFE-77240261E7F9}" dt="2023-02-19T11:20:26.470" v="4"/>
        <pc:sldMkLst>
          <pc:docMk/>
          <pc:sldMk cId="0" sldId="264"/>
        </pc:sldMkLst>
        <pc:spChg chg="add mod">
          <ac:chgData name="Król, Jadwiga (MFHB)" userId="09421857-1d6c-4ecb-94df-02261e597562" providerId="ADAL" clId="{4EA68D94-5018-4C9A-BEFE-77240261E7F9}" dt="2023-02-19T11:20:26.470" v="4"/>
          <ac:spMkLst>
            <pc:docMk/>
            <pc:sldMk cId="0" sldId="264"/>
            <ac:spMk id="9" creationId="{BFC8853A-7BF8-4073-BD49-42441CCAB858}"/>
          </ac:spMkLst>
        </pc:spChg>
      </pc:sldChg>
      <pc:sldChg chg="modSp mod">
        <pc:chgData name="Król, Jadwiga (MFHB)" userId="09421857-1d6c-4ecb-94df-02261e597562" providerId="ADAL" clId="{4EA68D94-5018-4C9A-BEFE-77240261E7F9}" dt="2023-02-19T11:26:59.296" v="106" actId="20577"/>
        <pc:sldMkLst>
          <pc:docMk/>
          <pc:sldMk cId="0" sldId="265"/>
        </pc:sldMkLst>
        <pc:spChg chg="mod">
          <ac:chgData name="Król, Jadwiga (MFHB)" userId="09421857-1d6c-4ecb-94df-02261e597562" providerId="ADAL" clId="{4EA68D94-5018-4C9A-BEFE-77240261E7F9}" dt="2023-02-19T11:26:59.296" v="106" actId="20577"/>
          <ac:spMkLst>
            <pc:docMk/>
            <pc:sldMk cId="0" sldId="265"/>
            <ac:spMk id="293" creationId="{00000000-0000-0000-0000-000000000000}"/>
          </ac:spMkLst>
        </pc:spChg>
        <pc:spChg chg="mod">
          <ac:chgData name="Król, Jadwiga (MFHB)" userId="09421857-1d6c-4ecb-94df-02261e597562" providerId="ADAL" clId="{4EA68D94-5018-4C9A-BEFE-77240261E7F9}" dt="2023-02-19T11:26:40.277" v="91" actId="20577"/>
          <ac:spMkLst>
            <pc:docMk/>
            <pc:sldMk cId="0" sldId="265"/>
            <ac:spMk id="296" creationId="{00000000-0000-0000-0000-000000000000}"/>
          </ac:spMkLst>
        </pc:spChg>
      </pc:sldChg>
      <pc:sldChg chg="addSp modSp">
        <pc:chgData name="Król, Jadwiga (MFHB)" userId="09421857-1d6c-4ecb-94df-02261e597562" providerId="ADAL" clId="{4EA68D94-5018-4C9A-BEFE-77240261E7F9}" dt="2023-02-19T11:20:33.016" v="5"/>
        <pc:sldMkLst>
          <pc:docMk/>
          <pc:sldMk cId="0" sldId="266"/>
        </pc:sldMkLst>
        <pc:spChg chg="add mod">
          <ac:chgData name="Król, Jadwiga (MFHB)" userId="09421857-1d6c-4ecb-94df-02261e597562" providerId="ADAL" clId="{4EA68D94-5018-4C9A-BEFE-77240261E7F9}" dt="2023-02-19T11:20:33.016" v="5"/>
          <ac:spMkLst>
            <pc:docMk/>
            <pc:sldMk cId="0" sldId="266"/>
            <ac:spMk id="13" creationId="{A67F3C2A-95C1-42C9-953F-A2278E51AB2A}"/>
          </ac:spMkLst>
        </pc:spChg>
      </pc:sldChg>
    </pc:docChg>
  </pc:docChgLst>
  <pc:docChgLst>
    <pc:chgData name="Król, Jadwiga (MFHB)" userId="09421857-1d6c-4ecb-94df-02261e597562" providerId="ADAL" clId="{33702C18-371F-4DEE-92D5-D19463E0D02B}"/>
    <pc:docChg chg="addSld delSld modSld">
      <pc:chgData name="Król, Jadwiga (MFHB)" userId="09421857-1d6c-4ecb-94df-02261e597562" providerId="ADAL" clId="{33702C18-371F-4DEE-92D5-D19463E0D02B}" dt="2023-06-02T11:48:43.713" v="64" actId="20577"/>
      <pc:docMkLst>
        <pc:docMk/>
      </pc:docMkLst>
      <pc:sldChg chg="mod modShow modNotesTx">
        <pc:chgData name="Król, Jadwiga (MFHB)" userId="09421857-1d6c-4ecb-94df-02261e597562" providerId="ADAL" clId="{33702C18-371F-4DEE-92D5-D19463E0D02B}" dt="2023-06-02T11:45:44.249" v="5"/>
        <pc:sldMkLst>
          <pc:docMk/>
          <pc:sldMk cId="0" sldId="257"/>
        </pc:sldMkLst>
      </pc:sldChg>
      <pc:sldChg chg="mod modShow modNotesTx">
        <pc:chgData name="Król, Jadwiga (MFHB)" userId="09421857-1d6c-4ecb-94df-02261e597562" providerId="ADAL" clId="{33702C18-371F-4DEE-92D5-D19463E0D02B}" dt="2023-06-02T11:46:46.250" v="11"/>
        <pc:sldMkLst>
          <pc:docMk/>
          <pc:sldMk cId="0" sldId="262"/>
        </pc:sldMkLst>
      </pc:sldChg>
      <pc:sldChg chg="modSp mod modNotesTx">
        <pc:chgData name="Król, Jadwiga (MFHB)" userId="09421857-1d6c-4ecb-94df-02261e597562" providerId="ADAL" clId="{33702C18-371F-4DEE-92D5-D19463E0D02B}" dt="2023-06-02T11:48:43.713" v="64" actId="20577"/>
        <pc:sldMkLst>
          <pc:docMk/>
          <pc:sldMk cId="0" sldId="266"/>
        </pc:sldMkLst>
        <pc:spChg chg="mod">
          <ac:chgData name="Król, Jadwiga (MFHB)" userId="09421857-1d6c-4ecb-94df-02261e597562" providerId="ADAL" clId="{33702C18-371F-4DEE-92D5-D19463E0D02B}" dt="2023-06-02T11:47:02.917" v="20" actId="20577"/>
          <ac:spMkLst>
            <pc:docMk/>
            <pc:sldMk cId="0" sldId="266"/>
            <ac:spMk id="302" creationId="{00000000-0000-0000-0000-000000000000}"/>
          </ac:spMkLst>
        </pc:spChg>
      </pc:sldChg>
      <pc:sldChg chg="add del setBg">
        <pc:chgData name="Król, Jadwiga (MFHB)" userId="09421857-1d6c-4ecb-94df-02261e597562" providerId="ADAL" clId="{33702C18-371F-4DEE-92D5-D19463E0D02B}" dt="2023-06-02T11:46:03.929" v="8"/>
        <pc:sldMkLst>
          <pc:docMk/>
          <pc:sldMk cId="0" sldId="270"/>
        </pc:sldMkLst>
      </pc:sldChg>
      <pc:sldChg chg="add del setBg">
        <pc:chgData name="Król, Jadwiga (MFHB)" userId="09421857-1d6c-4ecb-94df-02261e597562" providerId="ADAL" clId="{33702C18-371F-4DEE-92D5-D19463E0D02B}" dt="2023-06-02T11:46:03.929" v="8"/>
        <pc:sldMkLst>
          <pc:docMk/>
          <pc:sldMk cId="0" sldId="271"/>
        </pc:sldMkLst>
      </pc:sldChg>
      <pc:sldChg chg="add del setBg">
        <pc:chgData name="Król, Jadwiga (MFHB)" userId="09421857-1d6c-4ecb-94df-02261e597562" providerId="ADAL" clId="{33702C18-371F-4DEE-92D5-D19463E0D02B}" dt="2023-06-02T11:45:17.909" v="2"/>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be16c47ae_0_23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Cześć/Witam wszystkich, mam na imię ???????? i te zajęcia będą dotyczyły technologii w sporcie.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Naszym dzisiejszym celem jest pokazanie Wam wielu różnych i interesujących sposobów, jak technologia jest wykorzystywana do trenowania sportowców, jak pomaga w unikaniu kontuzji, poprawie integracji w sporcie i w przestrzeganiu zasad. Chcemy również podsunąć Wam pomysły na zadania, które moglibyście wykonywać, pracując i tworząc technologię, którą dziś omawiamy. </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
        <p:nvSpPr>
          <p:cNvPr id="177" name="Google Shape;177;gbbe16c47ae_0_23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be16c47ae_0_30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interesuje Cię projektowanie i stosowanie technologii w nowoczesnych przyrządach sportowych, to możesz zostać Inżynierem sportowym. Inżynieria sportowa składa się z wielu różnych dziedzin i moglibyście na przykład być odpowiedzialni za badania i rozwój przyrządów sportowych takich jak te, o których przed chwilą rozmawialiśmy. Moglibyście nawet wspierać paraolimpijczyków rozwijając nowe technologie, które pomogą im trenować i konkurować w zawodach. </a:t>
            </a:r>
          </a:p>
          <a:p>
            <a:pPr marL="0" lvl="0" indent="0" algn="l" rtl="0">
              <a:spcBef>
                <a:spcPts val="0"/>
              </a:spcBef>
              <a:spcAft>
                <a:spcPts val="0"/>
              </a:spcAft>
              <a:buNone/>
            </a:pPr>
            <a:r>
              <a:rPr lang="pl-PL" dirty="0"/>
              <a:t>Można być również projektantem nowych przyrządów sportowych i współpracować z inżynierami sportu, by tworzyć ich elementy. Projektanci produktowi używają swoich umiejętności i wiedzy w dziedzinie technologii, by udoskonalać działanie i wygląd przedmiotów. </a:t>
            </a:r>
          </a:p>
          <a:p>
            <a:pPr marL="0" lvl="0" indent="0" algn="l" rtl="0">
              <a:spcBef>
                <a:spcPts val="0"/>
              </a:spcBef>
              <a:spcAft>
                <a:spcPts val="0"/>
              </a:spcAft>
              <a:buNone/>
            </a:pPr>
            <a:r>
              <a:rPr lang="pl-PL" dirty="0"/>
              <a:t>Ktoś z Was może rozwinąć nowy sposób wykorzystania technologii, by serfować po oceanie, a może nawet zaprojektować przyrząd sportowy, który stworzyłby zupełnie nową dziedzinę sportu? Jeśli jesteście fanami Harrego Pottera, to mógłby to być na przykład Quidditch, ale na lewitujących deskorolkach. To byłoby coś, prawda?!? </a:t>
            </a:r>
          </a:p>
          <a:p>
            <a:pPr marL="0" lvl="0" indent="0" algn="l" rtl="0">
              <a:spcBef>
                <a:spcPts val="0"/>
              </a:spcBef>
              <a:spcAft>
                <a:spcPts val="0"/>
              </a:spcAft>
              <a:buNone/>
            </a:pPr>
            <a:endParaRPr dirty="0"/>
          </a:p>
        </p:txBody>
      </p:sp>
      <p:sp>
        <p:nvSpPr>
          <p:cNvPr id="259" name="Google Shape;259;gbbe16c47ae_0_30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be16c47ae_0_30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Przyjrzyjmy się teraz, jak technologia rozwija się, by pomóc sportowcom trenować i poprawiać swoje wyniki.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Kolarze na lewym górnym zdjęciu noszą okulary z wyświetlaczem HUD (</a:t>
            </a:r>
            <a:r>
              <a:rPr lang="pl-PL" dirty="0" err="1"/>
              <a:t>Heads</a:t>
            </a:r>
            <a:r>
              <a:rPr lang="pl-PL" dirty="0"/>
              <a:t> </a:t>
            </a:r>
            <a:r>
              <a:rPr lang="pl-PL" dirty="0" err="1"/>
              <a:t>Up</a:t>
            </a:r>
            <a:r>
              <a:rPr lang="pl-PL" dirty="0"/>
              <a:t> Display – wyświetlacz prezentujący różne parametry jazdy przed oczyma kolarza). Te okulary wykorzystują rozszerzoną rzeczywistość, wyświetlając na przykład rytm serca lub prędkość jazdy tuż przed oczami kolarza. Te informacje pomagają kolarzom poprawić swoje wyniki, ponieważ mogą dokonywać zmian w trakcie jazdy. Na przykład, widząc, że rytm serca jest wciąż na niskim poziomie, mogą spróbować jechać intensywniej.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Jeśli przyjrzysz się uważnie kobiecie na prawnym górnym zdjęciu, zobaczysz, że ma przyczepione do swojego ciała i ubrań mnóstwo białych kropek. To są bardzo zaawansowane czujniki, które mierzą dokładny ruch ciała. Odczyty czujników są wysyłane do komputera, który na ich podstawie tworzy trójwymiarowy obraz ciała i jego ruchu. Te wyniki mogą zostać wykorzystane przez sportowców i ich trenerów do obserwacji oraz próby udoskonalenia stosowanych technik.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Mężczyzna na lewym dolnym zdjęciu to fizjoterapeuta. Badając pacjenta używa zestawu czujników zwanych </a:t>
            </a:r>
            <a:r>
              <a:rPr lang="pl-PL" dirty="0" err="1"/>
              <a:t>ReFlex</a:t>
            </a:r>
            <a:r>
              <a:rPr lang="pl-PL" dirty="0"/>
              <a:t>. </a:t>
            </a:r>
            <a:r>
              <a:rPr lang="pl-PL" dirty="0" err="1"/>
              <a:t>ReFlex</a:t>
            </a:r>
            <a:r>
              <a:rPr lang="pl-PL" dirty="0"/>
              <a:t> to zestaw czujników, które pacjent może nosić na sobie, pozwalają one wykryć wszystkie jego ruchy. Czujniki mogą śledzić, monitorować i analizować każdy ruch pacjenta, który zmaga się urazem. Dostarczają one informacji dla pacjenta i jego fizjoterapeuty, czy pacjent wykonuje ćwiczenia poprawnie, czy wykonywane ruchy mogą zrobić mu krzywdę, a nawet mogą liczyć za niego ilość wykonanych ćwiczeń. Wyobraź sobie technologię, jaką fizjoterapeuci będą mogli używać, kiedy ty ukończysz szkołę. Mogłabyś lub mógłbyś być fizjoterapeutą, używającym tej technologii lub kimś, kto będzie tworzył, projektował i programował technologię taką jak ta.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 koniec, na zdjęciu w prawym dolnym rogu widzimy kobietę używającą Bod Pod, o którym </a:t>
            </a:r>
            <a:r>
              <a:rPr lang="pl-PL" dirty="0" err="1"/>
              <a:t>Venessa</a:t>
            </a:r>
            <a:r>
              <a:rPr lang="pl-PL" dirty="0"/>
              <a:t> wspominała wcześniej. Jest to duża komora o kształcie jajka, do której wchodzą ludzie. Kapsuła jest używana do procentowego pomiaru masy ciała i masy tłuszczowej organizmu za pomocą powietrza. To zdecydowanie wygląda dla mnie jak technologia obcych z kosmosu. </a:t>
            </a:r>
          </a:p>
          <a:p>
            <a:pPr marL="0" lvl="0" indent="0" algn="l" rtl="0">
              <a:spcBef>
                <a:spcPts val="0"/>
              </a:spcBef>
              <a:spcAft>
                <a:spcPts val="0"/>
              </a:spcAft>
              <a:buNone/>
            </a:pPr>
            <a:endParaRPr dirty="0"/>
          </a:p>
        </p:txBody>
      </p:sp>
      <p:sp>
        <p:nvSpPr>
          <p:cNvPr id="273" name="Google Shape;273;gbbe16c47ae_0_3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be16c47ae_0_31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interesuje Cię sposób w jaki sportowcy działają i trenują, praca ich organizmów, to zawód biomechanika byłby dla ciebie. Jako biomechanik możesz wykorzystać technologię, by poznawać ruch u żywych organizmów. Moglibyście pomagać sportowcom poprawiać ich wydolność, lepiej zrozumieć ich organizmy i redukować ryzyko urazów.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Kolejną opcją jest zostanie technikiem medycyny sportowej i praca ze sportowcami z wykorzystaniem technologii, by leczyć i zapobiegać urazom oraz problemom medycznym wynikającym z uprawiania sportu.</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Mam nadzieję, że dzięki tej lekcji poznaliście przekrój zawodów, w których moglibyście wykorzystać i rozwijać technologię dla sportu. </a:t>
            </a:r>
          </a:p>
          <a:p>
            <a:pPr marL="0" lvl="0" indent="0" algn="l" rtl="0">
              <a:spcBef>
                <a:spcPts val="0"/>
              </a:spcBef>
              <a:spcAft>
                <a:spcPts val="0"/>
              </a:spcAft>
              <a:buNone/>
            </a:pPr>
            <a:endParaRPr dirty="0"/>
          </a:p>
        </p:txBody>
      </p:sp>
      <p:sp>
        <p:nvSpPr>
          <p:cNvPr id="285" name="Google Shape;285;gbbe16c47ae_0_3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Wróćmy do pytania, które zadałam/zadałem Wam na początku naszego </a:t>
            </a:r>
            <a:r>
              <a:rPr lang="pl-PL" sz="1200" b="0" dirty="0">
                <a:latin typeface="Poppins"/>
                <a:ea typeface="Poppins"/>
                <a:cs typeface="Poppins"/>
                <a:sym typeface="Poppins"/>
              </a:rPr>
              <a:t>spotkania: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lvl="0" indent="0" algn="l" rtl="0">
              <a:lnSpc>
                <a:spcPct val="100000"/>
              </a:lnSpc>
              <a:spcBef>
                <a:spcPts val="0"/>
              </a:spcBef>
              <a:spcAft>
                <a:spcPts val="0"/>
              </a:spcAft>
              <a:buSzPts val="1100"/>
              <a:buNone/>
            </a:pPr>
            <a:endParaRPr sz="1200" dirty="0">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be16c47ae_0_32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Czas na twoje wyzwanie w ramach Tech dla sportu. </a:t>
            </a:r>
          </a:p>
          <a:p>
            <a:pPr marL="0" lvl="0" indent="0" algn="l" rtl="0">
              <a:spcBef>
                <a:spcPts val="0"/>
              </a:spcBef>
              <a:spcAft>
                <a:spcPts val="0"/>
              </a:spcAft>
              <a:buNone/>
            </a:pPr>
            <a:r>
              <a:rPr lang="pl-PL" dirty="0"/>
              <a:t>W ramach wyzwania Tech We Can Tech dla sportu chcielibyśmy poprosić Was o narysowanie jakiegoś rozwiązania technicznego, które pomoże osobom z niepełnosprawnością doświadczyć sportu, którego bez tej technologii nigdy nie mieliby możliwości spróbować. </a:t>
            </a:r>
          </a:p>
          <a:p>
            <a:pPr marL="0" lvl="0" indent="0" algn="l" rtl="0">
              <a:spcBef>
                <a:spcPts val="0"/>
              </a:spcBef>
              <a:spcAft>
                <a:spcPts val="0"/>
              </a:spcAft>
              <a:buNone/>
            </a:pPr>
            <a:r>
              <a:rPr lang="pl-PL" dirty="0"/>
              <a:t>Pamiętajcie, ludzie mogą mieć bardzo różne niepełnosprawności. Możecie zaprojektować zupełnie nowy wózek sportowy. Możecie narysować nowe rozwiązanie umożliwiające osobie bez ręki lub nogi konkurować w sporcie. Możecie pomyśleć o sposobie, który umożliwi osobie niepełnosprawnej surfowanie. A może nawet zaproponujecie coś, co umożliwi osobie niepełnosprawnej dostęp do dyscyplin, dla których nie istnieje jeszcze nowoczesna technologia, ułatwiająca ich uprawianie. </a:t>
            </a:r>
          </a:p>
          <a:p>
            <a:pPr marL="0" lvl="0" indent="0" algn="l" rtl="0">
              <a:spcBef>
                <a:spcPts val="0"/>
              </a:spcBef>
              <a:spcAft>
                <a:spcPts val="0"/>
              </a:spcAft>
              <a:buNone/>
            </a:pPr>
            <a:r>
              <a:rPr lang="pl-PL" dirty="0"/>
              <a:t>Nie możemy się doczekać, żeby zobaczyć Wasze propozycje Tech We </a:t>
            </a:r>
            <a:r>
              <a:rPr lang="pl-PL" dirty="0" err="1"/>
              <a:t>Can</a:t>
            </a:r>
            <a:r>
              <a:rPr lang="pl-PL" dirty="0"/>
              <a:t> i jeśli chcecie się z nami podzielić, proszę prześlijcie Swoją pracę mailem, bądź poproście rodziców, by podzielili się nią w mediach społecznościowych dodając #TechWeCan. </a:t>
            </a:r>
          </a:p>
          <a:p>
            <a:pPr marL="0" lvl="0" indent="0" algn="l" rtl="0">
              <a:spcBef>
                <a:spcPts val="0"/>
              </a:spcBef>
              <a:spcAft>
                <a:spcPts val="0"/>
              </a:spcAft>
              <a:buNone/>
            </a:pPr>
            <a:r>
              <a:rPr lang="pl-PL" dirty="0"/>
              <a:t>Baw się dobrze projektując – nie mogę się doczekać, żeby zobaczyć co wymyślisz. Nigdy nie wiadomo, Twoje rozwiązanie może zmienić czyjeś życie. Jakże byłoby to niesamowite! </a:t>
            </a:r>
          </a:p>
          <a:p>
            <a:pPr marL="0" lvl="0" indent="0" algn="l" rtl="0">
              <a:spcBef>
                <a:spcPts val="0"/>
              </a:spcBef>
              <a:spcAft>
                <a:spcPts val="0"/>
              </a:spcAft>
              <a:buNone/>
            </a:pPr>
            <a:endParaRPr dirty="0"/>
          </a:p>
        </p:txBody>
      </p:sp>
      <p:sp>
        <p:nvSpPr>
          <p:cNvPr id="299" name="Google Shape;299;gbbe16c47ae_0_3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be16c47ae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bbe16c47ae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Zanim zaczniemy, mam do Was pytanie.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[krótka angażująca rozmowa z dziećmi i prośba o wymienienie kilku zawodów, które mają na myśli]</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A  z Was uważa, że do wykonywania Waszej przyszłej pracy będzie wykorzystywana technologia? Proszę podnieście ręce jeśli uważacie, że tak. </a:t>
            </a:r>
            <a:r>
              <a:rPr lang="en" sz="1200" dirty="0"/>
              <a:t> </a:t>
            </a: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Co w ogóle znaczy słowo ‚technologia’? Jest wiele różnych definicji technologii ale mi najbardziej odpowiada ta</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lang="en" sz="1200" dirty="0">
                <a:solidFill>
                  <a:schemeClr val="dk1"/>
                </a:solidFill>
                <a:latin typeface="Poppins"/>
                <a:ea typeface="Poppins"/>
                <a:cs typeface="Poppins"/>
                <a:sym typeface="Poppins"/>
              </a:rPr>
              <a:t>.’</a:t>
            </a: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[Poproś dzieci aby powiedziały z czym im kojarzy się to słowo i czy mogą podać przykłady technologii albo zawodów z nią związanych]</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Technolog</a:t>
            </a:r>
            <a:r>
              <a:rPr lang="pl-PL" sz="1200" dirty="0" err="1">
                <a:solidFill>
                  <a:schemeClr val="dk1"/>
                </a:solidFill>
                <a:latin typeface="Poppins"/>
                <a:ea typeface="Poppins"/>
                <a:cs typeface="Poppins"/>
                <a:sym typeface="Poppins"/>
              </a:rPr>
              <a:t>ia</a:t>
            </a:r>
            <a:r>
              <a:rPr lang="pl-PL" sz="1200" dirty="0">
                <a:solidFill>
                  <a:schemeClr val="dk1"/>
                </a:solidFill>
                <a:latin typeface="Poppins"/>
                <a:ea typeface="Poppins"/>
                <a:cs typeface="Poppins"/>
                <a:sym typeface="Poppins"/>
              </a:rPr>
              <a:t> zmienia się bardzo szybko</a:t>
            </a:r>
            <a:r>
              <a:rPr lang="en" sz="1200" dirty="0">
                <a:solidFill>
                  <a:schemeClr val="dk1"/>
                </a:solidFill>
                <a:latin typeface="Poppins"/>
                <a:ea typeface="Poppins"/>
                <a:cs typeface="Poppins"/>
                <a:sym typeface="Poppins"/>
              </a:rPr>
              <a:t>.</a:t>
            </a:r>
            <a:r>
              <a:rPr lang="pl-PL" sz="1200" dirty="0">
                <a:solidFill>
                  <a:schemeClr val="dk1"/>
                </a:solidFill>
                <a:latin typeface="Poppins"/>
                <a:ea typeface="Poppins"/>
                <a:cs typeface="Poppins"/>
                <a:sym typeface="Poppins"/>
              </a:rPr>
              <a:t> Zmienia się szybciej niż kiedykolwiek w historii naszej planety, co oznacza, że cały czas powstają nowe wynalazki i rozwiązania.  W tej chwili luzie dookoła świata pracują nad takimi wynalazkami jak latające samochody, roboty, które mogą być w  naszych domach lub nauczyciele, którzy wyświetlają się w klasach jako hologramy. </a:t>
            </a:r>
          </a:p>
          <a:p>
            <a:pPr marL="0" lvl="0" indent="0" algn="l" rtl="0">
              <a:lnSpc>
                <a:spcPct val="100000"/>
              </a:lnSpc>
              <a:spcBef>
                <a:spcPts val="0"/>
              </a:spcBef>
              <a:spcAft>
                <a:spcPts val="0"/>
              </a:spcAft>
              <a:buClr>
                <a:schemeClr val="dk1"/>
              </a:buClr>
              <a:buSzPts val="1100"/>
              <a:buFont typeface="Arial"/>
              <a:buNone/>
            </a:pP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Wszystkie te wynalazki już istnieją, ale ludzie ciągle je udoskonalają tak, żeby były bardziej przydatne i dostępne dla wszystkich, ponieważ na razie wszystkie te rozwiązania są zbyt drogie żeby więcej ludzi mogło z nich skorzystać.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d2942c83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d2942c837_0_22:notes"/>
          <p:cNvSpPr txBox="1">
            <a:spLocks noGrp="1"/>
          </p:cNvSpPr>
          <p:nvPr>
            <p:ph type="body" idx="1"/>
          </p:nvPr>
        </p:nvSpPr>
        <p:spPr>
          <a:xfrm>
            <a:off x="685800" y="4343406"/>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[SLAJD UKRYTY </a:t>
            </a:r>
            <a:r>
              <a:rPr lang="en-GB" dirty="0">
                <a:sym typeface="Wingdings" panose="05000000000000000000" pitchFamily="2" charset="2"/>
              </a:rPr>
              <a:t> </a:t>
            </a:r>
            <a:r>
              <a:rPr lang="pl-PL" dirty="0">
                <a:sym typeface="Wingdings" panose="05000000000000000000" pitchFamily="2" charset="2"/>
              </a:rPr>
              <a:t>Dodatkowy</a:t>
            </a:r>
            <a:r>
              <a:rPr lang="en-GB" dirty="0">
                <a:sym typeface="Wingdings" panose="05000000000000000000" pitchFamily="2" charset="2"/>
              </a:rPr>
              <a:t> </a:t>
            </a:r>
            <a:r>
              <a:rPr lang="en-GB" dirty="0" err="1">
                <a:sym typeface="Wingdings" panose="05000000000000000000" pitchFamily="2" charset="2"/>
              </a:rPr>
              <a:t>slajd</a:t>
            </a:r>
            <a:r>
              <a:rPr lang="en-GB" dirty="0">
                <a:sym typeface="Wingdings" panose="05000000000000000000" pitchFamily="2" charset="2"/>
              </a:rPr>
              <a:t>, </a:t>
            </a:r>
            <a:r>
              <a:rPr lang="en-GB" dirty="0" err="1">
                <a:sym typeface="Wingdings" panose="05000000000000000000" pitchFamily="2" charset="2"/>
              </a:rPr>
              <a:t>którego</a:t>
            </a:r>
            <a:r>
              <a:rPr lang="en-GB" dirty="0">
                <a:sym typeface="Wingdings" panose="05000000000000000000" pitchFamily="2" charset="2"/>
              </a:rPr>
              <a:t> u</a:t>
            </a:r>
            <a:r>
              <a:rPr lang="pl-PL" dirty="0">
                <a:sym typeface="Wingdings" panose="05000000000000000000" pitchFamily="2" charset="2"/>
              </a:rPr>
              <a:t>życie można rozważyć podczas zajęć dla starszych dzieci. Video zawiera rozmowy z pracownikami z różnych branż, opatrzone polskimi napisami  przez co nie jest odpowiedni dla młodszych dzieci, które mogą mieć problemy z szybkim czytaniem]</a:t>
            </a:r>
          </a:p>
          <a:p>
            <a:pPr marL="0" lvl="0" indent="0" algn="l" rtl="0">
              <a:spcBef>
                <a:spcPts val="0"/>
              </a:spcBef>
              <a:spcAft>
                <a:spcPts val="0"/>
              </a:spcAft>
              <a:buNone/>
            </a:pPr>
            <a:endParaRPr lang="pl-PL" dirty="0"/>
          </a:p>
          <a:p>
            <a:pPr marL="0" lvl="0" indent="0" algn="l" rtl="0">
              <a:spcBef>
                <a:spcPts val="0"/>
              </a:spcBef>
              <a:spcAft>
                <a:spcPts val="0"/>
              </a:spcAft>
              <a:buNone/>
            </a:pPr>
            <a:endParaRPr lang="pl-PL" dirty="0"/>
          </a:p>
          <a:p>
            <a:pPr marL="0" lvl="0" indent="0" algn="l" rtl="0">
              <a:spcBef>
                <a:spcPts val="0"/>
              </a:spcBef>
              <a:spcAft>
                <a:spcPts val="0"/>
              </a:spcAft>
              <a:buNone/>
            </a:pPr>
            <a:r>
              <a:rPr lang="pl-PL" dirty="0"/>
              <a:t>Dzisiaj skupimy się na technologii w sporcie,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dirty="0"/>
              <a:t>[WŁĄCZ VIDEO]:  </a:t>
            </a:r>
            <a:r>
              <a:rPr lang="en-GB" dirty="0">
                <a:hlinkClick r:id="rId3"/>
              </a:rPr>
              <a:t>Tech We Can - role models (Polish version) on Vimeo</a:t>
            </a:r>
            <a:r>
              <a:rPr lang="pl-PL" dirty="0"/>
              <a:t> lub kliknij w zdjęcie.</a:t>
            </a:r>
          </a:p>
          <a:p>
            <a:pPr marL="0" lvl="0" indent="0" algn="l" rtl="0">
              <a:spcBef>
                <a:spcPts val="0"/>
              </a:spcBef>
              <a:spcAft>
                <a:spcPts val="0"/>
              </a:spcAft>
              <a:buNone/>
            </a:pPr>
            <a:endParaRPr dirty="0"/>
          </a:p>
        </p:txBody>
      </p:sp>
      <p:sp>
        <p:nvSpPr>
          <p:cNvPr id="188" name="Google Shape;188;gbd2942c837_0_22:notes"/>
          <p:cNvSpPr txBox="1">
            <a:spLocks noGrp="1"/>
          </p:cNvSpPr>
          <p:nvPr>
            <p:ph type="sldNum" idx="12"/>
          </p:nvPr>
        </p:nvSpPr>
        <p:spPr>
          <a:xfrm>
            <a:off x="3884612"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be16c47ae_0_25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Kiedy myślisz o sporcie, od razu przychodzą na myśl sportowcy. Ale tak na prawdę w tle zaangażowanych jest dużo więcej osób, wykonujących wiele rożnych zawodów. </a:t>
            </a:r>
          </a:p>
          <a:p>
            <a:pPr marL="0" lvl="0" indent="0" algn="l" rtl="0">
              <a:spcBef>
                <a:spcPts val="0"/>
              </a:spcBef>
              <a:spcAft>
                <a:spcPts val="0"/>
              </a:spcAft>
              <a:buNone/>
            </a:pPr>
            <a:r>
              <a:rPr lang="pl-PL" dirty="0"/>
              <a:t>Zaczniemy od tego jak technologia pomaga monitorować przebieg gry i ułatwia sędziom i arbitrom podejmowanie decyzji.</a:t>
            </a:r>
          </a:p>
          <a:p>
            <a:pPr marL="0" lvl="0" indent="0" algn="l" rtl="0">
              <a:spcBef>
                <a:spcPts val="0"/>
              </a:spcBef>
              <a:spcAft>
                <a:spcPts val="0"/>
              </a:spcAft>
              <a:buNone/>
            </a:pPr>
            <a:r>
              <a:rPr lang="pl-PL" dirty="0"/>
              <a:t>Czasami sędziowie mogą coś przegapić, mają niepełny widok, lub coś mogło się wydarzyć naprawdę szybko. W takich momentach pomaga natychmiastowa informacja wideo. Nagrania wideo są ważnym elementem, który wspiera sędziów w ostatnich dekadach. Jeżeli sędziowie nie są pewni, mogą obejrzeć powtórkę zdarzenia w zwolnionym tempie, co pomoże im podjąć właściwą decyzję.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w lewym górnym rogu przedstawia sędziego NFL (jest to Narodowa Liga Futbolowa w Ameryce). Ogląda on nagranie, które pomoże mu podjąć decyzję. </a:t>
            </a:r>
          </a:p>
          <a:p>
            <a:pPr marL="0" lvl="0" indent="0" algn="l" rtl="0">
              <a:spcBef>
                <a:spcPts val="0"/>
              </a:spcBef>
              <a:spcAft>
                <a:spcPts val="0"/>
              </a:spcAft>
              <a:buNone/>
            </a:pPr>
            <a:r>
              <a:rPr lang="pl-PL" dirty="0"/>
              <a:t>Ponieważ sędziowie są ludźmi, różni sędziowie mogą podejmować różne decyzje w tej samej sprawie. NFL używa czegoś, co nazywa się Art </a:t>
            </a:r>
            <a:r>
              <a:rPr lang="pl-PL" dirty="0" err="1"/>
              <a:t>McNally</a:t>
            </a:r>
            <a:r>
              <a:rPr lang="pl-PL" dirty="0"/>
              <a:t> </a:t>
            </a:r>
            <a:r>
              <a:rPr lang="pl-PL" dirty="0" err="1"/>
              <a:t>GameDay</a:t>
            </a:r>
            <a:r>
              <a:rPr lang="pl-PL" dirty="0"/>
              <a:t> Central, by upewnić się, że decyzje są bardziej sprawiedliwe i spójne, niezależnie od tego, kto jest sędzią.</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Bardzo</a:t>
            </a:r>
            <a:r>
              <a:rPr lang="pl-PL" baseline="0" dirty="0"/>
              <a:t> podobna technologia jest obecnie stosowana w piłce nożnej i nazywa się VAR = Video Assistance </a:t>
            </a:r>
            <a:r>
              <a:rPr lang="pl-PL" baseline="0" dirty="0" err="1"/>
              <a:t>Refferee</a:t>
            </a:r>
            <a:r>
              <a:rPr lang="pl-PL" baseline="0" dirty="0"/>
              <a:t>, czyli asystujący sędzia video.</a:t>
            </a:r>
            <a:endParaRPr lang="pl-PL" dirty="0"/>
          </a:p>
          <a:p>
            <a:pPr marL="0" lvl="0" indent="0" algn="l" rtl="0">
              <a:spcBef>
                <a:spcPts val="0"/>
              </a:spcBef>
              <a:spcAft>
                <a:spcPts val="0"/>
              </a:spcAft>
              <a:buNone/>
            </a:pPr>
            <a:r>
              <a:rPr lang="pl-PL" dirty="0"/>
              <a:t>Obrazek u góry po prawej stronie pokazuje, jak działa technologia </a:t>
            </a:r>
            <a:r>
              <a:rPr lang="pl-PL" dirty="0" err="1"/>
              <a:t>Goal</a:t>
            </a:r>
            <a:r>
              <a:rPr lang="pl-PL" dirty="0"/>
              <a:t> Line. W piłce nożnej, piłka musi całkowicie przekroczyć linię, aby gol został zaliczony. Również w tym przypadku sędzia może mieć trudności z dostrzeżeniem tego faktu, jeśli nie znajduje się na tym samym poziomie co bramka. Technologia </a:t>
            </a:r>
            <a:r>
              <a:rPr lang="pl-PL" dirty="0" err="1"/>
              <a:t>Goal</a:t>
            </a:r>
            <a:r>
              <a:rPr lang="pl-PL" dirty="0"/>
              <a:t> Line (linii bramkowej) polega na użyciu około 7 kamer w każdej bramce. Kamery są używane do wykrywania, czy piłka przekracza linię bramkową. Jeśli tak się stanie, czujniki natychmiast wysyłają sygnał aby ostrzec sędziego i powiadomić go o golu. Ta technologia jest bardzo droga, więc w tej chwili jest używana tylko w najlepszych ligach piłkarskich.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Zdjęcie na dole po lewej stronie pokazuje technologię zwaną </a:t>
            </a:r>
            <a:r>
              <a:rPr lang="pl-PL" sz="1100" b="0" i="0" u="none" strike="noStrike" cap="none" dirty="0" err="1">
                <a:solidFill>
                  <a:srgbClr val="000000"/>
                </a:solidFill>
                <a:effectLst/>
                <a:latin typeface="Arial"/>
                <a:ea typeface="Arial"/>
                <a:cs typeface="Arial"/>
                <a:sym typeface="Arial"/>
              </a:rPr>
              <a:t>Hawk</a:t>
            </a:r>
            <a:r>
              <a:rPr lang="pl-PL" sz="1100" b="0" i="0" u="none" strike="noStrike" cap="none" dirty="0">
                <a:solidFill>
                  <a:srgbClr val="000000"/>
                </a:solidFill>
                <a:effectLst/>
                <a:latin typeface="Arial"/>
                <a:ea typeface="Arial"/>
                <a:cs typeface="Arial"/>
                <a:sym typeface="Arial"/>
              </a:rPr>
              <a:t> </a:t>
            </a:r>
            <a:r>
              <a:rPr lang="pl-PL" sz="1100" b="0" i="0" u="none" strike="noStrike" cap="none" dirty="0" err="1">
                <a:solidFill>
                  <a:srgbClr val="000000"/>
                </a:solidFill>
                <a:effectLst/>
                <a:latin typeface="Arial"/>
                <a:ea typeface="Arial"/>
                <a:cs typeface="Arial"/>
                <a:sym typeface="Arial"/>
              </a:rPr>
              <a:t>Eye</a:t>
            </a:r>
            <a:r>
              <a:rPr lang="pl-PL" sz="1100" b="0" i="0" u="none" strike="noStrike" cap="none" dirty="0">
                <a:solidFill>
                  <a:srgbClr val="000000"/>
                </a:solidFill>
                <a:effectLst/>
                <a:latin typeface="Arial"/>
                <a:ea typeface="Arial"/>
                <a:cs typeface="Arial"/>
                <a:sym typeface="Arial"/>
              </a:rPr>
              <a:t>. </a:t>
            </a:r>
            <a:r>
              <a:rPr lang="pl-PL" sz="1100" b="0" i="0" u="none" strike="noStrike" cap="none" dirty="0" err="1">
                <a:solidFill>
                  <a:srgbClr val="000000"/>
                </a:solidFill>
                <a:effectLst/>
                <a:latin typeface="Arial"/>
                <a:ea typeface="Arial"/>
                <a:cs typeface="Arial"/>
                <a:sym typeface="Arial"/>
              </a:rPr>
              <a:t>Hawk</a:t>
            </a:r>
            <a:r>
              <a:rPr lang="pl-PL" sz="1100" b="0" i="0" u="none" strike="noStrike" cap="none" dirty="0">
                <a:solidFill>
                  <a:srgbClr val="000000"/>
                </a:solidFill>
                <a:effectLst/>
                <a:latin typeface="Arial"/>
                <a:ea typeface="Arial"/>
                <a:cs typeface="Arial"/>
                <a:sym typeface="Arial"/>
              </a:rPr>
              <a:t> </a:t>
            </a:r>
            <a:r>
              <a:rPr lang="pl-PL" sz="1100" b="0" i="0" u="none" strike="noStrike" cap="none" dirty="0" err="1">
                <a:solidFill>
                  <a:srgbClr val="000000"/>
                </a:solidFill>
                <a:effectLst/>
                <a:latin typeface="Arial"/>
                <a:ea typeface="Arial"/>
                <a:cs typeface="Arial"/>
                <a:sym typeface="Arial"/>
              </a:rPr>
              <a:t>Eye</a:t>
            </a:r>
            <a:r>
              <a:rPr lang="pl-PL" sz="1100" b="0" i="0" u="none" strike="noStrike" cap="none" dirty="0">
                <a:solidFill>
                  <a:srgbClr val="000000"/>
                </a:solidFill>
                <a:effectLst/>
                <a:latin typeface="Arial"/>
                <a:ea typeface="Arial"/>
                <a:cs typeface="Arial"/>
                <a:sym typeface="Arial"/>
              </a:rPr>
              <a:t> (Oko Jastrzębia) to system kamer, który śledzi trajektorię lotu piłki podczas gry - oznacza to, że śledzi dokładny ruch piłki i może go odtworzyć lub przewidzieć, gdzie dokładnie poleciała. Jest to jedno z najbardziej zaawansowanych narzędzi technicznych używanych przez sędziów w takich sportach jak tenis czy krykiet. Najszybszy zarejestrowany serw wynosił 263 km na godzinę. To szalona prędkość i prawie niemożliwe do śledzenia gołym okiem.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pl-PL" dirty="0"/>
              <a:t>Obejrzyjmy krótkie</a:t>
            </a:r>
            <a:r>
              <a:rPr lang="pl-PL" baseline="0" dirty="0"/>
              <a:t> wyjaśnienie wspomnianych technologii:</a:t>
            </a:r>
          </a:p>
          <a:p>
            <a:pPr marL="0" lvl="0" indent="0" algn="l" rtl="0">
              <a:spcBef>
                <a:spcPts val="0"/>
              </a:spcBef>
              <a:spcAft>
                <a:spcPts val="0"/>
              </a:spcAft>
              <a:buNone/>
            </a:pPr>
            <a:r>
              <a:rPr lang="pl-PL" dirty="0">
                <a:hlinkClick r:id="rId3"/>
              </a:rPr>
              <a:t>Jak działają VAR i </a:t>
            </a:r>
            <a:r>
              <a:rPr lang="pl-PL" dirty="0" err="1">
                <a:hlinkClick r:id="rId3"/>
              </a:rPr>
              <a:t>Goal-line</a:t>
            </a:r>
            <a:r>
              <a:rPr lang="pl-PL" dirty="0">
                <a:hlinkClick r:id="rId3"/>
              </a:rPr>
              <a:t>? O technologiach w piłce nożnej i nie tylko - KŚ wyjaśnia </a:t>
            </a:r>
            <a:r>
              <a:rPr lang="en-CH" dirty="0">
                <a:hlinkClick r:id="rId3"/>
              </a:rPr>
              <a:t>–</a:t>
            </a:r>
            <a:r>
              <a:rPr lang="pl-PL" dirty="0">
                <a:hlinkClick r:id="rId3"/>
              </a:rPr>
              <a:t> YouTube</a:t>
            </a:r>
            <a:r>
              <a:rPr lang="pl-PL" dirty="0"/>
              <a:t> [0:38 </a:t>
            </a:r>
            <a:r>
              <a:rPr lang="en-CH" dirty="0"/>
              <a:t>–</a:t>
            </a:r>
            <a:r>
              <a:rPr lang="pl-PL" dirty="0"/>
              <a:t> 8:00] lub kliknij na zdjęcie w prawym górnym rogu.</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dirty="0"/>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Jeśli przyjrzycie się uważnie zdjęciu w prawym dolnym rogu, zobaczycie coś, co nazywa się chipem RFID w środku sznurowadeł trampek. RFID oznacza identyfikację radiową - zasadniczo wykorzystuje fale radiowe, aby móc śledzić przedmioty i ludzi. W sporcie chipy te są często używane w biegach długodystansowych, takich jak Maraton Londyński. Chipy odmierzają czas biegacza w momencie przekroczenia przez niego linii startu i mety. Można ich również używać w punktach wyścigu, dzięki czemu można śledzić biegacza i to, kiedy ostatnio minął punkt kontrolny z czujnikiem RFID. Sprytna sprawa!</a:t>
            </a:r>
            <a:endParaRPr lang="pl-PL" dirty="0"/>
          </a:p>
        </p:txBody>
      </p:sp>
      <p:sp>
        <p:nvSpPr>
          <p:cNvPr id="196" name="Google Shape;196;gbbe16c47ae_0_2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be16c47ae_0_26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interesuje Cię praca z technologią pomagającą w monitorowaniu sportu, możesz zostać technikiem sprzętu. Jako technik sprzętowy mogłabyś/mógłbyś pracować z rzeczywistymi kamerami i narzędziami używanymi w technologii takiej jak Hawk Eye czy Goal Line. Bylibyście odpowiedzialni za zapewnienie, że sprzęt jest zainstalowany, używany i konserwowany prawidłowo.  Jeżeli odpowiada Ci praca w takim miejscu jak stadion piłkarski, to może to być potencjalna przyszła praca dla Ciebie.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Również wszystkie technologie wykorzystywane do pomocy sędziom muszą być zaprojektowane i zakodowane przez kogoś. Technologii trzeba powiedzieć, co ma robić. To jest zadanie dla programisty. Programiści pracują w wielu różnych rolach, ale w przyszłości mógłbyś programować technologię wykorzystywaną do monitorowania sportowców i przeciwników. </a:t>
            </a:r>
          </a:p>
          <a:p>
            <a:pPr marL="0" lvl="0" indent="0" algn="l" rtl="0">
              <a:spcBef>
                <a:spcPts val="0"/>
              </a:spcBef>
              <a:spcAft>
                <a:spcPts val="0"/>
              </a:spcAft>
              <a:buNone/>
            </a:pPr>
            <a:endParaRPr dirty="0"/>
          </a:p>
        </p:txBody>
      </p:sp>
      <p:sp>
        <p:nvSpPr>
          <p:cNvPr id="208" name="Google Shape;208;gbbe16c47ae_0_26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be16c47ae_0_27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przejdziemy do tego, jak technologia jest wykorzystywana w sprzęcie sportowym.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na górze po lewej stronie nazywa się </a:t>
            </a:r>
            <a:r>
              <a:rPr lang="pl-PL" dirty="0" err="1"/>
              <a:t>Zepp</a:t>
            </a:r>
            <a:r>
              <a:rPr lang="pl-PL" dirty="0"/>
              <a:t> 3d Golf Swing </a:t>
            </a:r>
            <a:r>
              <a:rPr lang="pl-PL" dirty="0" err="1"/>
              <a:t>Analyser</a:t>
            </a:r>
            <a:r>
              <a:rPr lang="pl-PL" dirty="0"/>
              <a:t>. Czujnik jest przymocowany do tylnej części rękawicy golfisty. Kiedy wykonuje on ruch kijem golfowym, czujniki mierzą i analizują takie rzeczy jak długość lotu i prędkość piłki. Te informacje są następnie wysyłane bezpośrednio do zegarka gracza lub telefonu, dzięki czemu mogą oni zobaczyć, co poprawić, a nawet obejrzeć animację powtórki swojego swingu.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u góry po prawej stronie przedstawia parę butów stworzonych przez Nike o nazwie PG2. Projekt został zainspirowany konsolą i kontrolerem PlayStation. Trampki mają ukrytą technologię wewnątrz, a także nadrukowany kod z kuponem do sklepu Play Station -  myślę, że są naprawdę fajne - spójrz na ten klip: </a:t>
            </a:r>
          </a:p>
          <a:p>
            <a:pPr marL="0" lvl="0" indent="0" algn="l" rtl="0">
              <a:spcBef>
                <a:spcPts val="0"/>
              </a:spcBef>
              <a:spcAft>
                <a:spcPts val="0"/>
              </a:spcAft>
              <a:buNone/>
            </a:pPr>
            <a:r>
              <a:rPr lang="en-GB" dirty="0">
                <a:hlinkClick r:id="rId3"/>
              </a:rPr>
              <a:t>Nike PG-2 PlayStation </a:t>
            </a:r>
            <a:r>
              <a:rPr lang="en-GB" dirty="0" err="1">
                <a:hlinkClick r:id="rId3"/>
              </a:rPr>
              <a:t>Colorway</a:t>
            </a:r>
            <a:r>
              <a:rPr lang="en-GB" dirty="0">
                <a:hlinkClick r:id="rId3"/>
              </a:rPr>
              <a:t> | Announce Video </a:t>
            </a:r>
            <a:r>
              <a:rPr lang="en-CH" dirty="0">
                <a:hlinkClick r:id="rId3"/>
              </a:rPr>
              <a:t>–</a:t>
            </a:r>
            <a:r>
              <a:rPr lang="en-GB" dirty="0">
                <a:hlinkClick r:id="rId3"/>
              </a:rPr>
              <a:t> YouTube</a:t>
            </a:r>
            <a:r>
              <a:rPr lang="pl-PL" dirty="0"/>
              <a:t> lub kliknij na zdjęcie w prawym górnym rogu.</a:t>
            </a:r>
            <a:br>
              <a:rPr lang="pl-PL" dirty="0"/>
            </a:br>
            <a:endParaRPr lang="pl-PL" dirty="0"/>
          </a:p>
          <a:p>
            <a:pPr marL="0" lvl="0" indent="0" algn="l" rtl="0">
              <a:spcBef>
                <a:spcPts val="0"/>
              </a:spcBef>
              <a:spcAft>
                <a:spcPts val="0"/>
              </a:spcAft>
              <a:buNone/>
            </a:pPr>
            <a:r>
              <a:rPr lang="pl-PL" dirty="0"/>
              <a:t>Na zdjęciu u dołu po lewej ta pani ma na sobie gogle narciarskie </a:t>
            </a:r>
            <a:r>
              <a:rPr lang="pl-PL" dirty="0" err="1"/>
              <a:t>RideOn</a:t>
            </a:r>
            <a:r>
              <a:rPr lang="pl-PL" dirty="0"/>
              <a:t> AR. AR to skrót od </a:t>
            </a:r>
            <a:r>
              <a:rPr lang="pl-PL" dirty="0" err="1"/>
              <a:t>Augmented</a:t>
            </a:r>
            <a:r>
              <a:rPr lang="pl-PL" dirty="0"/>
              <a:t> </a:t>
            </a:r>
            <a:r>
              <a:rPr lang="pl-PL" dirty="0" err="1"/>
              <a:t>Reality</a:t>
            </a:r>
            <a:r>
              <a:rPr lang="pl-PL" dirty="0"/>
              <a:t> (rozszerzona rzeczywistość). Oznacza to, że kiedy użytkownik patrzy przez okulary, widzi wyświetlane przed sobą dodatkowe obrazy i informacje. Korzystając z AR użytkownik może robić takie rzeczy jak czatować z innymi narciarzami i podążać za strzałkami, które pokazują gdzie ma jechać.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A człowiek na dole po prawej stronie jeździ na czymś, co nazywa się </a:t>
            </a:r>
            <a:r>
              <a:rPr lang="pl-PL" dirty="0" err="1"/>
              <a:t>YuJet</a:t>
            </a:r>
            <a:r>
              <a:rPr lang="pl-PL" dirty="0"/>
              <a:t> </a:t>
            </a:r>
            <a:r>
              <a:rPr lang="pl-PL" dirty="0" err="1"/>
              <a:t>surfboard</a:t>
            </a:r>
            <a:r>
              <a:rPr lang="pl-PL" dirty="0"/>
              <a:t>.  </a:t>
            </a:r>
            <a:r>
              <a:rPr lang="pl-PL" dirty="0" err="1"/>
              <a:t>YuJet</a:t>
            </a:r>
            <a:r>
              <a:rPr lang="pl-PL" dirty="0"/>
              <a:t> deska surfingowa nie potrzebuje fal. Deska jest napędzana jak odrzutowiec. Nie jestem pewien/pewna, czy moja równowaga jest wystarczająco dobra, ale jazda na tym wyglądają jak niezła zabawa. </a:t>
            </a:r>
          </a:p>
          <a:p>
            <a:pPr marL="0" lvl="0" indent="0" algn="l" rtl="0">
              <a:spcBef>
                <a:spcPts val="0"/>
              </a:spcBef>
              <a:spcAft>
                <a:spcPts val="0"/>
              </a:spcAft>
              <a:buNone/>
            </a:pPr>
            <a:endParaRPr dirty="0"/>
          </a:p>
        </p:txBody>
      </p:sp>
      <p:sp>
        <p:nvSpPr>
          <p:cNvPr id="223" name="Google Shape;223;gbbe16c47ae_0_27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be16c47ae_0_28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przejdę do tego, jak technologia jest wykorzystywana do integracji w sporcie.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err="1"/>
              <a:t>Inkluzywność</a:t>
            </a:r>
            <a:r>
              <a:rPr lang="pl-PL" dirty="0"/>
              <a:t>, włączanie, oznacza umożliwienie każdemu, bez względu na jego umiejętności czy niepełnosprawność, dostępu do uprawiania dowolnego sportu. Osobom niepełnosprawnym technologia w postaci specjalistycznego sprzętu może pomóc w uprawianiu szerszej gamy sportów. Ten rodzaj technologii często nazywany jest technologią wspomagającą. Istnieje wiele wspaniałych przykładów technologii wspomagających. Oto tylko kilka z nich.</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Panie na zdjęciu u góry po lewej grają w piłkę nożną dla niewidomych. Ten sport pozwala grać razem osobom widzącym i tym, które mają problemy ze wzrokiem. Wszyscy noszą opaski na oczy, aby było sprawiedliwie. Technologia, której używają, obejmuje piłkę zawierającą materiały, które grzechoczą, dzięki czemu gracze mogą ją usłyszeć. Mają też specjalnie zaprojektowane tablice dźwiękowe wokół boiska, które tworzą echo. Gracze mogą pstrykać palcami, aby poznać swoją pozycję, zlokalizować innych graczy i znaleźć piłkę, gdy wchodzi i wychodzi z gry. Myślę, że to bardzo sprytne!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Zawodnicy na prawym górnym zdjęciu grają w koszykówkę na wózkach inwalidzkich. Wózki inwalidzkie zostały przystosowane do uprawiania wielu sportów, w tym tenisa, żeglarstwa, golfa i rugby. Wózki inwalidzkie są specjalnie przystosowane do poszczególnych dyscyplin sportowych, aby dostosować je do odpowiednich ruchów i czynności, które muszą wykonywać zawodnicy. Spójrz na krótki</a:t>
            </a:r>
            <a:r>
              <a:rPr lang="pl-PL" baseline="0" dirty="0"/>
              <a:t> reportaż z  pokazowego meczu </a:t>
            </a:r>
            <a:r>
              <a:rPr lang="pl-PL" dirty="0"/>
              <a:t>koszykówki</a:t>
            </a:r>
            <a:r>
              <a:rPr lang="pl-PL" baseline="0" dirty="0"/>
              <a:t> </a:t>
            </a:r>
            <a:r>
              <a:rPr lang="pl-PL" dirty="0"/>
              <a:t>na wózkach inwalidzkich:</a:t>
            </a:r>
          </a:p>
          <a:p>
            <a:pPr marL="0" lvl="0" indent="0" algn="l" rtl="0">
              <a:spcBef>
                <a:spcPts val="0"/>
              </a:spcBef>
              <a:spcAft>
                <a:spcPts val="0"/>
              </a:spcAft>
              <a:buNone/>
            </a:pPr>
            <a:r>
              <a:rPr lang="pl-PL" dirty="0">
                <a:hlinkClick r:id="rId3"/>
              </a:rPr>
              <a:t>Koszykówka na wózkach w Hali Orbita </a:t>
            </a:r>
            <a:r>
              <a:rPr lang="en-CH" dirty="0">
                <a:hlinkClick r:id="rId3"/>
              </a:rPr>
              <a:t>–</a:t>
            </a:r>
            <a:r>
              <a:rPr lang="pl-PL" dirty="0">
                <a:hlinkClick r:id="rId3"/>
              </a:rPr>
              <a:t> YouTube</a:t>
            </a:r>
            <a:r>
              <a:rPr lang="pl-PL" dirty="0"/>
              <a:t> lub kliknij na link w prawym górnym rogu.</a:t>
            </a:r>
            <a:br>
              <a:rPr lang="pl-PL" dirty="0"/>
            </a:br>
            <a:endParaRPr lang="pl-PL" dirty="0"/>
          </a:p>
          <a:p>
            <a:pPr marL="0" lvl="0" indent="0" algn="l" rtl="0">
              <a:spcBef>
                <a:spcPts val="0"/>
              </a:spcBef>
              <a:spcAft>
                <a:spcPts val="0"/>
              </a:spcAft>
              <a:buNone/>
            </a:pPr>
            <a:r>
              <a:rPr lang="pl-PL" dirty="0"/>
              <a:t>Mężczyźni na lewym dolnym zdjęciu biegną na czymś, co nazywa się ostrzami. Ostrza są wykonane z czegoś, co nazywamy włóknem węglowym i są naprawdę mocne. Dzięki nim ludzie bez stóp i nóg mogą biegać.</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A pani na dole po prawej stronie bierze udział w zimowej paraolimpiadzie, używając specjalnie przystosowanego krzesła przymocowanego do nart. Wyobrazić sobie, jaką musi mieć koordynację i siłę górnych partii ciała, aby móc to kontrolować przy tak dużych prędkościach.</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To bardzo ważne, abyśmy ciągle projektowali i rozwijali wszelkiego rodzaju technologie wspomagające, aby wszystkie sporty były dostępne dla każdego, kto chciałby ich spróbować.</a:t>
            </a:r>
          </a:p>
        </p:txBody>
      </p:sp>
      <p:sp>
        <p:nvSpPr>
          <p:cNvPr id="234" name="Google Shape;234;gbbe16c47ae_0_2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be16c47ae_0_29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dirty="0">
                <a:effectLst/>
                <a:latin typeface="Arial" panose="020B0604020202020204" pitchFamily="34" charset="0"/>
                <a:ea typeface="Times New Roman" panose="02020603050405020304" pitchFamily="18" charset="0"/>
                <a:cs typeface="Arial" panose="020B0604020202020204" pitchFamily="34" charset="0"/>
              </a:rPr>
              <a:t>[SLAJD UKRYTY </a:t>
            </a:r>
            <a:r>
              <a:rPr lang="en-GB" sz="1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Dodatkowy slajd, którego użycie można rozważyć podczas zajęć dla starszych dzieci. Zawiera rozmowę opatrzoną polskimi napisami i ze względu na swoją długość nie jest odpowiedni dla młodszych dzieci, które mogą mieć problemy ze skupieniem uwagi przez tak długi czas]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Poznamy</a:t>
            </a:r>
            <a:r>
              <a:rPr lang="pl-PL" baseline="0" dirty="0"/>
              <a:t> teraz nasz dzisiejszy wzór do naśladowania. Usłyszymy historię Vanessy.</a:t>
            </a:r>
          </a:p>
          <a:p>
            <a:pPr marL="0" lvl="0" indent="0" algn="l" rtl="0">
              <a:spcBef>
                <a:spcPts val="0"/>
              </a:spcBef>
              <a:spcAft>
                <a:spcPts val="0"/>
              </a:spcAft>
              <a:buNone/>
            </a:pPr>
            <a:r>
              <a:rPr lang="pl-PL" baseline="0" dirty="0"/>
              <a:t> Vanessa jest znakomitą </a:t>
            </a:r>
            <a:r>
              <a:rPr lang="pl-PL" baseline="0" dirty="0" err="1"/>
              <a:t>paraolimpijką</a:t>
            </a:r>
            <a:r>
              <a:rPr lang="pl-PL" baseline="0" dirty="0"/>
              <a:t> odnoszącą sportowe sukcesy i  bardzo inspirującą osobą.  </a:t>
            </a:r>
            <a:r>
              <a:rPr lang="pl-PL" baseline="0" dirty="0" err="1"/>
              <a:t>Kati</a:t>
            </a:r>
            <a:r>
              <a:rPr lang="pl-PL" baseline="0" dirty="0"/>
              <a:t> przeprowadziła z nią rozmowę. Zobaczmy, co nam chce przekazać.</a:t>
            </a:r>
          </a:p>
          <a:p>
            <a:pPr marL="0" lvl="0" indent="0" algn="l" rtl="0">
              <a:spcBef>
                <a:spcPts val="0"/>
              </a:spcBef>
              <a:spcAft>
                <a:spcPts val="0"/>
              </a:spcAft>
              <a:buNone/>
            </a:pPr>
            <a:endParaRPr lang="pl-PL" baseline="0" dirty="0"/>
          </a:p>
          <a:p>
            <a:pPr marL="0" marR="0" lvl="0" indent="0" algn="l" defTabSz="914400" rtl="0" eaLnBrk="1" fontAlgn="auto" latinLnBrk="0" hangingPunct="1">
              <a:lnSpc>
                <a:spcPct val="100000"/>
              </a:lnSpc>
              <a:spcBef>
                <a:spcPts val="500"/>
              </a:spcBef>
              <a:spcAft>
                <a:spcPts val="0"/>
              </a:spcAft>
              <a:buClr>
                <a:srgbClr val="000000"/>
              </a:buClr>
              <a:buSzPts val="1100"/>
              <a:buFont typeface="Arial"/>
              <a:buNone/>
              <a:tabLst/>
              <a:defRPr/>
            </a:pPr>
            <a:r>
              <a:rPr lang="pl-PL" baseline="0" dirty="0"/>
              <a:t>[WŁĄCZ WIDEO]: </a:t>
            </a:r>
            <a:r>
              <a:rPr lang="en-GB" dirty="0">
                <a:hlinkClick r:id="rId3"/>
              </a:rPr>
              <a:t>Tech for Sport - role model video (Vanessa) (Polish version) on Vimeo</a:t>
            </a:r>
            <a:r>
              <a:rPr lang="pl-PL" dirty="0"/>
              <a:t> lub kliknij w zdjęcie.</a:t>
            </a:r>
          </a:p>
          <a:p>
            <a:pPr marL="0" marR="0" lvl="0" indent="0" algn="l" rtl="0">
              <a:lnSpc>
                <a:spcPct val="100000"/>
              </a:lnSpc>
              <a:spcBef>
                <a:spcPts val="500"/>
              </a:spcBef>
              <a:spcAft>
                <a:spcPts val="0"/>
              </a:spcAft>
              <a:buNone/>
            </a:pPr>
            <a:endParaRPr lang="pl-PL"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aseline="0" dirty="0"/>
              <a:t>Technologia, z której Vanessa korzysta podczas treningów brzmi bardzo fajnie. Podoba </a:t>
            </a:r>
            <a:r>
              <a:rPr lang="en-GB" baseline="0" dirty="0"/>
              <a:t>m</a:t>
            </a:r>
            <a:r>
              <a:rPr lang="pl-PL" baseline="0" dirty="0"/>
              <a:t>i się jej rada, że każdy powinien kiedyś spróbować swoich sił w sporcie. Ma rację mówiąc, że nie będziesz wiedzieć czy jesteś w czymś dobry, dopóki tego nie spróbujesz.</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baseline="0" dirty="0"/>
              <a:t>Wideo w wersji bez napisów dostępne jest pod tym linkiem: </a:t>
            </a:r>
            <a:r>
              <a:rPr lang="en-US" dirty="0">
                <a:solidFill>
                  <a:schemeClr val="accent3"/>
                </a:solidFill>
                <a:hlinkClick r:id="rId4">
                  <a:extLst>
                    <a:ext uri="{A12FA001-AC4F-418D-AE19-62706E023703}">
                      <ahyp:hlinkClr xmlns:ahyp="http://schemas.microsoft.com/office/drawing/2018/hyperlinkcolor" val="tx"/>
                    </a:ext>
                  </a:extLst>
                </a:hlinkClick>
              </a:rPr>
              <a:t>https://vimeo.com/514299140</a:t>
            </a:r>
            <a:r>
              <a:rPr lang="en-US" dirty="0">
                <a:solidFill>
                  <a:schemeClr val="accent3"/>
                </a:solidFill>
              </a:rPr>
              <a:t> </a:t>
            </a:r>
            <a:r>
              <a:rPr lang="en-US" sz="1100" dirty="0">
                <a:solidFill>
                  <a:schemeClr val="accent3"/>
                </a:solidFill>
                <a:latin typeface="Arial"/>
                <a:ea typeface="Arial"/>
                <a:cs typeface="Arial"/>
                <a:sym typeface="Arial"/>
              </a:rPr>
              <a:t> </a:t>
            </a:r>
            <a:endParaRPr lang="pl-PL" baseline="0" dirty="0"/>
          </a:p>
          <a:p>
            <a:pPr marL="0" lvl="0" indent="0" algn="l" rtl="0">
              <a:spcBef>
                <a:spcPts val="0"/>
              </a:spcBef>
              <a:spcAft>
                <a:spcPts val="0"/>
              </a:spcAft>
              <a:buNone/>
            </a:pPr>
            <a:endParaRPr dirty="0"/>
          </a:p>
        </p:txBody>
      </p:sp>
      <p:sp>
        <p:nvSpPr>
          <p:cNvPr id="247" name="Google Shape;247;gbbe16c47ae_0_29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9" name="Google Shape;5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7" name="Google Shape;67;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3" name="Google Shape;93;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5"/>
        <p:cNvGrpSpPr/>
        <p:nvPr/>
      </p:nvGrpSpPr>
      <p:grpSpPr>
        <a:xfrm>
          <a:off x="0" y="0"/>
          <a:ext cx="0" cy="0"/>
          <a:chOff x="0" y="0"/>
          <a:chExt cx="0" cy="0"/>
        </a:xfrm>
      </p:grpSpPr>
      <p:sp>
        <p:nvSpPr>
          <p:cNvPr id="96" name="Google Shape;96;p25"/>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5"/>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30"/>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23" name="Google Shape;123;p3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8891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05421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300"/>
              <a:buNone/>
              <a:defRPr>
                <a:solidFill>
                  <a:schemeClr val="lt1"/>
                </a:solidFill>
              </a:defRPr>
            </a:lvl1pPr>
            <a:lvl2pPr marL="914400" lvl="1" indent="-228600" algn="l">
              <a:lnSpc>
                <a:spcPct val="100000"/>
              </a:lnSpc>
              <a:spcBef>
                <a:spcPts val="700"/>
              </a:spcBef>
              <a:spcAft>
                <a:spcPts val="0"/>
              </a:spcAft>
              <a:buClr>
                <a:schemeClr val="lt1"/>
              </a:buClr>
              <a:buSzPts val="1300"/>
              <a:buNone/>
              <a:defRPr>
                <a:solidFill>
                  <a:schemeClr val="lt1"/>
                </a:solidFill>
              </a:defRPr>
            </a:lvl2pPr>
            <a:lvl3pPr marL="1371600" lvl="2" indent="-311150" algn="l">
              <a:lnSpc>
                <a:spcPct val="100000"/>
              </a:lnSpc>
              <a:spcBef>
                <a:spcPts val="400"/>
              </a:spcBef>
              <a:spcAft>
                <a:spcPts val="0"/>
              </a:spcAft>
              <a:buClr>
                <a:schemeClr val="lt1"/>
              </a:buClr>
              <a:buSzPts val="1300"/>
              <a:buChar char="•"/>
              <a:defRPr>
                <a:solidFill>
                  <a:schemeClr val="lt1"/>
                </a:solidFill>
              </a:defRPr>
            </a:lvl3pPr>
            <a:lvl4pPr marL="1828800" lvl="3" indent="-311150" algn="l">
              <a:lnSpc>
                <a:spcPct val="100000"/>
              </a:lnSpc>
              <a:spcBef>
                <a:spcPts val="400"/>
              </a:spcBef>
              <a:spcAft>
                <a:spcPts val="0"/>
              </a:spcAft>
              <a:buClr>
                <a:schemeClr val="lt1"/>
              </a:buClr>
              <a:buSzPts val="1300"/>
              <a:buChar char="–"/>
              <a:defRPr>
                <a:solidFill>
                  <a:schemeClr val="lt1"/>
                </a:solidFill>
              </a:defRPr>
            </a:lvl4pPr>
            <a:lvl5pPr marL="2286000" lvl="4" indent="-311150" algn="l">
              <a:lnSpc>
                <a:spcPct val="100000"/>
              </a:lnSpc>
              <a:spcBef>
                <a:spcPts val="400"/>
              </a:spcBef>
              <a:spcAft>
                <a:spcPts val="0"/>
              </a:spcAft>
              <a:buClr>
                <a:schemeClr val="lt1"/>
              </a:buClr>
              <a:buSzPts val="1300"/>
              <a:buChar char="•"/>
              <a:defRPr>
                <a:solidFill>
                  <a:schemeClr val="lt1"/>
                </a:solidFill>
              </a:defRPr>
            </a:lvl5pPr>
            <a:lvl6pPr marL="2743200" lvl="5" indent="-298450" algn="l">
              <a:lnSpc>
                <a:spcPct val="100000"/>
              </a:lnSpc>
              <a:spcBef>
                <a:spcPts val="400"/>
              </a:spcBef>
              <a:spcAft>
                <a:spcPts val="0"/>
              </a:spcAft>
              <a:buClr>
                <a:schemeClr val="lt1"/>
              </a:buClr>
              <a:buSzPts val="1100"/>
              <a:buChar char="–"/>
              <a:defRPr>
                <a:solidFill>
                  <a:schemeClr val="lt1"/>
                </a:solidFill>
              </a:defRPr>
            </a:lvl6pPr>
            <a:lvl7pPr marL="3200400" lvl="6" indent="-298450" algn="l">
              <a:lnSpc>
                <a:spcPct val="100000"/>
              </a:lnSpc>
              <a:spcBef>
                <a:spcPts val="400"/>
              </a:spcBef>
              <a:spcAft>
                <a:spcPts val="0"/>
              </a:spcAft>
              <a:buClr>
                <a:schemeClr val="lt1"/>
              </a:buClr>
              <a:buSzPts val="1100"/>
              <a:buChar char="•"/>
              <a:defRPr>
                <a:solidFill>
                  <a:schemeClr val="lt1"/>
                </a:solidFill>
              </a:defRPr>
            </a:lvl7pPr>
            <a:lvl8pPr marL="3657600" lvl="7" indent="-298450" algn="l">
              <a:lnSpc>
                <a:spcPct val="100000"/>
              </a:lnSpc>
              <a:spcBef>
                <a:spcPts val="400"/>
              </a:spcBef>
              <a:spcAft>
                <a:spcPts val="0"/>
              </a:spcAft>
              <a:buClr>
                <a:schemeClr val="lt1"/>
              </a:buClr>
              <a:buSzPts val="1100"/>
              <a:buChar char="–"/>
              <a:defRPr>
                <a:solidFill>
                  <a:schemeClr val="lt1"/>
                </a:solidFill>
              </a:defRPr>
            </a:lvl8pPr>
            <a:lvl9pPr marL="4114800" lvl="8" indent="-298450" algn="l">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8" name="Google Shape;18;p2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1"/>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i="0" u="none" strike="noStrike" cap="none">
                <a:solidFill>
                  <a:schemeClr val="lt1"/>
                </a:solidFill>
                <a:latin typeface="Arial"/>
                <a:ea typeface="Arial"/>
                <a:cs typeface="Arial"/>
                <a:sym typeface="Arial"/>
              </a:rPr>
              <a:t>Tech We Can  </a:t>
            </a:r>
            <a:r>
              <a:rPr lang="en" sz="600" b="0" i="0" u="none" strike="noStrike" cap="none">
                <a:solidFill>
                  <a:schemeClr val="lt1"/>
                </a:solidFill>
                <a:latin typeface="Arial"/>
                <a:ea typeface="Arial"/>
                <a:cs typeface="Arial"/>
                <a:sym typeface="Arial"/>
              </a:rPr>
              <a:t>|  Tech for Entertainment and Art</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1115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551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71867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595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77446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92028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29310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53019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0" name="Google Shape;5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0741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4" name="Google Shape;54;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55878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57" name="Google Shape;57;p38"/>
          <p:cNvSpPr txBox="1">
            <a:spLocks noGrp="1"/>
          </p:cNvSpPr>
          <p:nvPr>
            <p:ph type="body" idx="1"/>
          </p:nvPr>
        </p:nvSpPr>
        <p:spPr>
          <a:xfrm>
            <a:off x="332185" y="1577340"/>
            <a:ext cx="5563800" cy="3055500"/>
          </a:xfrm>
          <a:prstGeom prst="rect">
            <a:avLst/>
          </a:prstGeom>
          <a:noFill/>
          <a:ln>
            <a:noFill/>
          </a:ln>
        </p:spPr>
        <p:txBody>
          <a:bodyPr spcFirstLastPara="1" wrap="square" lIns="0" tIns="0" rIns="0" bIns="0" anchor="t" anchorCtr="0">
            <a:norm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75606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679" y="514350"/>
            <a:ext cx="7980900" cy="6858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100"/>
              <a:buFont typeface="Georgia"/>
              <a:buNone/>
              <a:defRPr sz="2100" b="1" i="1"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000"/>
              <a:buNone/>
              <a:defRPr sz="1300"/>
            </a:lvl2pPr>
            <a:lvl3pPr lvl="2" algn="l">
              <a:lnSpc>
                <a:spcPct val="100000"/>
              </a:lnSpc>
              <a:spcBef>
                <a:spcPts val="0"/>
              </a:spcBef>
              <a:spcAft>
                <a:spcPts val="0"/>
              </a:spcAft>
              <a:buSzPts val="1000"/>
              <a:buNone/>
              <a:defRPr sz="1300"/>
            </a:lvl3pPr>
            <a:lvl4pPr lvl="3" algn="l">
              <a:lnSpc>
                <a:spcPct val="100000"/>
              </a:lnSpc>
              <a:spcBef>
                <a:spcPts val="0"/>
              </a:spcBef>
              <a:spcAft>
                <a:spcPts val="0"/>
              </a:spcAft>
              <a:buSzPts val="1000"/>
              <a:buNone/>
              <a:defRPr sz="1300"/>
            </a:lvl4pPr>
            <a:lvl5pPr lvl="4" algn="l">
              <a:lnSpc>
                <a:spcPct val="100000"/>
              </a:lnSpc>
              <a:spcBef>
                <a:spcPts val="0"/>
              </a:spcBef>
              <a:spcAft>
                <a:spcPts val="0"/>
              </a:spcAft>
              <a:buSzPts val="1000"/>
              <a:buNone/>
              <a:defRPr sz="1300"/>
            </a:lvl5pPr>
            <a:lvl6pPr lvl="5" algn="l">
              <a:lnSpc>
                <a:spcPct val="100000"/>
              </a:lnSpc>
              <a:spcBef>
                <a:spcPts val="0"/>
              </a:spcBef>
              <a:spcAft>
                <a:spcPts val="0"/>
              </a:spcAft>
              <a:buSzPts val="1000"/>
              <a:buNone/>
              <a:defRPr sz="1300"/>
            </a:lvl6pPr>
            <a:lvl7pPr lvl="6" algn="l">
              <a:lnSpc>
                <a:spcPct val="100000"/>
              </a:lnSpc>
              <a:spcBef>
                <a:spcPts val="0"/>
              </a:spcBef>
              <a:spcAft>
                <a:spcPts val="0"/>
              </a:spcAft>
              <a:buSzPts val="1000"/>
              <a:buNone/>
              <a:defRPr sz="1300"/>
            </a:lvl7pPr>
            <a:lvl8pPr lvl="7" algn="l">
              <a:lnSpc>
                <a:spcPct val="100000"/>
              </a:lnSpc>
              <a:spcBef>
                <a:spcPts val="0"/>
              </a:spcBef>
              <a:spcAft>
                <a:spcPts val="0"/>
              </a:spcAft>
              <a:buSzPts val="1000"/>
              <a:buNone/>
              <a:defRPr sz="1300"/>
            </a:lvl8pPr>
            <a:lvl9pPr lvl="8" algn="l">
              <a:lnSpc>
                <a:spcPct val="100000"/>
              </a:lnSpc>
              <a:spcBef>
                <a:spcPts val="0"/>
              </a:spcBef>
              <a:spcAft>
                <a:spcPts val="0"/>
              </a:spcAft>
              <a:buSzPts val="1000"/>
              <a:buNone/>
              <a:defRPr sz="1300"/>
            </a:lvl9pPr>
          </a:lstStyle>
          <a:p>
            <a:endParaRPr/>
          </a:p>
        </p:txBody>
      </p:sp>
      <p:sp>
        <p:nvSpPr>
          <p:cNvPr id="60" name="Google Shape;60;p39"/>
          <p:cNvSpPr txBox="1">
            <a:spLocks noGrp="1"/>
          </p:cNvSpPr>
          <p:nvPr>
            <p:ph type="sldNum" idx="12"/>
          </p:nvPr>
        </p:nvSpPr>
        <p:spPr>
          <a:xfrm>
            <a:off x="7083555" y="4857754"/>
            <a:ext cx="1527000" cy="114300"/>
          </a:xfrm>
          <a:prstGeom prst="rect">
            <a:avLst/>
          </a:prstGeom>
          <a:noFill/>
          <a:ln>
            <a:noFill/>
          </a:ln>
        </p:spPr>
        <p:txBody>
          <a:bodyPr spcFirstLastPara="1" wrap="square" lIns="0" tIns="0" rIns="0" bIns="0" anchor="t"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39"/>
          <p:cNvSpPr txBox="1">
            <a:spLocks noGrp="1"/>
          </p:cNvSpPr>
          <p:nvPr>
            <p:ph type="ftr" idx="11"/>
          </p:nvPr>
        </p:nvSpPr>
        <p:spPr>
          <a:xfrm>
            <a:off x="640392" y="4742334"/>
            <a:ext cx="5260800" cy="115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000"/>
              <a:buFont typeface="Arial"/>
              <a:buNone/>
              <a:defRPr sz="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96263621"/>
      </p:ext>
    </p:extLst>
  </p:cSld>
  <p:clrMapOvr>
    <a:masterClrMapping/>
  </p:clrMapOvr>
  <p:transition spd="slow">
    <p:push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629841" y="514350"/>
            <a:ext cx="7983000" cy="685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0000"/>
              </a:buClr>
              <a:buSzPts val="2000"/>
              <a:buFont typeface="Georgia"/>
              <a:buNone/>
              <a:defRPr sz="2000" b="1" i="1">
                <a:latin typeface="Georgia"/>
                <a:ea typeface="Georgia"/>
                <a:cs typeface="Georgia"/>
                <a:sym typeface="Georgia"/>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40"/>
          <p:cNvSpPr txBox="1">
            <a:spLocks noGrp="1"/>
          </p:cNvSpPr>
          <p:nvPr>
            <p:ph type="sldNum" idx="12"/>
          </p:nvPr>
        </p:nvSpPr>
        <p:spPr>
          <a:xfrm>
            <a:off x="8485924" y="4857753"/>
            <a:ext cx="126900" cy="1077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extLst>
      <p:ext uri="{BB962C8B-B14F-4D97-AF65-F5344CB8AC3E}">
        <p14:creationId xmlns:p14="http://schemas.microsoft.com/office/powerpoint/2010/main" val="176527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4180552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about:blank" TargetMode="External"/><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2" descr="Sport Technology Investment Trends [Infographic] - Netscrib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3998" cy="5143502"/>
          </a:xfrm>
          <a:prstGeom prst="rect">
            <a:avLst/>
          </a:prstGeom>
          <a:noFill/>
          <a:ln>
            <a:noFill/>
          </a:ln>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7" y="3486478"/>
            <a:ext cx="7421700" cy="451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3500"/>
              <a:buFont typeface="Arial"/>
              <a:buNone/>
            </a:pPr>
            <a:r>
              <a:rPr lang="en" dirty="0"/>
              <a:t>Spor</a:t>
            </a:r>
            <a:r>
              <a:rPr lang="pl-PL" dirty="0" err="1"/>
              <a:t>cie</a:t>
            </a:r>
            <a:r>
              <a:rPr lang="en" dirty="0"/>
              <a:t> </a:t>
            </a:r>
            <a:endParaRPr dirty="0"/>
          </a:p>
        </p:txBody>
      </p:sp>
      <p:sp>
        <p:nvSpPr>
          <p:cNvPr id="182" name="Google Shape;182;p42"/>
          <p:cNvSpPr/>
          <p:nvPr/>
        </p:nvSpPr>
        <p:spPr>
          <a:xfrm>
            <a:off x="332184" y="4142090"/>
            <a:ext cx="6270900" cy="418800"/>
          </a:xfrm>
          <a:prstGeom prst="rect">
            <a:avLst/>
          </a:prstGeom>
          <a:noFill/>
          <a:ln>
            <a:noFill/>
          </a:ln>
        </p:spPr>
        <p:txBody>
          <a:bodyPr spcFirstLastPara="1" wrap="square" lIns="0" tIns="0" rIns="0" bIns="0" anchor="t" anchorCtr="0">
            <a:noAutofit/>
          </a:bodyPr>
          <a:lstStyle/>
          <a:p>
            <a:pPr lvl="0"/>
            <a:r>
              <a:rPr lang="pl-PL" sz="1600" dirty="0">
                <a:solidFill>
                  <a:schemeClr val="lt1"/>
                </a:solidFill>
              </a:rPr>
              <a:t>Aby zrozumieć jak technologia jest używana w sporcie i poszerzyć wiedzę na temat kariery zawodowej w tej dziedzinie.</a:t>
            </a:r>
            <a:endParaRPr sz="1600" dirty="0">
              <a:solidFill>
                <a:schemeClr val="lt1"/>
              </a:solidFill>
              <a:latin typeface="Arial"/>
              <a:ea typeface="Arial"/>
              <a:cs typeface="Arial"/>
              <a:sym typeface="Arial"/>
            </a:endParaRP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dirty="0">
                <a:solidFill>
                  <a:schemeClr val="lt1"/>
                </a:solidFill>
                <a:latin typeface="Arial"/>
                <a:ea typeface="Arial"/>
                <a:cs typeface="Arial"/>
                <a:sym typeface="Arial"/>
              </a:rPr>
              <a:t>TECH </a:t>
            </a:r>
            <a:r>
              <a:rPr lang="pl-PL" sz="1600" dirty="0">
                <a:solidFill>
                  <a:schemeClr val="lt1"/>
                </a:solidFill>
                <a:latin typeface="Arial"/>
                <a:ea typeface="Arial"/>
                <a:cs typeface="Arial"/>
                <a:sym typeface="Arial"/>
              </a:rPr>
              <a:t>W</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1" name="Google Shape;261;p49"/>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62" name="Google Shape;262;p49"/>
          <p:cNvSpPr txBox="1">
            <a:spLocks noGrp="1"/>
          </p:cNvSpPr>
          <p:nvPr>
            <p:ph type="title"/>
          </p:nvPr>
        </p:nvSpPr>
        <p:spPr>
          <a:xfrm>
            <a:off x="284095" y="169016"/>
            <a:ext cx="8770257" cy="416700"/>
          </a:xfrm>
          <a:prstGeom prst="rect">
            <a:avLst/>
          </a:prstGeom>
          <a:noFill/>
          <a:ln>
            <a:noFill/>
          </a:ln>
        </p:spPr>
        <p:txBody>
          <a:bodyPr spcFirstLastPara="1" wrap="square" lIns="0" tIns="0" rIns="0" bIns="0" anchor="t" anchorCtr="0">
            <a:noAutofit/>
          </a:bodyPr>
          <a:lstStyle/>
          <a:p>
            <a:pPr lvl="0">
              <a:buClr>
                <a:schemeClr val="dk1"/>
              </a:buClr>
            </a:pPr>
            <a:r>
              <a:rPr lang="pl-PL" dirty="0">
                <a:solidFill>
                  <a:schemeClr val="dk1"/>
                </a:solidFill>
              </a:rPr>
              <a:t>Zawody wspierające tworzenie przyrządów sportowych</a:t>
            </a:r>
            <a:endParaRPr dirty="0">
              <a:solidFill>
                <a:schemeClr val="dk1"/>
              </a:solidFill>
            </a:endParaRPr>
          </a:p>
        </p:txBody>
      </p:sp>
      <p:sp>
        <p:nvSpPr>
          <p:cNvPr id="263" name="Google Shape;263;p49"/>
          <p:cNvSpPr txBox="1">
            <a:spLocks noGrp="1"/>
          </p:cNvSpPr>
          <p:nvPr>
            <p:ph type="body" idx="1"/>
          </p:nvPr>
        </p:nvSpPr>
        <p:spPr>
          <a:xfrm>
            <a:off x="1410939" y="691313"/>
            <a:ext cx="2635800" cy="82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600"/>
              <a:buNone/>
            </a:pPr>
            <a:r>
              <a:rPr lang="pl-PL" sz="1600" b="0" dirty="0">
                <a:solidFill>
                  <a:schemeClr val="accent3"/>
                </a:solidFill>
              </a:rPr>
              <a:t>Inżynier sportowy</a:t>
            </a:r>
            <a:endParaRPr dirty="0"/>
          </a:p>
        </p:txBody>
      </p:sp>
      <p:sp>
        <p:nvSpPr>
          <p:cNvPr id="264" name="Google Shape;264;p49"/>
          <p:cNvSpPr txBox="1"/>
          <p:nvPr/>
        </p:nvSpPr>
        <p:spPr>
          <a:xfrm>
            <a:off x="5209493" y="2843892"/>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projektant produktów możesz współpracować z inżynierami sportowymi, by tworzyć elementy wyposażenia sportowego oraz przyrządów sportowych. Projektanci tych produktów używają swoich umiejętności i wiedzy w dziedzinie technologii, by udoskonalać działanie i wygląd przedmiotów. </a:t>
            </a:r>
            <a:endParaRPr sz="1400" b="0" dirty="0">
              <a:solidFill>
                <a:schemeClr val="lt1"/>
              </a:solidFill>
              <a:latin typeface="Arial"/>
              <a:ea typeface="Arial"/>
              <a:cs typeface="Arial"/>
              <a:sym typeface="Arial"/>
            </a:endParaRPr>
          </a:p>
        </p:txBody>
      </p:sp>
      <p:sp>
        <p:nvSpPr>
          <p:cNvPr id="266" name="Google Shape;266;p49"/>
          <p:cNvSpPr txBox="1"/>
          <p:nvPr/>
        </p:nvSpPr>
        <p:spPr>
          <a:xfrm>
            <a:off x="5078152" y="691313"/>
            <a:ext cx="3431020" cy="82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3"/>
              </a:buClr>
              <a:buSzPts val="1600"/>
              <a:buFont typeface="Arial"/>
              <a:buNone/>
            </a:pPr>
            <a:r>
              <a:rPr lang="pl-PL" sz="1600" b="0" dirty="0">
                <a:solidFill>
                  <a:schemeClr val="accent3"/>
                </a:solidFill>
                <a:latin typeface="Arial"/>
                <a:ea typeface="Arial"/>
                <a:cs typeface="Arial"/>
                <a:sym typeface="Arial"/>
              </a:rPr>
              <a:t>Projektant produktów sportowych</a:t>
            </a:r>
            <a:endParaRPr sz="1100" dirty="0"/>
          </a:p>
        </p:txBody>
      </p:sp>
      <p:sp>
        <p:nvSpPr>
          <p:cNvPr id="267" name="Google Shape;267;p49"/>
          <p:cNvSpPr txBox="1"/>
          <p:nvPr/>
        </p:nvSpPr>
        <p:spPr>
          <a:xfrm>
            <a:off x="741218" y="2843942"/>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sportowy możesz </a:t>
            </a:r>
            <a:r>
              <a:rPr lang="en-GB" dirty="0" err="1">
                <a:solidFill>
                  <a:schemeClr val="lt1"/>
                </a:solidFill>
              </a:rPr>
              <a:t>tworzy</a:t>
            </a:r>
            <a:r>
              <a:rPr lang="pl-PL" dirty="0">
                <a:solidFill>
                  <a:schemeClr val="lt1"/>
                </a:solidFill>
              </a:rPr>
              <a:t>ć technologię używaną do rozwoju przyszłych przyrządów sportowych dla atletów i innych zawodników. </a:t>
            </a:r>
            <a:endParaRPr sz="1100" dirty="0"/>
          </a:p>
        </p:txBody>
      </p:sp>
      <p:pic>
        <p:nvPicPr>
          <p:cNvPr id="268" name="Google Shape;268;p49" descr="Sports engineers propel athletes to the top - Macleans.ca"/>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1213" y="940388"/>
            <a:ext cx="2903076" cy="1548875"/>
          </a:xfrm>
          <a:prstGeom prst="rect">
            <a:avLst/>
          </a:prstGeom>
          <a:noFill/>
          <a:ln>
            <a:noFill/>
          </a:ln>
        </p:spPr>
      </p:pic>
      <p:pic>
        <p:nvPicPr>
          <p:cNvPr id="269" name="Google Shape;269;p49" descr="Product Design BA (Hons) Undergraduate Course | Nottingham Trent Universit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09511" y="940375"/>
            <a:ext cx="2903076" cy="1548875"/>
          </a:xfrm>
          <a:prstGeom prst="rect">
            <a:avLst/>
          </a:prstGeom>
          <a:noFill/>
          <a:ln>
            <a:noFill/>
          </a:ln>
        </p:spPr>
      </p:pic>
      <p:sp>
        <p:nvSpPr>
          <p:cNvPr id="270" name="Google Shape;270;p49"/>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 </a:t>
            </a:r>
            <a:endParaRPr sz="1100"/>
          </a:p>
        </p:txBody>
      </p:sp>
      <p:sp>
        <p:nvSpPr>
          <p:cNvPr id="2" name="Slide Number Placeholder 1">
            <a:extLst>
              <a:ext uri="{FF2B5EF4-FFF2-40B4-BE49-F238E27FC236}">
                <a16:creationId xmlns:a16="http://schemas.microsoft.com/office/drawing/2014/main" id="{AF0BF13D-78E5-49D3-9AC3-9BC437211E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50"/>
          <p:cNvSpPr txBox="1">
            <a:spLocks noGrp="1"/>
          </p:cNvSpPr>
          <p:nvPr>
            <p:ph type="title"/>
          </p:nvPr>
        </p:nvSpPr>
        <p:spPr>
          <a:xfrm>
            <a:off x="284095" y="169016"/>
            <a:ext cx="8859905" cy="416700"/>
          </a:xfrm>
          <a:prstGeom prst="rect">
            <a:avLst/>
          </a:prstGeom>
          <a:noFill/>
          <a:ln>
            <a:noFill/>
          </a:ln>
        </p:spPr>
        <p:txBody>
          <a:bodyPr spcFirstLastPara="1" wrap="square" lIns="0" tIns="0" rIns="0" bIns="0" anchor="t" anchorCtr="0">
            <a:noAutofit/>
          </a:bodyPr>
          <a:lstStyle/>
          <a:p>
            <a:pPr lvl="0"/>
            <a:r>
              <a:rPr lang="pl-PL" dirty="0"/>
              <a:t>Technologia wspierająca sportowców w treningach i poprawianiu wyników</a:t>
            </a:r>
            <a:endParaRPr dirty="0"/>
          </a:p>
        </p:txBody>
      </p:sp>
      <p:sp>
        <p:nvSpPr>
          <p:cNvPr id="276" name="Google Shape;276;p50"/>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277" name="Google Shape;277;p50"/>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 </a:t>
            </a:r>
            <a:endParaRPr sz="1100"/>
          </a:p>
        </p:txBody>
      </p:sp>
      <p:pic>
        <p:nvPicPr>
          <p:cNvPr id="278" name="Google Shape;278;p50" descr="Everysight Raptor AR glass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8963" y="1051597"/>
            <a:ext cx="3610364" cy="1615450"/>
          </a:xfrm>
          <a:prstGeom prst="rect">
            <a:avLst/>
          </a:prstGeom>
          <a:noFill/>
          <a:ln>
            <a:noFill/>
          </a:ln>
        </p:spPr>
      </p:pic>
      <p:pic>
        <p:nvPicPr>
          <p:cNvPr id="280" name="Google Shape;280;p50" descr="nike-sports-research-lab-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43228" y="1051597"/>
            <a:ext cx="2872244" cy="1615451"/>
          </a:xfrm>
          <a:prstGeom prst="rect">
            <a:avLst/>
          </a:prstGeom>
          <a:noFill/>
          <a:ln>
            <a:noFill/>
          </a:ln>
        </p:spPr>
      </p:pic>
      <p:pic>
        <p:nvPicPr>
          <p:cNvPr id="281" name="Google Shape;281;p5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8962" y="2926098"/>
            <a:ext cx="2872243" cy="1615449"/>
          </a:xfrm>
          <a:prstGeom prst="rect">
            <a:avLst/>
          </a:prstGeom>
          <a:noFill/>
          <a:ln>
            <a:noFill/>
          </a:ln>
        </p:spPr>
      </p:pic>
      <p:pic>
        <p:nvPicPr>
          <p:cNvPr id="282" name="Google Shape;282;p50" descr="Body Composition - BOD POD® | Department of Health, Physical Education &amp;  Recreation | University of Alaska Anchorag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43228" y="2934442"/>
            <a:ext cx="3660804" cy="1607102"/>
          </a:xfrm>
          <a:prstGeom prst="rect">
            <a:avLst/>
          </a:prstGeom>
          <a:noFill/>
          <a:ln>
            <a:noFill/>
          </a:ln>
        </p:spPr>
      </p:pic>
      <p:sp>
        <p:nvSpPr>
          <p:cNvPr id="9" name="Google Shape;199;p44">
            <a:extLst>
              <a:ext uri="{FF2B5EF4-FFF2-40B4-BE49-F238E27FC236}">
                <a16:creationId xmlns:a16="http://schemas.microsoft.com/office/drawing/2014/main" id="{BFC8853A-7BF8-4073-BD49-42441CCAB858}"/>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pPr/>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51"/>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88" name="Google Shape;288;p51"/>
          <p:cNvSpPr txBox="1">
            <a:spLocks noGrp="1"/>
          </p:cNvSpPr>
          <p:nvPr>
            <p:ph type="title"/>
          </p:nvPr>
        </p:nvSpPr>
        <p:spPr>
          <a:xfrm>
            <a:off x="332184" y="226600"/>
            <a:ext cx="9250500" cy="612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solidFill>
                  <a:schemeClr val="dk1"/>
                </a:solidFill>
              </a:rPr>
              <a:t>Zawody pomagające sportowcom w treningach </a:t>
            </a:r>
            <a:endParaRPr dirty="0">
              <a:solidFill>
                <a:schemeClr val="dk1"/>
              </a:solidFill>
            </a:endParaRPr>
          </a:p>
        </p:txBody>
      </p:sp>
      <p:sp>
        <p:nvSpPr>
          <p:cNvPr id="289" name="Google Shape;289;p51"/>
          <p:cNvSpPr txBox="1">
            <a:spLocks noGrp="1"/>
          </p:cNvSpPr>
          <p:nvPr>
            <p:ph type="body" idx="1"/>
          </p:nvPr>
        </p:nvSpPr>
        <p:spPr>
          <a:xfrm>
            <a:off x="1402454" y="691832"/>
            <a:ext cx="2635800" cy="82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600"/>
              <a:buNone/>
            </a:pPr>
            <a:r>
              <a:rPr lang="en" sz="1600" b="0" dirty="0">
                <a:solidFill>
                  <a:schemeClr val="accent3"/>
                </a:solidFill>
              </a:rPr>
              <a:t>Biomechani</a:t>
            </a:r>
            <a:r>
              <a:rPr lang="pl-PL" sz="1600" b="0" dirty="0">
                <a:solidFill>
                  <a:schemeClr val="accent3"/>
                </a:solidFill>
              </a:rPr>
              <a:t>k</a:t>
            </a:r>
            <a:endParaRPr sz="1600" b="0" dirty="0">
              <a:solidFill>
                <a:schemeClr val="accent3"/>
              </a:solidFill>
            </a:endParaRPr>
          </a:p>
        </p:txBody>
      </p:sp>
      <p:sp>
        <p:nvSpPr>
          <p:cNvPr id="291" name="Google Shape;291;p51"/>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a:t>
            </a:r>
            <a:endParaRPr sz="1100"/>
          </a:p>
        </p:txBody>
      </p:sp>
      <p:sp>
        <p:nvSpPr>
          <p:cNvPr id="292" name="Google Shape;292;p51"/>
          <p:cNvSpPr txBox="1"/>
          <p:nvPr/>
        </p:nvSpPr>
        <p:spPr>
          <a:xfrm>
            <a:off x="5672217" y="691313"/>
            <a:ext cx="2823000" cy="82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3"/>
              </a:buClr>
              <a:buSzPts val="1600"/>
              <a:buFont typeface="Arial"/>
              <a:buNone/>
            </a:pPr>
            <a:r>
              <a:rPr lang="pl-PL" sz="1600" b="0" dirty="0">
                <a:solidFill>
                  <a:schemeClr val="accent3"/>
                </a:solidFill>
                <a:latin typeface="Arial"/>
                <a:ea typeface="Arial"/>
                <a:cs typeface="Arial"/>
                <a:sym typeface="Arial"/>
              </a:rPr>
              <a:t>Technik Medycyny Sportowej</a:t>
            </a:r>
            <a:endParaRPr sz="1100" dirty="0"/>
          </a:p>
        </p:txBody>
      </p:sp>
      <p:sp>
        <p:nvSpPr>
          <p:cNvPr id="293" name="Google Shape;293;p51"/>
          <p:cNvSpPr txBox="1"/>
          <p:nvPr/>
        </p:nvSpPr>
        <p:spPr>
          <a:xfrm>
            <a:off x="653435" y="2925532"/>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biomechanik, możesz wykorzystać technologię, by lepiej rozumieć ruch żywych organizmów. Możesz też pomagać sportowcom poprawiać ich wydolność, lepiej zrozumieć ich ciało i redukować ryzyko urazów.</a:t>
            </a:r>
            <a:endParaRPr sz="1100" dirty="0"/>
          </a:p>
        </p:txBody>
      </p:sp>
      <p:pic>
        <p:nvPicPr>
          <p:cNvPr id="294" name="Google Shape;294;p51" descr="Biomechanics - What It Is And Why It's Important. | Pat Cash Tenni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5952" y="1032300"/>
            <a:ext cx="2914050" cy="1548876"/>
          </a:xfrm>
          <a:prstGeom prst="rect">
            <a:avLst/>
          </a:prstGeom>
          <a:noFill/>
          <a:ln>
            <a:noFill/>
          </a:ln>
        </p:spPr>
      </p:pic>
      <p:pic>
        <p:nvPicPr>
          <p:cNvPr id="295" name="Google Shape;295;p51" descr="8 Sports Medicine Jobs That Will Keep Your Future in Shape |  HospitalCareers.com"/>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94275" y="1032300"/>
            <a:ext cx="2914050" cy="1548875"/>
          </a:xfrm>
          <a:prstGeom prst="rect">
            <a:avLst/>
          </a:prstGeom>
          <a:noFill/>
          <a:ln>
            <a:noFill/>
          </a:ln>
        </p:spPr>
      </p:pic>
      <p:sp>
        <p:nvSpPr>
          <p:cNvPr id="296" name="Google Shape;296;p51"/>
          <p:cNvSpPr txBox="1"/>
          <p:nvPr/>
        </p:nvSpPr>
        <p:spPr>
          <a:xfrm>
            <a:off x="5494268" y="2925529"/>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technik medycyny sportowej, możesz współpracować ze sportowcami, używając technologii, by leczyć i zapobiegać urazom oraz problemom medycznym wynikającym z uprawiania sportu. </a:t>
            </a:r>
            <a:endParaRPr sz="1100" dirty="0"/>
          </a:p>
        </p:txBody>
      </p:sp>
      <p:sp>
        <p:nvSpPr>
          <p:cNvPr id="2" name="Slide Number Placeholder 1">
            <a:extLst>
              <a:ext uri="{FF2B5EF4-FFF2-40B4-BE49-F238E27FC236}">
                <a16:creationId xmlns:a16="http://schemas.microsoft.com/office/drawing/2014/main" id="{2809688C-3015-42EA-B04E-B7550EC0E0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457"/>
        <p:cNvGrpSpPr/>
        <p:nvPr/>
      </p:nvGrpSpPr>
      <p:grpSpPr>
        <a:xfrm>
          <a:off x="0" y="0"/>
          <a:ext cx="0" cy="0"/>
          <a:chOff x="0" y="0"/>
          <a:chExt cx="0" cy="0"/>
        </a:xfrm>
      </p:grpSpPr>
      <p:pic>
        <p:nvPicPr>
          <p:cNvPr id="458" name="Google Shape;458;p16"/>
          <p:cNvPicPr preferRelativeResize="0"/>
          <p:nvPr/>
        </p:nvPicPr>
        <p:blipFill rotWithShape="1">
          <a:blip r:embed="rId3">
            <a:alphaModFix/>
          </a:blip>
          <a:srcRect/>
          <a:stretch/>
        </p:blipFill>
        <p:spPr>
          <a:xfrm>
            <a:off x="171100" y="2003425"/>
            <a:ext cx="2304977" cy="2881925"/>
          </a:xfrm>
          <a:prstGeom prst="rect">
            <a:avLst/>
          </a:prstGeom>
          <a:noFill/>
          <a:ln>
            <a:noFill/>
          </a:ln>
        </p:spPr>
      </p:pic>
      <p:pic>
        <p:nvPicPr>
          <p:cNvPr id="459" name="Google Shape;459;p16"/>
          <p:cNvPicPr preferRelativeResize="0"/>
          <p:nvPr/>
        </p:nvPicPr>
        <p:blipFill rotWithShape="1">
          <a:blip r:embed="rId4">
            <a:alphaModFix/>
          </a:blip>
          <a:srcRect/>
          <a:stretch/>
        </p:blipFill>
        <p:spPr>
          <a:xfrm>
            <a:off x="0" y="1354325"/>
            <a:ext cx="3030599" cy="3789174"/>
          </a:xfrm>
          <a:prstGeom prst="rect">
            <a:avLst/>
          </a:prstGeom>
          <a:noFill/>
          <a:ln>
            <a:noFill/>
          </a:ln>
        </p:spPr>
      </p:pic>
      <p:sp>
        <p:nvSpPr>
          <p:cNvPr id="460" name="Google Shape;460;p16"/>
          <p:cNvSpPr txBox="1"/>
          <p:nvPr/>
        </p:nvSpPr>
        <p:spPr>
          <a:xfrm>
            <a:off x="2722573" y="1820859"/>
            <a:ext cx="5523600" cy="142805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p52"/>
          <p:cNvSpPr/>
          <p:nvPr/>
        </p:nvSpPr>
        <p:spPr>
          <a:xfrm>
            <a:off x="0" y="1048356"/>
            <a:ext cx="9144000" cy="3489300"/>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a:solidFill>
                <a:schemeClr val="accent2"/>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302" name="Google Shape;302;p52"/>
          <p:cNvSpPr txBox="1">
            <a:spLocks noGrp="1"/>
          </p:cNvSpPr>
          <p:nvPr>
            <p:ph type="title"/>
          </p:nvPr>
        </p:nvSpPr>
        <p:spPr>
          <a:xfrm>
            <a:off x="113386" y="56793"/>
            <a:ext cx="8917228" cy="612300"/>
          </a:xfrm>
          <a:prstGeom prst="rect">
            <a:avLst/>
          </a:prstGeom>
          <a:noFill/>
          <a:ln>
            <a:noFill/>
          </a:ln>
        </p:spPr>
        <p:txBody>
          <a:bodyPr spcFirstLastPara="1" wrap="square" lIns="0" tIns="0" rIns="0" bIns="0" anchor="t" anchorCtr="0">
            <a:noAutofit/>
          </a:bodyPr>
          <a:lstStyle/>
          <a:p>
            <a:r>
              <a:rPr lang="pl-PL" i="1" dirty="0"/>
              <a:t>Twoje wyzwanie: podejmij wyzwanie i stwórz technologię, która pomoże osobie niepełnosprawnej trenować i konkurować w sporcie. </a:t>
            </a:r>
            <a:endParaRPr lang="en-US" dirty="0"/>
          </a:p>
        </p:txBody>
      </p:sp>
      <p:sp>
        <p:nvSpPr>
          <p:cNvPr id="303" name="Google Shape;303;p52"/>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304" name="Google Shape;304;p52"/>
          <p:cNvSpPr/>
          <p:nvPr/>
        </p:nvSpPr>
        <p:spPr>
          <a:xfrm>
            <a:off x="2016805" y="4543744"/>
            <a:ext cx="7127400" cy="600300"/>
          </a:xfrm>
          <a:prstGeom prst="rect">
            <a:avLst/>
          </a:prstGeom>
          <a:solidFill>
            <a:schemeClr val="accent3"/>
          </a:solidFill>
          <a:ln>
            <a:noFill/>
          </a:ln>
        </p:spPr>
        <p:txBody>
          <a:bodyPr spcFirstLastPara="1" wrap="square" lIns="72850" tIns="36425" rIns="72850" bIns="36425" anchor="ctr" anchorCtr="0">
            <a:noAutofit/>
          </a:bodyPr>
          <a:lstStyle/>
          <a:p>
            <a:pPr marL="63500" marR="88900" lvl="0" indent="0" algn="l" rtl="0">
              <a:spcBef>
                <a:spcPts val="0"/>
              </a:spcBef>
              <a:spcAft>
                <a:spcPts val="0"/>
              </a:spcAft>
              <a:buNone/>
            </a:pPr>
            <a:r>
              <a:rPr lang="pl-PL" sz="1200" dirty="0">
                <a:solidFill>
                  <a:schemeClr val="lt1"/>
                </a:solidFill>
                <a:latin typeface="Arial"/>
                <a:ea typeface="Arial"/>
                <a:cs typeface="Arial"/>
                <a:sym typeface="Arial"/>
              </a:rPr>
              <a:t>Poproś opiekunów lub nauczyciela o podzielenie się Twoją pracą w mediach społecznościowych z użyciem </a:t>
            </a:r>
            <a:r>
              <a:rPr lang="pl-PL" sz="1200" dirty="0" err="1">
                <a:solidFill>
                  <a:schemeClr val="lt1"/>
                </a:solidFill>
                <a:latin typeface="Arial"/>
                <a:ea typeface="Arial"/>
                <a:cs typeface="Arial"/>
                <a:sym typeface="Arial"/>
              </a:rPr>
              <a:t>tagu</a:t>
            </a:r>
            <a:r>
              <a:rPr lang="pl-PL" sz="1200" dirty="0">
                <a:solidFill>
                  <a:schemeClr val="lt1"/>
                </a:solidFill>
                <a:latin typeface="Arial"/>
                <a:ea typeface="Arial"/>
                <a:cs typeface="Arial"/>
                <a:sym typeface="Arial"/>
              </a:rPr>
              <a:t> </a:t>
            </a:r>
            <a:r>
              <a:rPr lang="en" sz="1200" dirty="0">
                <a:solidFill>
                  <a:schemeClr val="lt1"/>
                </a:solidFill>
                <a:latin typeface="Arial"/>
                <a:ea typeface="Arial"/>
                <a:cs typeface="Arial"/>
                <a:sym typeface="Arial"/>
              </a:rPr>
              <a:t>#TechWeCan </a:t>
            </a:r>
            <a:r>
              <a:rPr lang="pl-PL" sz="1200" dirty="0">
                <a:solidFill>
                  <a:schemeClr val="lt1"/>
                </a:solidFill>
                <a:latin typeface="Arial"/>
                <a:ea typeface="Arial"/>
                <a:cs typeface="Arial"/>
                <a:sym typeface="Arial"/>
              </a:rPr>
              <a:t>lub wyślij ją na adres:</a:t>
            </a:r>
            <a:r>
              <a:rPr lang="en" sz="1200" dirty="0">
                <a:solidFill>
                  <a:schemeClr val="lt1"/>
                </a:solidFill>
                <a:latin typeface="Arial"/>
                <a:ea typeface="Arial"/>
                <a:cs typeface="Arial"/>
                <a:sym typeface="Arial"/>
              </a:rPr>
              <a:t> </a:t>
            </a:r>
            <a:r>
              <a:rPr lang="en" sz="1200" u="sng"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uk_techshecan@pwc.com</a:t>
            </a:r>
            <a:endParaRPr sz="1200" dirty="0">
              <a:solidFill>
                <a:schemeClr val="lt1"/>
              </a:solidFill>
              <a:latin typeface="Arial"/>
              <a:ea typeface="Arial"/>
              <a:cs typeface="Arial"/>
              <a:sym typeface="Arial"/>
            </a:endParaRPr>
          </a:p>
          <a:p>
            <a:pPr marL="63500" marR="88900" lvl="0" indent="0" algn="l" rtl="0">
              <a:spcBef>
                <a:spcPts val="100"/>
              </a:spcBef>
              <a:spcAft>
                <a:spcPts val="0"/>
              </a:spcAft>
              <a:buNone/>
            </a:pPr>
            <a:endParaRPr sz="600" dirty="0">
              <a:solidFill>
                <a:schemeClr val="lt1"/>
              </a:solidFill>
              <a:latin typeface="Arial"/>
              <a:ea typeface="Arial"/>
              <a:cs typeface="Arial"/>
              <a:sym typeface="Arial"/>
            </a:endParaRPr>
          </a:p>
        </p:txBody>
      </p:sp>
      <p:sp>
        <p:nvSpPr>
          <p:cNvPr id="305" name="Google Shape;305;p52"/>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 </a:t>
            </a:r>
            <a:endParaRPr sz="1100"/>
          </a:p>
        </p:txBody>
      </p:sp>
      <p:pic>
        <p:nvPicPr>
          <p:cNvPr id="307" name="Google Shape;307;p52" descr="Tokyo 2020 Paralympics launch international sales - TheTicketingBusiness  New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9037" y="1194955"/>
            <a:ext cx="3493233" cy="1598082"/>
          </a:xfrm>
          <a:prstGeom prst="rect">
            <a:avLst/>
          </a:prstGeom>
          <a:noFill/>
          <a:ln>
            <a:noFill/>
          </a:ln>
        </p:spPr>
      </p:pic>
      <p:pic>
        <p:nvPicPr>
          <p:cNvPr id="308" name="Google Shape;308;p52" descr="How Many Disabled Golfers are out There and Where do They Play? « Gorilla  Golf Blo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71410" y="1194955"/>
            <a:ext cx="2504602" cy="1598082"/>
          </a:xfrm>
          <a:prstGeom prst="rect">
            <a:avLst/>
          </a:prstGeom>
          <a:noFill/>
          <a:ln>
            <a:noFill/>
          </a:ln>
        </p:spPr>
      </p:pic>
      <p:pic>
        <p:nvPicPr>
          <p:cNvPr id="309" name="Google Shape;309;p52" descr="Sports for the Disabl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35152" y="1194953"/>
            <a:ext cx="2389823" cy="1598082"/>
          </a:xfrm>
          <a:prstGeom prst="rect">
            <a:avLst/>
          </a:prstGeom>
          <a:noFill/>
          <a:ln>
            <a:noFill/>
          </a:ln>
        </p:spPr>
      </p:pic>
      <p:pic>
        <p:nvPicPr>
          <p:cNvPr id="310" name="Google Shape;310;p52" descr="Disability Sports Coach | £50,000 Shortlist | Movement for Goo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630998" y="2876241"/>
            <a:ext cx="3293978" cy="1598082"/>
          </a:xfrm>
          <a:prstGeom prst="rect">
            <a:avLst/>
          </a:prstGeom>
          <a:noFill/>
          <a:ln>
            <a:noFill/>
          </a:ln>
        </p:spPr>
      </p:pic>
      <p:pic>
        <p:nvPicPr>
          <p:cNvPr id="311" name="Google Shape;311;p52" descr="Top disability sports: how you can take part in para sports"/>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884673" y="2876241"/>
            <a:ext cx="1587186" cy="1598083"/>
          </a:xfrm>
          <a:prstGeom prst="rect">
            <a:avLst/>
          </a:prstGeom>
          <a:noFill/>
          <a:ln>
            <a:noFill/>
          </a:ln>
        </p:spPr>
      </p:pic>
      <p:pic>
        <p:nvPicPr>
          <p:cNvPr id="312" name="Google Shape;312;p52" descr="The six sports of the Winter Paralympics in PyeongChang, and how they work  — Quartz"/>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92058" y="2876241"/>
            <a:ext cx="2800524" cy="1598083"/>
          </a:xfrm>
          <a:prstGeom prst="rect">
            <a:avLst/>
          </a:prstGeom>
          <a:noFill/>
          <a:ln>
            <a:noFill/>
          </a:ln>
        </p:spPr>
      </p:pic>
      <p:sp>
        <p:nvSpPr>
          <p:cNvPr id="13" name="Google Shape;199;p44">
            <a:extLst>
              <a:ext uri="{FF2B5EF4-FFF2-40B4-BE49-F238E27FC236}">
                <a16:creationId xmlns:a16="http://schemas.microsoft.com/office/drawing/2014/main" id="{A67F3C2A-95C1-42C9-953F-A2278E51AB2A}"/>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pPr/>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0A0FA"/>
        </a:solidFill>
        <a:effectLst/>
      </p:bgPr>
    </p:bg>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01050" y="922325"/>
            <a:ext cx="4045200" cy="148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400" dirty="0">
                <a:solidFill>
                  <a:schemeClr val="lt1"/>
                </a:solidFill>
              </a:rPr>
              <a:t>“</a:t>
            </a:r>
            <a:r>
              <a:rPr lang="pl-PL" sz="1400" dirty="0">
                <a:solidFill>
                  <a:schemeClr val="lt1"/>
                </a:solidFill>
              </a:rPr>
              <a:t>Konspekty</a:t>
            </a:r>
            <a:r>
              <a:rPr lang="en" sz="1400" dirty="0">
                <a:solidFill>
                  <a:schemeClr val="lt1"/>
                </a:solidFill>
              </a:rPr>
              <a:t> Tech We Can </a:t>
            </a:r>
            <a:r>
              <a:rPr lang="pl-PL" sz="1400" dirty="0">
                <a:solidFill>
                  <a:schemeClr val="lt1"/>
                </a:solidFill>
              </a:rPr>
              <a:t>są częścią naszej misji by rozwijać społeczność w której żyjemy </a:t>
            </a:r>
            <a:br>
              <a:rPr lang="pl-PL" sz="1400" dirty="0">
                <a:solidFill>
                  <a:schemeClr val="lt1"/>
                </a:solidFill>
              </a:rPr>
            </a:br>
            <a:r>
              <a:rPr lang="en" sz="1400" dirty="0">
                <a:solidFill>
                  <a:schemeClr val="lt1"/>
                </a:solidFill>
              </a:rPr>
              <a:t>- </a:t>
            </a:r>
            <a:r>
              <a:rPr lang="pl-PL" sz="1400" dirty="0">
                <a:solidFill>
                  <a:schemeClr val="lt1"/>
                </a:solidFill>
              </a:rPr>
              <a:t> bez naszego zaangażowania, wiele dzieci napotka ryzyko pozostania w tyle za szybko rozwijającą się technologią, która zmienia to jak żyjemy i pracujemy</a:t>
            </a:r>
            <a:r>
              <a:rPr lang="en" sz="1400" dirty="0">
                <a:solidFill>
                  <a:schemeClr val="lt1"/>
                </a:solidFill>
              </a:rPr>
              <a:t>. </a:t>
            </a:r>
            <a:r>
              <a:rPr lang="pl-PL" sz="1400" dirty="0">
                <a:solidFill>
                  <a:schemeClr val="lt1"/>
                </a:solidFill>
              </a:rPr>
              <a:t>[</a:t>
            </a:r>
            <a:r>
              <a:rPr lang="en-CH" sz="1400" dirty="0">
                <a:solidFill>
                  <a:schemeClr val="lt1"/>
                </a:solidFill>
              </a:rPr>
              <a:t>…</a:t>
            </a:r>
            <a:r>
              <a:rPr lang="pl-PL" sz="1400" dirty="0">
                <a:solidFill>
                  <a:schemeClr val="lt1"/>
                </a:solidFill>
              </a:rPr>
              <a:t>]</a:t>
            </a:r>
            <a:r>
              <a:rPr lang="en" sz="1400" dirty="0">
                <a:solidFill>
                  <a:schemeClr val="lt1"/>
                </a:solidFill>
              </a:rPr>
              <a:t>.”</a:t>
            </a:r>
            <a:endParaRPr sz="1400" dirty="0">
              <a:solidFill>
                <a:schemeClr val="lt1"/>
              </a:solidFill>
            </a:endParaRPr>
          </a:p>
          <a:p>
            <a:pPr marL="0" lvl="0" indent="0" algn="l" rtl="0">
              <a:lnSpc>
                <a:spcPct val="100000"/>
              </a:lnSpc>
              <a:spcBef>
                <a:spcPts val="1000"/>
              </a:spcBef>
              <a:spcAft>
                <a:spcPts val="1000"/>
              </a:spcAft>
              <a:buSzPts val="4200"/>
              <a:buNone/>
            </a:pPr>
            <a:r>
              <a:rPr lang="en" sz="1000" b="1" dirty="0">
                <a:solidFill>
                  <a:schemeClr val="lt1"/>
                </a:solidFill>
              </a:rPr>
              <a:t>Sheridan Ash, </a:t>
            </a:r>
            <a:r>
              <a:rPr lang="pl-PL" sz="1000" b="1" dirty="0">
                <a:solidFill>
                  <a:schemeClr val="lt1"/>
                </a:solidFill>
              </a:rPr>
              <a:t>założyciel</a:t>
            </a:r>
            <a:r>
              <a:rPr lang="en" sz="1000" b="1" dirty="0">
                <a:solidFill>
                  <a:schemeClr val="lt1"/>
                </a:solidFill>
              </a:rPr>
              <a:t> Tech She Can Charter</a:t>
            </a:r>
            <a:endParaRPr sz="1000" b="1" dirty="0">
              <a:solidFill>
                <a:schemeClr val="lt1"/>
              </a:solidFill>
            </a:endParaRPr>
          </a:p>
        </p:txBody>
      </p:sp>
      <p:pic>
        <p:nvPicPr>
          <p:cNvPr id="318" name="Google Shape;318;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857460"/>
            <a:ext cx="4570811" cy="2285445"/>
          </a:xfrm>
          <a:prstGeom prst="rect">
            <a:avLst/>
          </a:prstGeom>
          <a:noFill/>
          <a:ln>
            <a:noFill/>
          </a:ln>
        </p:spPr>
      </p:pic>
      <p:sp>
        <p:nvSpPr>
          <p:cNvPr id="319" name="Google Shape;319;p53"/>
          <p:cNvSpPr txBox="1"/>
          <p:nvPr/>
        </p:nvSpPr>
        <p:spPr>
          <a:xfrm>
            <a:off x="4798400" y="212375"/>
            <a:ext cx="4121400" cy="23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dowiedzieć się więcej  o</a:t>
            </a:r>
            <a:r>
              <a:rPr lang="en" sz="1200" b="1" i="0" u="none" strike="noStrike" cap="none" dirty="0">
                <a:solidFill>
                  <a:schemeClr val="dk1"/>
                </a:solidFill>
                <a:latin typeface="Arial"/>
                <a:ea typeface="Arial"/>
                <a:cs typeface="Arial"/>
                <a:sym typeface="Arial"/>
              </a:rPr>
              <a:t>Tech She Can, </a:t>
            </a:r>
            <a:r>
              <a:rPr lang="pl-PL" sz="1200" b="1" i="0" u="none" strike="noStrike" cap="none" dirty="0">
                <a:solidFill>
                  <a:schemeClr val="dk1"/>
                </a:solidFill>
                <a:latin typeface="Arial"/>
                <a:ea typeface="Arial"/>
                <a:cs typeface="Arial"/>
                <a:sym typeface="Arial"/>
              </a:rPr>
              <a:t>odwiedź [</a:t>
            </a:r>
            <a:r>
              <a:rPr lang="pl-PL" sz="1200" b="1" i="0" u="none" strike="noStrike" cap="none" dirty="0" err="1">
                <a:solidFill>
                  <a:schemeClr val="dk1"/>
                </a:solidFill>
                <a:latin typeface="Arial"/>
                <a:ea typeface="Arial"/>
                <a:cs typeface="Arial"/>
                <a:sym typeface="Arial"/>
              </a:rPr>
              <a:t>ang</a:t>
            </a:r>
            <a:r>
              <a:rPr lang="pl-PL" sz="1200" b="1" i="0" u="none" strike="noStrike" cap="none" dirty="0">
                <a:solidFill>
                  <a:schemeClr val="dk1"/>
                </a:solidFill>
                <a:latin typeface="Arial"/>
                <a:ea typeface="Arial"/>
                <a:cs typeface="Arial"/>
                <a:sym typeface="Arial"/>
              </a:rPr>
              <a:t>]</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4"/>
              </a:rPr>
              <a:t>https://www.pwc.co.uk/who-we-are/women-in-technology/tech-she-can-charter.html</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uzyskać dostęp do darmowych pomocy naukowych o których wspominaliśmy dzisiaj, odwiedź</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5"/>
              </a:rPr>
              <a:t>https://techwecan.org/</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Sprawdź </a:t>
            </a:r>
            <a:r>
              <a:rPr lang="en" sz="1400" b="0" i="0" u="none" strike="noStrike" cap="none" dirty="0">
                <a:solidFill>
                  <a:srgbClr val="000000"/>
                </a:solidFill>
                <a:latin typeface="Arial"/>
                <a:ea typeface="Arial"/>
                <a:cs typeface="Arial"/>
                <a:sym typeface="Arial"/>
              </a:rPr>
              <a:t>hashtag</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#TechSheCan </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#TechWeCan </a:t>
            </a:r>
            <a:r>
              <a:rPr lang="pl-PL" sz="1400" b="0" i="0" u="none" strike="noStrike" cap="none" dirty="0">
                <a:solidFill>
                  <a:srgbClr val="000000"/>
                </a:solidFill>
                <a:latin typeface="Arial"/>
                <a:ea typeface="Arial"/>
                <a:cs typeface="Arial"/>
                <a:sym typeface="Arial"/>
              </a:rPr>
              <a:t>aby być na bieżąco z naszą działalnością w mediach społecznościowych</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320" name="Google Shape;320;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62600" y="3443150"/>
            <a:ext cx="1871121" cy="1581538"/>
          </a:xfrm>
          <a:prstGeom prst="rect">
            <a:avLst/>
          </a:prstGeom>
          <a:noFill/>
          <a:ln>
            <a:noFill/>
          </a:ln>
        </p:spPr>
      </p:pic>
      <p:pic>
        <p:nvPicPr>
          <p:cNvPr id="321" name="Google Shape;321;p5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987775" y="3443150"/>
            <a:ext cx="2020406" cy="1581538"/>
          </a:xfrm>
          <a:prstGeom prst="rect">
            <a:avLst/>
          </a:prstGeom>
          <a:noFill/>
          <a:ln>
            <a:noFill/>
          </a:ln>
        </p:spPr>
      </p:pic>
      <p:pic>
        <p:nvPicPr>
          <p:cNvPr id="322" name="Google Shape;322;p5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526700" y="2352800"/>
            <a:ext cx="1044100" cy="1044100"/>
          </a:xfrm>
          <a:prstGeom prst="rect">
            <a:avLst/>
          </a:prstGeom>
          <a:noFill/>
          <a:ln>
            <a:noFill/>
          </a:ln>
        </p:spPr>
      </p:pic>
      <p:sp>
        <p:nvSpPr>
          <p:cNvPr id="2" name="Slide Number Placeholder 1">
            <a:extLst>
              <a:ext uri="{FF2B5EF4-FFF2-40B4-BE49-F238E27FC236}">
                <a16:creationId xmlns:a16="http://schemas.microsoft.com/office/drawing/2014/main" id="{3118D3CC-00D6-4BC3-8A11-7935675455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2"/>
        <p:cNvGrpSpPr/>
        <p:nvPr/>
      </p:nvGrpSpPr>
      <p:grpSpPr>
        <a:xfrm>
          <a:off x="0" y="0"/>
          <a:ext cx="0" cy="0"/>
          <a:chOff x="0" y="0"/>
          <a:chExt cx="0" cy="0"/>
        </a:xfrm>
      </p:grpSpPr>
      <p:sp>
        <p:nvSpPr>
          <p:cNvPr id="313" name="Google Shape;313;p3"/>
          <p:cNvSpPr txBox="1"/>
          <p:nvPr/>
        </p:nvSpPr>
        <p:spPr>
          <a:xfrm>
            <a:off x="2827575" y="944250"/>
            <a:ext cx="5523600" cy="196974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r>
              <a:rPr kumimoji="0" lang="en" sz="29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pic>
        <p:nvPicPr>
          <p:cNvPr id="314" name="Google Shape;314;p3"/>
          <p:cNvPicPr preferRelativeResize="0"/>
          <p:nvPr/>
        </p:nvPicPr>
        <p:blipFill rotWithShape="1">
          <a:blip r:embed="rId3">
            <a:alphaModFix/>
          </a:blip>
          <a:srcRect/>
          <a:stretch/>
        </p:blipFill>
        <p:spPr>
          <a:xfrm>
            <a:off x="0" y="1354325"/>
            <a:ext cx="3030599" cy="3789174"/>
          </a:xfrm>
          <a:prstGeom prst="rect">
            <a:avLst/>
          </a:prstGeom>
          <a:noFill/>
          <a:ln>
            <a:noFill/>
          </a:ln>
        </p:spPr>
      </p:pic>
      <p:sp>
        <p:nvSpPr>
          <p:cNvPr id="315" name="Google Shape;315;p3"/>
          <p:cNvSpPr txBox="1"/>
          <p:nvPr/>
        </p:nvSpPr>
        <p:spPr>
          <a:xfrm>
            <a:off x="2816925" y="2922625"/>
            <a:ext cx="5523600" cy="214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pl-PL" sz="3100" b="1"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endParaRPr kumimoji="0" sz="3100" b="1"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9"/>
        <p:cNvGrpSpPr/>
        <p:nvPr/>
      </p:nvGrpSpPr>
      <p:grpSpPr>
        <a:xfrm>
          <a:off x="0" y="0"/>
          <a:ext cx="0" cy="0"/>
          <a:chOff x="0" y="0"/>
          <a:chExt cx="0" cy="0"/>
        </a:xfrm>
      </p:grpSpPr>
      <p:pic>
        <p:nvPicPr>
          <p:cNvPr id="320" name="Google Shape;320;p4"/>
          <p:cNvPicPr preferRelativeResize="0"/>
          <p:nvPr/>
        </p:nvPicPr>
        <p:blipFill rotWithShape="1">
          <a:blip r:embed="rId3">
            <a:alphaModFix/>
          </a:blip>
          <a:srcRect/>
          <a:stretch/>
        </p:blipFill>
        <p:spPr>
          <a:xfrm>
            <a:off x="334925" y="3495200"/>
            <a:ext cx="2468876" cy="1347750"/>
          </a:xfrm>
          <a:prstGeom prst="rect">
            <a:avLst/>
          </a:prstGeom>
          <a:noFill/>
          <a:ln>
            <a:noFill/>
          </a:ln>
        </p:spPr>
      </p:pic>
      <p:pic>
        <p:nvPicPr>
          <p:cNvPr id="321" name="Google Shape;321;p4"/>
          <p:cNvPicPr preferRelativeResize="0"/>
          <p:nvPr/>
        </p:nvPicPr>
        <p:blipFill rotWithShape="1">
          <a:blip r:embed="rId4">
            <a:alphaModFix/>
          </a:blip>
          <a:srcRect/>
          <a:stretch/>
        </p:blipFill>
        <p:spPr>
          <a:xfrm>
            <a:off x="3440050" y="3509500"/>
            <a:ext cx="2464458" cy="1347750"/>
          </a:xfrm>
          <a:prstGeom prst="rect">
            <a:avLst/>
          </a:prstGeom>
          <a:noFill/>
          <a:ln>
            <a:noFill/>
          </a:ln>
        </p:spPr>
      </p:pic>
      <p:sp>
        <p:nvSpPr>
          <p:cNvPr id="322" name="Google Shape;322;p4"/>
          <p:cNvSpPr txBox="1"/>
          <p:nvPr/>
        </p:nvSpPr>
        <p:spPr>
          <a:xfrm>
            <a:off x="439325" y="968700"/>
            <a:ext cx="1542000" cy="104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Technologia zmienia się bardzo szybko</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3" name="Google Shape;323;p4"/>
          <p:cNvSpPr txBox="1"/>
          <p:nvPr/>
        </p:nvSpPr>
        <p:spPr>
          <a:xfrm>
            <a:off x="439325" y="2359808"/>
            <a:ext cx="1542000" cy="874055"/>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Ludzie codziennie wymyślają nowe technologie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4" name="Google Shape;324;p4"/>
          <p:cNvSpPr txBox="1"/>
          <p:nvPr/>
        </p:nvSpPr>
        <p:spPr>
          <a:xfrm>
            <a:off x="7196550" y="968688"/>
            <a:ext cx="1542000" cy="139112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Większość zawodów, które będziecie wykonywać kiedy dorośniecie jeszcze nie istnieje!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5" name="Google Shape;325;p4"/>
          <p:cNvSpPr txBox="1"/>
          <p:nvPr/>
        </p:nvSpPr>
        <p:spPr>
          <a:xfrm>
            <a:off x="222200" y="162950"/>
            <a:ext cx="8392200" cy="5293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2800"/>
              <a:buFont typeface="Arial"/>
              <a:buNone/>
              <a:tabLst/>
              <a:defRPr/>
            </a:pPr>
            <a:r>
              <a:rPr kumimoji="0" lang="pl-PL" sz="28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Fakty</a:t>
            </a:r>
            <a:endParaRPr kumimoji="0" sz="2800" b="0" i="0" u="none" strike="noStrike" kern="0" cap="none" spc="0" normalizeH="0" baseline="0" noProof="0" dirty="0">
              <a:ln>
                <a:noFill/>
              </a:ln>
              <a:solidFill>
                <a:srgbClr val="FFC8D2"/>
              </a:solidFill>
              <a:effectLst/>
              <a:uLnTx/>
              <a:uFillTx/>
              <a:latin typeface="Poppins Light"/>
              <a:ea typeface="Poppins Light"/>
              <a:cs typeface="Poppins Light"/>
              <a:sym typeface="Poppins Light"/>
            </a:endParaRPr>
          </a:p>
        </p:txBody>
      </p:sp>
      <p:sp>
        <p:nvSpPr>
          <p:cNvPr id="326" name="Google Shape;326;p4"/>
          <p:cNvSpPr txBox="1"/>
          <p:nvPr/>
        </p:nvSpPr>
        <p:spPr>
          <a:xfrm>
            <a:off x="7196550" y="2485635"/>
            <a:ext cx="1542000" cy="701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rgbClr val="000000"/>
                </a:solidFill>
                <a:effectLst/>
                <a:uLnTx/>
                <a:uFillTx/>
                <a:latin typeface="Poppins"/>
                <a:ea typeface="Poppins"/>
                <a:cs typeface="Poppins"/>
                <a:sym typeface="Poppins"/>
              </a:rPr>
              <a:t>Technolog</a:t>
            </a:r>
            <a:r>
              <a:rPr kumimoji="0" lang="pl-PL" sz="1400" b="0" i="0" u="none" strike="noStrike" kern="0" cap="none" spc="0" normalizeH="0" baseline="0" noProof="0" dirty="0" err="1">
                <a:ln>
                  <a:noFill/>
                </a:ln>
                <a:solidFill>
                  <a:srgbClr val="000000"/>
                </a:solidFill>
                <a:effectLst/>
                <a:uLnTx/>
                <a:uFillTx/>
                <a:latin typeface="Poppins"/>
                <a:ea typeface="Poppins"/>
                <a:cs typeface="Poppins"/>
                <a:sym typeface="Poppins"/>
              </a:rPr>
              <a:t>ia</a:t>
            </a: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 pomaga ludziom  ale też planecie</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pic>
        <p:nvPicPr>
          <p:cNvPr id="327" name="Google Shape;327;p4"/>
          <p:cNvPicPr preferRelativeResize="0"/>
          <p:nvPr/>
        </p:nvPicPr>
        <p:blipFill rotWithShape="1">
          <a:blip r:embed="rId5">
            <a:alphaModFix/>
          </a:blip>
          <a:srcRect/>
          <a:stretch/>
        </p:blipFill>
        <p:spPr>
          <a:xfrm>
            <a:off x="6472838" y="3495197"/>
            <a:ext cx="2468876" cy="1376376"/>
          </a:xfrm>
          <a:prstGeom prst="rect">
            <a:avLst/>
          </a:prstGeom>
          <a:noFill/>
          <a:ln>
            <a:noFill/>
          </a:ln>
        </p:spPr>
      </p:pic>
      <p:sp>
        <p:nvSpPr>
          <p:cNvPr id="328" name="Google Shape;328;p4"/>
          <p:cNvSpPr txBox="1"/>
          <p:nvPr/>
        </p:nvSpPr>
        <p:spPr>
          <a:xfrm>
            <a:off x="2212194" y="1164892"/>
            <a:ext cx="4753462" cy="187740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pl-PL" sz="24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kumimoji="0" lang="en" sz="24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4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1" name="Google Shape;191;p43"/>
          <p:cNvSpPr txBox="1"/>
          <p:nvPr/>
        </p:nvSpPr>
        <p:spPr>
          <a:xfrm>
            <a:off x="1583344" y="865875"/>
            <a:ext cx="5201400" cy="446400"/>
          </a:xfrm>
          <a:prstGeom prst="rect">
            <a:avLst/>
          </a:prstGeom>
          <a:noFill/>
          <a:ln>
            <a:noFill/>
          </a:ln>
        </p:spPr>
        <p:txBody>
          <a:bodyPr spcFirstLastPara="1" wrap="square" lIns="68550" tIns="68550" rIns="68550" bIns="68550" anchor="t" anchorCtr="0">
            <a:spAutoFit/>
          </a:bodyPr>
          <a:lstStyle/>
          <a:p>
            <a:pPr marL="0" lvl="0" indent="0" algn="l" rtl="0">
              <a:spcBef>
                <a:spcPts val="0"/>
              </a:spcBef>
              <a:spcAft>
                <a:spcPts val="0"/>
              </a:spcAft>
              <a:buNone/>
            </a:pPr>
            <a:r>
              <a:rPr lang="en" sz="1000"/>
              <a:t> </a:t>
            </a:r>
            <a:endParaRPr sz="1000"/>
          </a:p>
          <a:p>
            <a:pPr marL="0" lvl="0" indent="0" algn="l" rtl="0">
              <a:spcBef>
                <a:spcPts val="0"/>
              </a:spcBef>
              <a:spcAft>
                <a:spcPts val="0"/>
              </a:spcAft>
              <a:buNone/>
            </a:pPr>
            <a:r>
              <a:rPr lang="en" sz="1000"/>
              <a:t> </a:t>
            </a:r>
            <a:endParaRPr sz="1000"/>
          </a:p>
        </p:txBody>
      </p:sp>
      <p:pic>
        <p:nvPicPr>
          <p:cNvPr id="5" name="Picture 4">
            <a:hlinkClick r:id="rId3"/>
            <a:extLst>
              <a:ext uri="{FF2B5EF4-FFF2-40B4-BE49-F238E27FC236}">
                <a16:creationId xmlns:a16="http://schemas.microsoft.com/office/drawing/2014/main" id="{4447D215-461C-46F0-A676-EDD70EDFE70E}"/>
              </a:ext>
            </a:extLst>
          </p:cNvPr>
          <p:cNvPicPr>
            <a:picLocks noChangeAspect="1"/>
          </p:cNvPicPr>
          <p:nvPr/>
        </p:nvPicPr>
        <p:blipFill>
          <a:blip r:embed="rId4"/>
          <a:stretch>
            <a:fillRect/>
          </a:stretch>
        </p:blipFill>
        <p:spPr>
          <a:xfrm>
            <a:off x="1795463" y="995363"/>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Google Shape;203;p44">
            <a:extLst>
              <a:ext uri="{FF2B5EF4-FFF2-40B4-BE49-F238E27FC236}">
                <a16:creationId xmlns:a16="http://schemas.microsoft.com/office/drawing/2014/main" id="{EFA53EDE-748D-4B53-84E7-2CBEF22914CF}"/>
              </a:ext>
            </a:extLst>
          </p:cNvPr>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defTabSz="914400" eaLnBrk="1" fontAlgn="auto" latinLnBrk="0" hangingPunct="1">
              <a:lnSpc>
                <a:spcPct val="100000"/>
              </a:lnSpc>
              <a:spcBef>
                <a:spcPts val="0"/>
              </a:spcBef>
              <a:spcAft>
                <a:spcPts val="0"/>
              </a:spcAft>
              <a:buClr>
                <a:srgbClr val="FFFFFF"/>
              </a:buClr>
              <a:buSzPts val="600"/>
              <a:buFontTx/>
              <a:buNone/>
              <a:tabLst/>
              <a:defRPr/>
            </a:pPr>
            <a:r>
              <a:rPr kumimoji="0" lang="en" sz="600" b="1" i="0" u="none" strike="noStrike" kern="0" cap="none" spc="0" normalizeH="0" baseline="0" noProof="0">
                <a:ln>
                  <a:noFill/>
                </a:ln>
                <a:solidFill>
                  <a:schemeClr val="tx1"/>
                </a:solidFill>
                <a:effectLst/>
                <a:uLnTx/>
                <a:uFillTx/>
              </a:rPr>
              <a:t>#TechWeCan  </a:t>
            </a:r>
            <a:r>
              <a:rPr kumimoji="0" lang="en" sz="600" b="0" i="0" u="none" strike="noStrike" kern="0" cap="none" spc="0" normalizeH="0" baseline="0" noProof="0">
                <a:ln>
                  <a:noFill/>
                </a:ln>
                <a:solidFill>
                  <a:schemeClr val="tx1"/>
                </a:solidFill>
                <a:effectLst/>
                <a:uLnTx/>
                <a:uFillTx/>
              </a:rPr>
              <a:t>|  Tech for Sport </a:t>
            </a:r>
            <a:endParaRPr kumimoji="0" sz="1100" b="0" i="0" u="none" strike="noStrike" kern="0" cap="none" spc="0" normalizeH="0" baseline="0" noProof="0" dirty="0">
              <a:ln>
                <a:noFill/>
              </a:ln>
              <a:solidFill>
                <a:schemeClr val="tx1"/>
              </a:solidFill>
              <a:effectLst/>
              <a:uLnTx/>
              <a:uFillTx/>
            </a:endParaRPr>
          </a:p>
        </p:txBody>
      </p:sp>
      <p:sp>
        <p:nvSpPr>
          <p:cNvPr id="2" name="Slide Number Placeholder 1">
            <a:extLst>
              <a:ext uri="{FF2B5EF4-FFF2-40B4-BE49-F238E27FC236}">
                <a16:creationId xmlns:a16="http://schemas.microsoft.com/office/drawing/2014/main" id="{5C164AD3-F150-4EFF-A861-24FF89243B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p>
            <a:pPr lvl="0"/>
            <a:r>
              <a:rPr lang="pl-PL" dirty="0"/>
              <a:t>Technologia wykorzystywana do wspierania sędziów.</a:t>
            </a:r>
            <a:endParaRPr dirty="0"/>
          </a:p>
        </p:txBody>
      </p:sp>
      <p:sp>
        <p:nvSpPr>
          <p:cNvPr id="199" name="Google Shape;199;p4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pic>
        <p:nvPicPr>
          <p:cNvPr id="200" name="Google Shape;200;p44" descr="History of Instant Replay | NFL Football Operation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9893" y="763702"/>
            <a:ext cx="3845224" cy="1702703"/>
          </a:xfrm>
          <a:prstGeom prst="rect">
            <a:avLst/>
          </a:prstGeom>
          <a:noFill/>
          <a:ln>
            <a:noFill/>
          </a:ln>
        </p:spPr>
      </p:pic>
      <p:pic>
        <p:nvPicPr>
          <p:cNvPr id="201" name="Google Shape;201;p44">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88895" y="763702"/>
            <a:ext cx="3845222" cy="1702704"/>
          </a:xfrm>
          <a:prstGeom prst="rect">
            <a:avLst/>
          </a:prstGeom>
          <a:noFill/>
          <a:ln>
            <a:noFill/>
          </a:ln>
        </p:spPr>
      </p:pic>
      <p:pic>
        <p:nvPicPr>
          <p:cNvPr id="202" name="Google Shape;202;p44" descr="How does hawk-eye technology work?"/>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09893" y="2677095"/>
            <a:ext cx="3845222" cy="1894725"/>
          </a:xfrm>
          <a:prstGeom prst="rect">
            <a:avLst/>
          </a:prstGeom>
          <a:noFill/>
          <a:ln>
            <a:noFill/>
          </a:ln>
        </p:spPr>
      </p:pic>
      <p:sp>
        <p:nvSpPr>
          <p:cNvPr id="203" name="Google Shape;203;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 </a:t>
            </a:r>
            <a:endParaRPr sz="1100" dirty="0"/>
          </a:p>
        </p:txBody>
      </p:sp>
      <p:pic>
        <p:nvPicPr>
          <p:cNvPr id="204" name="Google Shape;204;p44" descr="Passive RFID Shoe Tag for Athletes - RFID Chip Timing | FinishLynx"/>
          <p:cNvPicPr preferRelativeResize="0"/>
          <p:nvPr/>
        </p:nvPicPr>
        <p:blipFill rotWithShape="1">
          <a:blip r:embed="rId7">
            <a:alphaModFix/>
          </a:blip>
          <a:srcRect/>
          <a:stretch/>
        </p:blipFill>
        <p:spPr>
          <a:xfrm>
            <a:off x="5712440" y="2777573"/>
            <a:ext cx="1782187" cy="18016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284096" y="169016"/>
            <a:ext cx="869897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solidFill>
                  <a:schemeClr val="dk1"/>
                </a:solidFill>
              </a:rPr>
              <a:t>Zawody techniczne</a:t>
            </a:r>
            <a:r>
              <a:rPr lang="en" dirty="0">
                <a:solidFill>
                  <a:schemeClr val="dk1"/>
                </a:solidFill>
              </a:rPr>
              <a:t> </a:t>
            </a:r>
            <a:r>
              <a:rPr lang="pl-PL" dirty="0">
                <a:solidFill>
                  <a:schemeClr val="dk1"/>
                </a:solidFill>
              </a:rPr>
              <a:t>wspierające sportowych profesjonalistów</a:t>
            </a:r>
            <a:endParaRPr dirty="0">
              <a:solidFill>
                <a:schemeClr val="dk1"/>
              </a:solidFill>
            </a:endParaRPr>
          </a:p>
        </p:txBody>
      </p:sp>
      <p:sp>
        <p:nvSpPr>
          <p:cNvPr id="212" name="Google Shape;212;p45"/>
          <p:cNvSpPr txBox="1">
            <a:spLocks noGrp="1"/>
          </p:cNvSpPr>
          <p:nvPr>
            <p:ph type="body" idx="1"/>
          </p:nvPr>
        </p:nvSpPr>
        <p:spPr>
          <a:xfrm>
            <a:off x="6000533" y="715545"/>
            <a:ext cx="2635800" cy="82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600"/>
              <a:buNone/>
            </a:pPr>
            <a:r>
              <a:rPr lang="pl-PL" sz="1600" b="0" dirty="0">
                <a:solidFill>
                  <a:schemeClr val="accent3"/>
                </a:solidFill>
              </a:rPr>
              <a:t>Programista</a:t>
            </a:r>
            <a:endParaRPr dirty="0"/>
          </a:p>
        </p:txBody>
      </p:sp>
      <p:sp>
        <p:nvSpPr>
          <p:cNvPr id="213" name="Google Shape;213;p45"/>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214" name="Google Shape;214;p45"/>
          <p:cNvSpPr txBox="1"/>
          <p:nvPr/>
        </p:nvSpPr>
        <p:spPr>
          <a:xfrm>
            <a:off x="748100" y="2925531"/>
            <a:ext cx="3285900" cy="1502423"/>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technik sprzętu komputerowego możesz pracować z kamerami i narzędziami używanymi w technologii, takimi jak </a:t>
            </a:r>
            <a:r>
              <a:rPr lang="pl-PL" dirty="0" err="1">
                <a:solidFill>
                  <a:schemeClr val="lt1"/>
                </a:solidFill>
              </a:rPr>
              <a:t>Hawk</a:t>
            </a:r>
            <a:r>
              <a:rPr lang="pl-PL" dirty="0">
                <a:solidFill>
                  <a:schemeClr val="lt1"/>
                </a:solidFill>
              </a:rPr>
              <a:t> </a:t>
            </a:r>
            <a:r>
              <a:rPr lang="pl-PL" dirty="0" err="1">
                <a:solidFill>
                  <a:schemeClr val="lt1"/>
                </a:solidFill>
              </a:rPr>
              <a:t>Eye</a:t>
            </a:r>
            <a:r>
              <a:rPr lang="pl-PL" dirty="0">
                <a:solidFill>
                  <a:schemeClr val="lt1"/>
                </a:solidFill>
              </a:rPr>
              <a:t> i technologia </a:t>
            </a:r>
            <a:r>
              <a:rPr lang="pl-PL" dirty="0" err="1">
                <a:solidFill>
                  <a:schemeClr val="lt1"/>
                </a:solidFill>
              </a:rPr>
              <a:t>Goal</a:t>
            </a:r>
            <a:r>
              <a:rPr lang="pl-PL" dirty="0">
                <a:solidFill>
                  <a:schemeClr val="lt1"/>
                </a:solidFill>
              </a:rPr>
              <a:t> Line. Będziesz odpowiadać za zapewnienie, że sprzęt jest prawidłowo zainstalowany, używany i konserwowany</a:t>
            </a:r>
            <a:r>
              <a:rPr lang="en" sz="1400" b="0" dirty="0">
                <a:solidFill>
                  <a:schemeClr val="lt1"/>
                </a:solidFill>
                <a:latin typeface="Arial"/>
                <a:ea typeface="Arial"/>
                <a:cs typeface="Arial"/>
                <a:sym typeface="Arial"/>
              </a:rPr>
              <a:t>.  </a:t>
            </a:r>
            <a:endParaRPr sz="1100" dirty="0"/>
          </a:p>
        </p:txBody>
      </p:sp>
      <p:sp>
        <p:nvSpPr>
          <p:cNvPr id="216" name="Google Shape;216;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 </a:t>
            </a:r>
            <a:endParaRPr sz="1100"/>
          </a:p>
        </p:txBody>
      </p:sp>
      <p:sp>
        <p:nvSpPr>
          <p:cNvPr id="217" name="Google Shape;217;p45"/>
          <p:cNvSpPr txBox="1"/>
          <p:nvPr/>
        </p:nvSpPr>
        <p:spPr>
          <a:xfrm>
            <a:off x="748100" y="715545"/>
            <a:ext cx="3167481" cy="82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3"/>
              </a:buClr>
              <a:buSzPts val="1600"/>
              <a:buFont typeface="Arial"/>
              <a:buNone/>
            </a:pPr>
            <a:r>
              <a:rPr lang="pl-PL" sz="1600" b="0" dirty="0">
                <a:solidFill>
                  <a:schemeClr val="accent3"/>
                </a:solidFill>
                <a:latin typeface="Arial"/>
                <a:ea typeface="Arial"/>
                <a:cs typeface="Arial"/>
                <a:sym typeface="Arial"/>
              </a:rPr>
              <a:t>Technik sprzętu komputerowego</a:t>
            </a:r>
            <a:endParaRPr sz="1100" dirty="0"/>
          </a:p>
        </p:txBody>
      </p:sp>
      <p:sp>
        <p:nvSpPr>
          <p:cNvPr id="218" name="Google Shape;218;p45"/>
          <p:cNvSpPr txBox="1"/>
          <p:nvPr/>
        </p:nvSpPr>
        <p:spPr>
          <a:xfrm>
            <a:off x="5209493" y="2925531"/>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programista możesz wykorzystać swoją wiedzę z zakresu informatyki do programowania produktów pomagających monitorować sportowców i ich przeciwników.</a:t>
            </a:r>
            <a:endParaRPr sz="1100" dirty="0"/>
          </a:p>
        </p:txBody>
      </p:sp>
      <p:pic>
        <p:nvPicPr>
          <p:cNvPr id="219" name="Google Shape;219;p45" descr="4 Tips for Hiring the Elusive Software Engineer [Info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09501" y="1036566"/>
            <a:ext cx="2919165" cy="1438127"/>
          </a:xfrm>
          <a:prstGeom prst="rect">
            <a:avLst/>
          </a:prstGeom>
          <a:noFill/>
          <a:ln>
            <a:noFill/>
          </a:ln>
        </p:spPr>
      </p:pic>
      <p:pic>
        <p:nvPicPr>
          <p:cNvPr id="220" name="Google Shape;220;p45" descr="The Eye of a Cameraman !! | Chase Your Sport - Sports Social Blo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9225" y="1040225"/>
            <a:ext cx="2919176" cy="1430800"/>
          </a:xfrm>
          <a:prstGeom prst="rect">
            <a:avLst/>
          </a:prstGeom>
          <a:noFill/>
          <a:ln>
            <a:noFill/>
          </a:ln>
        </p:spPr>
      </p:pic>
      <p:sp>
        <p:nvSpPr>
          <p:cNvPr id="12" name="Google Shape;199;p44">
            <a:extLst>
              <a:ext uri="{FF2B5EF4-FFF2-40B4-BE49-F238E27FC236}">
                <a16:creationId xmlns:a16="http://schemas.microsoft.com/office/drawing/2014/main" id="{00F32816-990A-45DE-802E-927C8683613B}"/>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lvl="0"/>
            <a:r>
              <a:rPr lang="pl-PL" dirty="0"/>
              <a:t>Technologia dla sprzętu sportowego</a:t>
            </a:r>
            <a:endParaRPr dirty="0"/>
          </a:p>
        </p:txBody>
      </p:sp>
      <p:sp>
        <p:nvSpPr>
          <p:cNvPr id="226" name="Google Shape;226;p46"/>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 </a:t>
            </a:r>
            <a:endParaRPr sz="1100"/>
          </a:p>
        </p:txBody>
      </p:sp>
      <p:pic>
        <p:nvPicPr>
          <p:cNvPr id="227" name="Google Shape;227;p46" descr="ZEPP 2 Golf Swing Analys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78586" y="860760"/>
            <a:ext cx="2026294" cy="2026294"/>
          </a:xfrm>
          <a:prstGeom prst="rect">
            <a:avLst/>
          </a:prstGeom>
          <a:noFill/>
          <a:ln>
            <a:noFill/>
          </a:ln>
        </p:spPr>
      </p:pic>
      <p:pic>
        <p:nvPicPr>
          <p:cNvPr id="229" name="Google Shape;229;p46">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439591" y="860760"/>
            <a:ext cx="3658250" cy="2026293"/>
          </a:xfrm>
          <a:prstGeom prst="rect">
            <a:avLst/>
          </a:prstGeom>
          <a:noFill/>
          <a:ln>
            <a:noFill/>
          </a:ln>
        </p:spPr>
      </p:pic>
      <p:pic>
        <p:nvPicPr>
          <p:cNvPr id="230" name="Google Shape;230;p46" descr="RideOn - The AR Lifestyl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9363" y="3140257"/>
            <a:ext cx="3126715" cy="1407136"/>
          </a:xfrm>
          <a:prstGeom prst="rect">
            <a:avLst/>
          </a:prstGeom>
          <a:noFill/>
          <a:ln>
            <a:noFill/>
          </a:ln>
        </p:spPr>
      </p:pic>
      <p:pic>
        <p:nvPicPr>
          <p:cNvPr id="231" name="Google Shape;231;p46" descr="Electric Jet-Powered Surfboard Now Available, Priced from $9,900 -  autoevolution"/>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410176" y="3112252"/>
            <a:ext cx="1688347" cy="1688348"/>
          </a:xfrm>
          <a:prstGeom prst="rect">
            <a:avLst/>
          </a:prstGeom>
          <a:noFill/>
          <a:ln>
            <a:noFill/>
          </a:ln>
        </p:spPr>
      </p:pic>
      <p:sp>
        <p:nvSpPr>
          <p:cNvPr id="2" name="Slide Number Placeholder 1">
            <a:extLst>
              <a:ext uri="{FF2B5EF4-FFF2-40B4-BE49-F238E27FC236}">
                <a16:creationId xmlns:a16="http://schemas.microsoft.com/office/drawing/2014/main" id="{B30E875F-D3F1-406D-A752-9503ACFC75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7"/>
          <p:cNvSpPr/>
          <p:nvPr/>
        </p:nvSpPr>
        <p:spPr>
          <a:xfrm>
            <a:off x="0" y="2377593"/>
            <a:ext cx="9144012" cy="2803385"/>
          </a:xfrm>
          <a:prstGeom prst="flowChartManualInput">
            <a:avLst/>
          </a:prstGeom>
          <a:solidFill>
            <a:schemeClr val="accen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37" name="Google Shape;237;p47"/>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lvl="0"/>
            <a:r>
              <a:rPr lang="pl-PL" dirty="0"/>
              <a:t>Technologia stosowana w celu integracji w sporcie. </a:t>
            </a:r>
            <a:endParaRPr dirty="0"/>
          </a:p>
        </p:txBody>
      </p:sp>
      <p:sp>
        <p:nvSpPr>
          <p:cNvPr id="238" name="Google Shape;238;p47"/>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239" name="Google Shape;239;p47"/>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Sport</a:t>
            </a:r>
            <a:endParaRPr sz="1100"/>
          </a:p>
        </p:txBody>
      </p:sp>
      <p:pic>
        <p:nvPicPr>
          <p:cNvPr id="241" name="Google Shape;241;p47" descr="IBSA targeting holding official women's blind football competitions in 20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5015" y="585727"/>
            <a:ext cx="2241000" cy="1721088"/>
          </a:xfrm>
          <a:prstGeom prst="rect">
            <a:avLst/>
          </a:prstGeom>
          <a:noFill/>
          <a:ln>
            <a:noFill/>
          </a:ln>
        </p:spPr>
      </p:pic>
      <p:pic>
        <p:nvPicPr>
          <p:cNvPr id="242" name="Google Shape;242;p47">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29411" y="621114"/>
            <a:ext cx="3724197" cy="1721088"/>
          </a:xfrm>
          <a:prstGeom prst="rect">
            <a:avLst/>
          </a:prstGeom>
          <a:noFill/>
          <a:ln>
            <a:noFill/>
          </a:ln>
        </p:spPr>
      </p:pic>
      <p:pic>
        <p:nvPicPr>
          <p:cNvPr id="243" name="Google Shape;243;p47" descr="Government 'to fund running blades for amputee children' - ITV New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65023" y="2954400"/>
            <a:ext cx="3553378" cy="1721076"/>
          </a:xfrm>
          <a:prstGeom prst="rect">
            <a:avLst/>
          </a:prstGeom>
          <a:noFill/>
          <a:ln>
            <a:noFill/>
          </a:ln>
        </p:spPr>
      </p:pic>
      <p:pic>
        <p:nvPicPr>
          <p:cNvPr id="244" name="Google Shape;244;p47" descr="Paralympics: Disabled people experience accessibility issues | WTOP"/>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36691" y="2954390"/>
            <a:ext cx="2816903" cy="1721090"/>
          </a:xfrm>
          <a:prstGeom prst="rect">
            <a:avLst/>
          </a:prstGeom>
          <a:noFill/>
          <a:ln>
            <a:noFill/>
          </a:ln>
        </p:spPr>
      </p:pic>
      <p:sp>
        <p:nvSpPr>
          <p:cNvPr id="10" name="Google Shape;199;p44">
            <a:extLst>
              <a:ext uri="{FF2B5EF4-FFF2-40B4-BE49-F238E27FC236}">
                <a16:creationId xmlns:a16="http://schemas.microsoft.com/office/drawing/2014/main" id="{667DD2CA-6D99-42DA-93C8-C80A1B16200A}"/>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9pPr>
          </a:lstStyle>
          <a:p>
            <a:fld id="{00000000-1234-1234-1234-123412341234}" type="slidenum">
              <a:rPr lang="en" smtClean="0">
                <a:solidFill>
                  <a:schemeClr val="bg1"/>
                </a:solidFill>
              </a:rPr>
              <a:pPr/>
              <a:t>8</a:t>
            </a:fld>
            <a:endParaRPr lang="en"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48"/>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50" name="Google Shape;250;p48"/>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t>Poznaj naszą dzisiejszą bohaterkę</a:t>
            </a:r>
            <a:endParaRPr dirty="0"/>
          </a:p>
        </p:txBody>
      </p:sp>
      <p:sp>
        <p:nvSpPr>
          <p:cNvPr id="251" name="Google Shape;251;p48"/>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endParaRPr/>
          </a:p>
          <a:p>
            <a:pPr marL="0" lvl="0" indent="0" algn="ctr" rtl="0">
              <a:spcBef>
                <a:spcPts val="0"/>
              </a:spcBef>
              <a:spcAft>
                <a:spcPts val="0"/>
              </a:spcAft>
              <a:buClr>
                <a:srgbClr val="000000"/>
              </a:buClr>
              <a:buFont typeface="Arial"/>
              <a:buNone/>
            </a:pPr>
            <a:endParaRPr/>
          </a:p>
        </p:txBody>
      </p:sp>
      <p:sp>
        <p:nvSpPr>
          <p:cNvPr id="252" name="Google Shape;252;p48"/>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Sport  </a:t>
            </a:r>
            <a:endParaRPr sz="1100"/>
          </a:p>
        </p:txBody>
      </p:sp>
      <p:sp>
        <p:nvSpPr>
          <p:cNvPr id="253" name="Google Shape;253;p48"/>
          <p:cNvSpPr txBox="1"/>
          <p:nvPr/>
        </p:nvSpPr>
        <p:spPr>
          <a:xfrm>
            <a:off x="116287" y="1055332"/>
            <a:ext cx="2247600" cy="1109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1100" dirty="0">
                <a:solidFill>
                  <a:schemeClr val="dk1"/>
                </a:solidFill>
                <a:latin typeface="Arial"/>
                <a:ea typeface="Arial"/>
                <a:cs typeface="Arial"/>
                <a:sym typeface="Arial"/>
              </a:rPr>
              <a:t>Vanessa Wallace </a:t>
            </a:r>
            <a:endParaRPr sz="300" dirty="0"/>
          </a:p>
          <a:p>
            <a:pPr marL="0" marR="0" lvl="0" indent="0" algn="l" rtl="0">
              <a:lnSpc>
                <a:spcPct val="100000"/>
              </a:lnSpc>
              <a:spcBef>
                <a:spcPts val="500"/>
              </a:spcBef>
              <a:spcAft>
                <a:spcPts val="0"/>
              </a:spcAft>
              <a:buNone/>
            </a:pPr>
            <a:endParaRPr sz="1100" dirty="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en" sz="1100" dirty="0">
                <a:solidFill>
                  <a:schemeClr val="dk1"/>
                </a:solidFill>
                <a:latin typeface="Arial"/>
                <a:ea typeface="Arial"/>
                <a:cs typeface="Arial"/>
                <a:sym typeface="Arial"/>
              </a:rPr>
              <a:t>Br</a:t>
            </a:r>
            <a:r>
              <a:rPr lang="pl-PL" sz="1100" dirty="0" err="1">
                <a:solidFill>
                  <a:schemeClr val="dk1"/>
                </a:solidFill>
                <a:latin typeface="Arial"/>
                <a:ea typeface="Arial"/>
                <a:cs typeface="Arial"/>
                <a:sym typeface="Arial"/>
              </a:rPr>
              <a:t>ytyjska</a:t>
            </a:r>
            <a:r>
              <a:rPr lang="pl-PL" sz="1100" dirty="0">
                <a:solidFill>
                  <a:schemeClr val="dk1"/>
                </a:solidFill>
                <a:latin typeface="Arial"/>
                <a:ea typeface="Arial"/>
                <a:cs typeface="Arial"/>
                <a:sym typeface="Arial"/>
              </a:rPr>
              <a:t> </a:t>
            </a:r>
            <a:r>
              <a:rPr lang="pl-PL" sz="1100" dirty="0" err="1">
                <a:solidFill>
                  <a:schemeClr val="dk1"/>
                </a:solidFill>
                <a:latin typeface="Arial"/>
                <a:ea typeface="Arial"/>
                <a:cs typeface="Arial"/>
                <a:sym typeface="Arial"/>
              </a:rPr>
              <a:t>Paraolimpijka</a:t>
            </a:r>
            <a:r>
              <a:rPr lang="pl-PL" sz="1100" dirty="0">
                <a:solidFill>
                  <a:schemeClr val="dk1"/>
                </a:solidFill>
                <a:latin typeface="Arial"/>
                <a:ea typeface="Arial"/>
                <a:cs typeface="Arial"/>
                <a:sym typeface="Arial"/>
              </a:rPr>
              <a:t>  w </a:t>
            </a:r>
          </a:p>
          <a:p>
            <a:pPr marL="0" marR="0" lvl="0" indent="0" algn="l" rtl="0">
              <a:lnSpc>
                <a:spcPct val="100000"/>
              </a:lnSpc>
              <a:spcBef>
                <a:spcPts val="500"/>
              </a:spcBef>
              <a:spcAft>
                <a:spcPts val="0"/>
              </a:spcAft>
              <a:buNone/>
            </a:pPr>
            <a:r>
              <a:rPr lang="pl-PL" sz="1100" dirty="0">
                <a:solidFill>
                  <a:schemeClr val="dk1"/>
                </a:solidFill>
              </a:rPr>
              <a:t>p</a:t>
            </a:r>
            <a:r>
              <a:rPr lang="pl-PL" sz="1100" dirty="0">
                <a:solidFill>
                  <a:schemeClr val="dk1"/>
                </a:solidFill>
                <a:latin typeface="Arial"/>
                <a:ea typeface="Arial"/>
                <a:cs typeface="Arial"/>
                <a:sym typeface="Arial"/>
              </a:rPr>
              <a:t>chnięciu kulą</a:t>
            </a:r>
            <a:endParaRPr sz="1100" dirty="0"/>
          </a:p>
        </p:txBody>
      </p:sp>
      <p:pic>
        <p:nvPicPr>
          <p:cNvPr id="255" name="Google Shape;255;p48" descr="Vanessa Walla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3076" y="2390425"/>
            <a:ext cx="1258300" cy="1929400"/>
          </a:xfrm>
          <a:prstGeom prst="rect">
            <a:avLst/>
          </a:prstGeom>
          <a:noFill/>
          <a:ln>
            <a:noFill/>
          </a:ln>
        </p:spPr>
      </p:pic>
      <p:pic>
        <p:nvPicPr>
          <p:cNvPr id="3" name="Picture 2">
            <a:hlinkClick r:id="rId4"/>
            <a:extLst>
              <a:ext uri="{FF2B5EF4-FFF2-40B4-BE49-F238E27FC236}">
                <a16:creationId xmlns:a16="http://schemas.microsoft.com/office/drawing/2014/main" id="{FF159443-492D-42C9-AF32-4BD3911ED32B}"/>
              </a:ext>
            </a:extLst>
          </p:cNvPr>
          <p:cNvPicPr>
            <a:picLocks noChangeAspect="1"/>
          </p:cNvPicPr>
          <p:nvPr/>
        </p:nvPicPr>
        <p:blipFill>
          <a:blip r:embed="rId5"/>
          <a:stretch>
            <a:fillRect/>
          </a:stretch>
        </p:blipFill>
        <p:spPr>
          <a:xfrm>
            <a:off x="3116424" y="1368334"/>
            <a:ext cx="5524500" cy="3086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Google Shape;199;p44">
            <a:extLst>
              <a:ext uri="{FF2B5EF4-FFF2-40B4-BE49-F238E27FC236}">
                <a16:creationId xmlns:a16="http://schemas.microsoft.com/office/drawing/2014/main" id="{77017367-D2EA-4E9D-B52E-C421A297AC6B}"/>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dk1"/>
                </a:solidFill>
                <a:latin typeface="Arial"/>
                <a:ea typeface="Arial"/>
                <a:cs typeface="Arial"/>
                <a:sym typeface="Arial"/>
              </a:defRPr>
            </a:lvl9pPr>
          </a:lstStyle>
          <a:p>
            <a:fld id="{00000000-1234-1234-1234-123412341234}" type="slidenum">
              <a:rPr lang="en" smtClean="0"/>
              <a:pPr/>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3333</Words>
  <Application>Microsoft Office PowerPoint</Application>
  <PresentationFormat>On-screen Show (16:9)</PresentationFormat>
  <Paragraphs>175</Paragraphs>
  <Slides>15</Slides>
  <Notes>15</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Georgia</vt:lpstr>
      <vt:lpstr>Poppins</vt:lpstr>
      <vt:lpstr>Poppins Light</vt:lpstr>
      <vt:lpstr>Poppins SemiBold</vt:lpstr>
      <vt:lpstr>Simple Light</vt:lpstr>
      <vt:lpstr>Simple Light</vt:lpstr>
      <vt:lpstr>PwC</vt:lpstr>
      <vt:lpstr>1_Simple Light</vt:lpstr>
      <vt:lpstr>Sporcie </vt:lpstr>
      <vt:lpstr>PowerPoint Presentation</vt:lpstr>
      <vt:lpstr>PowerPoint Presentation</vt:lpstr>
      <vt:lpstr>PowerPoint Presentation</vt:lpstr>
      <vt:lpstr>Technologia wykorzystywana do wspierania sędziów.</vt:lpstr>
      <vt:lpstr>Zawody techniczne wspierające sportowych profesjonalistów</vt:lpstr>
      <vt:lpstr>Technologia dla sprzętu sportowego</vt:lpstr>
      <vt:lpstr>Technologia stosowana w celu integracji w sporcie. </vt:lpstr>
      <vt:lpstr>Poznaj naszą dzisiejszą bohaterkę</vt:lpstr>
      <vt:lpstr>Zawody wspierające tworzenie przyrządów sportowych</vt:lpstr>
      <vt:lpstr>Technologia wspierająca sportowców w treningach i poprawianiu wyników</vt:lpstr>
      <vt:lpstr>Zawody pomagające sportowcom w treningach </vt:lpstr>
      <vt:lpstr>PowerPoint Presentation</vt:lpstr>
      <vt:lpstr>Twoje wyzwanie: podejmij wyzwanie i stwórz technologię, która pomoże osobie niepełnosprawnej trenować i konkurować w sporcie. </vt:lpstr>
      <vt:lpstr>“Konspekty Tech We Can są częścią naszej misji by rozwijać społeczność w której żyjemy  -  bez naszego zaangażowania, wiele dzieci napotka ryzyko pozostania w tyle za szybko rozwijającą się technologią, która zmienia to jak żyjemy i pracujemy. […].” Sheridan Ash, założyciel Tech She Can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dc:title>
  <dc:creator>Rebecca Patel</dc:creator>
  <cp:lastModifiedBy>Król, Jadwiga (MFHB)</cp:lastModifiedBy>
  <cp:revision>41</cp:revision>
  <dcterms:modified xsi:type="dcterms:W3CDTF">2023-06-02T21:01:11Z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2021-04-16T10:19:28.1976374Z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83eb84d1-a8da-4a8f-be02-ec93fa1a7e5e</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ies>
</file>