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 id="2147483690" r:id="rId4"/>
  </p:sldMasterIdLst>
  <p:notesMasterIdLst>
    <p:notesMasterId r:id="rId22"/>
  </p:notesMasterIdLst>
  <p:sldIdLst>
    <p:sldId id="256" r:id="rId5"/>
    <p:sldId id="270" r:id="rId6"/>
    <p:sldId id="271" r:id="rId7"/>
    <p:sldId id="257" r:id="rId8"/>
    <p:sldId id="258" r:id="rId9"/>
    <p:sldId id="259" r:id="rId10"/>
    <p:sldId id="260" r:id="rId11"/>
    <p:sldId id="261" r:id="rId12"/>
    <p:sldId id="262" r:id="rId13"/>
    <p:sldId id="263" r:id="rId14"/>
    <p:sldId id="264" r:id="rId15"/>
    <p:sldId id="265" r:id="rId16"/>
    <p:sldId id="266" r:id="rId17"/>
    <p:sldId id="267" r:id="rId18"/>
    <p:sldId id="272" r:id="rId19"/>
    <p:sldId id="268"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ED0A7-397E-437A-A950-F193416DDBB3}" v="8" dt="2023-06-02T12:36:23.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798" autoAdjust="0"/>
  </p:normalViewPr>
  <p:slideViewPr>
    <p:cSldViewPr snapToGrid="0">
      <p:cViewPr varScale="1">
        <p:scale>
          <a:sx n="85" d="100"/>
          <a:sy n="85" d="100"/>
        </p:scale>
        <p:origin x="1392" y="84"/>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41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EABED0A7-397E-437A-A950-F193416DDBB3}"/>
    <pc:docChg chg="undo custSel addSld delSld modSld">
      <pc:chgData name="Król, Jadwiga (MFHB)" userId="09421857-1d6c-4ecb-94df-02261e597562" providerId="ADAL" clId="{EABED0A7-397E-437A-A950-F193416DDBB3}" dt="2023-06-02T12:37:29.742" v="706" actId="20577"/>
      <pc:docMkLst>
        <pc:docMk/>
      </pc:docMkLst>
      <pc:sldChg chg="mod modShow modNotesTx">
        <pc:chgData name="Król, Jadwiga (MFHB)" userId="09421857-1d6c-4ecb-94df-02261e597562" providerId="ADAL" clId="{EABED0A7-397E-437A-A950-F193416DDBB3}" dt="2023-06-02T11:54:53.994" v="2"/>
        <pc:sldMkLst>
          <pc:docMk/>
          <pc:sldMk cId="0" sldId="257"/>
        </pc:sldMkLst>
      </pc:sldChg>
      <pc:sldChg chg="modSp mod">
        <pc:chgData name="Król, Jadwiga (MFHB)" userId="09421857-1d6c-4ecb-94df-02261e597562" providerId="ADAL" clId="{EABED0A7-397E-437A-A950-F193416DDBB3}" dt="2023-06-02T12:29:56.555" v="499" actId="20577"/>
        <pc:sldMkLst>
          <pc:docMk/>
          <pc:sldMk cId="0" sldId="259"/>
        </pc:sldMkLst>
        <pc:spChg chg="mod">
          <ac:chgData name="Król, Jadwiga (MFHB)" userId="09421857-1d6c-4ecb-94df-02261e597562" providerId="ADAL" clId="{EABED0A7-397E-437A-A950-F193416DDBB3}" dt="2023-06-02T12:29:56.555" v="499" actId="20577"/>
          <ac:spMkLst>
            <pc:docMk/>
            <pc:sldMk cId="0" sldId="259"/>
            <ac:spMk id="219" creationId="{00000000-0000-0000-0000-000000000000}"/>
          </ac:spMkLst>
        </pc:spChg>
      </pc:sldChg>
      <pc:sldChg chg="modSp mod">
        <pc:chgData name="Król, Jadwiga (MFHB)" userId="09421857-1d6c-4ecb-94df-02261e597562" providerId="ADAL" clId="{EABED0A7-397E-437A-A950-F193416DDBB3}" dt="2023-06-02T12:33:36.165" v="562" actId="20577"/>
        <pc:sldMkLst>
          <pc:docMk/>
          <pc:sldMk cId="0" sldId="262"/>
        </pc:sldMkLst>
        <pc:spChg chg="mod">
          <ac:chgData name="Król, Jadwiga (MFHB)" userId="09421857-1d6c-4ecb-94df-02261e597562" providerId="ADAL" clId="{EABED0A7-397E-437A-A950-F193416DDBB3}" dt="2023-06-02T12:33:36.165" v="562" actId="20577"/>
          <ac:spMkLst>
            <pc:docMk/>
            <pc:sldMk cId="0" sldId="262"/>
            <ac:spMk id="254" creationId="{00000000-0000-0000-0000-000000000000}"/>
          </ac:spMkLst>
        </pc:spChg>
        <pc:spChg chg="mod">
          <ac:chgData name="Król, Jadwiga (MFHB)" userId="09421857-1d6c-4ecb-94df-02261e597562" providerId="ADAL" clId="{EABED0A7-397E-437A-A950-F193416DDBB3}" dt="2023-06-02T12:31:00.544" v="510" actId="20577"/>
          <ac:spMkLst>
            <pc:docMk/>
            <pc:sldMk cId="0" sldId="262"/>
            <ac:spMk id="258" creationId="{00000000-0000-0000-0000-000000000000}"/>
          </ac:spMkLst>
        </pc:spChg>
      </pc:sldChg>
      <pc:sldChg chg="mod modShow modNotesTx">
        <pc:chgData name="Król, Jadwiga (MFHB)" userId="09421857-1d6c-4ecb-94df-02261e597562" providerId="ADAL" clId="{EABED0A7-397E-437A-A950-F193416DDBB3}" dt="2023-06-02T12:20:42.642" v="394" actId="20577"/>
        <pc:sldMkLst>
          <pc:docMk/>
          <pc:sldMk cId="0" sldId="263"/>
        </pc:sldMkLst>
      </pc:sldChg>
      <pc:sldChg chg="modSp mod">
        <pc:chgData name="Król, Jadwiga (MFHB)" userId="09421857-1d6c-4ecb-94df-02261e597562" providerId="ADAL" clId="{EABED0A7-397E-437A-A950-F193416DDBB3}" dt="2023-06-02T12:36:36.877" v="676" actId="20577"/>
        <pc:sldMkLst>
          <pc:docMk/>
          <pc:sldMk cId="0" sldId="266"/>
        </pc:sldMkLst>
        <pc:spChg chg="mod">
          <ac:chgData name="Król, Jadwiga (MFHB)" userId="09421857-1d6c-4ecb-94df-02261e597562" providerId="ADAL" clId="{EABED0A7-397E-437A-A950-F193416DDBB3}" dt="2023-06-02T12:34:08.163" v="572" actId="20577"/>
          <ac:spMkLst>
            <pc:docMk/>
            <pc:sldMk cId="0" sldId="266"/>
            <ac:spMk id="316" creationId="{00000000-0000-0000-0000-000000000000}"/>
          </ac:spMkLst>
        </pc:spChg>
        <pc:spChg chg="mod">
          <ac:chgData name="Król, Jadwiga (MFHB)" userId="09421857-1d6c-4ecb-94df-02261e597562" providerId="ADAL" clId="{EABED0A7-397E-437A-A950-F193416DDBB3}" dt="2023-06-02T12:35:05.228" v="623" actId="20577"/>
          <ac:spMkLst>
            <pc:docMk/>
            <pc:sldMk cId="0" sldId="266"/>
            <ac:spMk id="317" creationId="{00000000-0000-0000-0000-000000000000}"/>
          </ac:spMkLst>
        </pc:spChg>
        <pc:spChg chg="mod">
          <ac:chgData name="Król, Jadwiga (MFHB)" userId="09421857-1d6c-4ecb-94df-02261e597562" providerId="ADAL" clId="{EABED0A7-397E-437A-A950-F193416DDBB3}" dt="2023-06-02T12:36:36.877" v="676" actId="20577"/>
          <ac:spMkLst>
            <pc:docMk/>
            <pc:sldMk cId="0" sldId="266"/>
            <ac:spMk id="318" creationId="{00000000-0000-0000-0000-000000000000}"/>
          </ac:spMkLst>
        </pc:spChg>
      </pc:sldChg>
      <pc:sldChg chg="modSp mod">
        <pc:chgData name="Król, Jadwiga (MFHB)" userId="09421857-1d6c-4ecb-94df-02261e597562" providerId="ADAL" clId="{EABED0A7-397E-437A-A950-F193416DDBB3}" dt="2023-06-02T12:37:29.742" v="706" actId="20577"/>
        <pc:sldMkLst>
          <pc:docMk/>
          <pc:sldMk cId="0" sldId="268"/>
        </pc:sldMkLst>
        <pc:spChg chg="mod">
          <ac:chgData name="Król, Jadwiga (MFHB)" userId="09421857-1d6c-4ecb-94df-02261e597562" providerId="ADAL" clId="{EABED0A7-397E-437A-A950-F193416DDBB3}" dt="2023-06-02T12:37:29.742" v="706" actId="20577"/>
          <ac:spMkLst>
            <pc:docMk/>
            <pc:sldMk cId="0" sldId="268"/>
            <ac:spMk id="335" creationId="{00000000-0000-0000-0000-000000000000}"/>
          </ac:spMkLst>
        </pc:spChg>
      </pc:sldChg>
      <pc:sldChg chg="add del setBg">
        <pc:chgData name="Król, Jadwiga (MFHB)" userId="09421857-1d6c-4ecb-94df-02261e597562" providerId="ADAL" clId="{EABED0A7-397E-437A-A950-F193416DDBB3}" dt="2023-06-02T11:55:45.285" v="8"/>
        <pc:sldMkLst>
          <pc:docMk/>
          <pc:sldMk cId="0" sldId="270"/>
        </pc:sldMkLst>
      </pc:sldChg>
      <pc:sldChg chg="add del setBg">
        <pc:chgData name="Król, Jadwiga (MFHB)" userId="09421857-1d6c-4ecb-94df-02261e597562" providerId="ADAL" clId="{EABED0A7-397E-437A-A950-F193416DDBB3}" dt="2023-06-02T11:55:45.285" v="8"/>
        <pc:sldMkLst>
          <pc:docMk/>
          <pc:sldMk cId="0" sldId="271"/>
        </pc:sldMkLst>
      </pc:sldChg>
      <pc:sldChg chg="add del setBg">
        <pc:chgData name="Król, Jadwiga (MFHB)" userId="09421857-1d6c-4ecb-94df-02261e597562" providerId="ADAL" clId="{EABED0A7-397E-437A-A950-F193416DDBB3}" dt="2023-06-02T11:56:10.190" v="11"/>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about:blank" TargetMode="External"/><Relationship Id="rId4" Type="http://schemas.openxmlformats.org/officeDocument/2006/relationships/hyperlink" Target="https://vimeo.com/techshecan/review/687201841/e186ac721b"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a5b_0_2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Cześć Wszystkim, mam na imię ?????????  i to spotkanie Tech We </a:t>
            </a:r>
            <a:r>
              <a:rPr lang="pl-PL" sz="1100" b="0" i="0" u="none" strike="noStrike" cap="none" dirty="0" err="1">
                <a:solidFill>
                  <a:srgbClr val="000000"/>
                </a:solidFill>
                <a:effectLst/>
                <a:latin typeface="Arial"/>
                <a:ea typeface="Arial"/>
                <a:cs typeface="Arial"/>
                <a:sym typeface="Arial"/>
              </a:rPr>
              <a:t>Can</a:t>
            </a:r>
            <a:r>
              <a:rPr lang="pl-PL" sz="1100" b="0" i="0" u="none" strike="noStrike" cap="none" dirty="0">
                <a:solidFill>
                  <a:srgbClr val="000000"/>
                </a:solidFill>
                <a:effectLst/>
                <a:latin typeface="Arial"/>
                <a:ea typeface="Arial"/>
                <a:cs typeface="Arial"/>
                <a:sym typeface="Arial"/>
              </a:rPr>
              <a:t> będzie dotyczyło technologii w kosmosie.</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Naszym celem dzisiaj jest pokazanie Wam wielu różnych i ciekawych sposobów użycia technologii do poznawania, podróżowania i życia w kosmosie. Chcielibyśmy też pokazać Wam szeroki wachlarz różnych zawodów, które wykorzystują i tworzą technologię w kosmosie. Być może ktoś z Was zdecyduje się na któryś z tych zawodów w przyszłości. </a:t>
            </a:r>
            <a:endParaRPr dirty="0"/>
          </a:p>
        </p:txBody>
      </p:sp>
      <p:sp>
        <p:nvSpPr>
          <p:cNvPr id="177" name="Google Shape;177;gbd2942ca5b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d2942ca5b_0_2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Zawiera rozmowę opatrzoną polskimi napisami i ze względu na swoją długość nie jest odpowiedni dla młodszych dzieci, które mogą mieć problemy ze skupieniem uwagi przez tak długi czas]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dirty="0">
                <a:effectLst/>
                <a:latin typeface="Arial" panose="020B0604020202020204" pitchFamily="34" charset="0"/>
                <a:ea typeface="Calibri" panose="020F0502020204030204" pitchFamily="34" charset="0"/>
                <a:cs typeface="Arial" panose="020B0604020202020204" pitchFamily="34" charset="0"/>
              </a:rPr>
              <a:t>[Jeśli czas pozwoli, można rozważyć pokazanie dzieciom wywiady z 26 letnią Julią Stankiewicz, która na początku 2023 została przyjęta do NASA: </a:t>
            </a:r>
            <a:r>
              <a:rPr lang="pl-PL" sz="3200" dirty="0">
                <a:hlinkClick r:id="rId3"/>
              </a:rPr>
              <a:t>27-letnia Julia Stankiewicz właśnie rozpoczęła staż w NASA - Dzień Dobry TVN</a:t>
            </a:r>
            <a:r>
              <a:rPr lang="pl-PL" sz="3200" dirty="0"/>
              <a:t>; niestety nagranie zawiera reklamy – warto odtworzyć je przed lekcją tak, żeby można było je przewinąć</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Poznamy teraz nasz wzór do naśladowania, który jest związany z przestrzenią kosmiczną. Posłuchamy Andy. Andy jest przyszłym astronautą. Na filmie, </a:t>
            </a:r>
            <a:r>
              <a:rPr lang="pl-PL" dirty="0" err="1"/>
              <a:t>Katie</a:t>
            </a:r>
            <a:r>
              <a:rPr lang="pl-PL" dirty="0"/>
              <a:t> rozmawia z Andy o jego pasjach i pracy. Posłuchajmy, co miał do powiedzenia..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4"/>
              </a:rPr>
              <a:t>Tech for Space - role model video (Andy) (Polish version) on Vimeo</a:t>
            </a:r>
            <a:r>
              <a:rPr lang="pl-PL" dirty="0"/>
              <a:t> lub kliknij w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Andy bardzo mnie zainteresował gdy mówił o </a:t>
            </a:r>
            <a:r>
              <a:rPr lang="en-CH" dirty="0"/>
              <a:t>…</a:t>
            </a: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Film w wersji bez napisów można również znaleźć tutaj: </a:t>
            </a:r>
            <a:r>
              <a:rPr lang="pl-PL" sz="1100" b="0" i="0" u="sng" strike="noStrike" cap="none" dirty="0">
                <a:solidFill>
                  <a:srgbClr val="000000"/>
                </a:solidFill>
                <a:effectLst/>
                <a:latin typeface="Arial"/>
                <a:ea typeface="Arial"/>
                <a:cs typeface="Arial"/>
                <a:sym typeface="Arial"/>
                <a:hlinkClick r:id="rId5"/>
              </a:rPr>
              <a:t>https://vimeo.com/514282471</a:t>
            </a:r>
            <a:r>
              <a:rPr lang="pl-PL" sz="1100" b="0" i="0" u="none" strike="noStrike" cap="none" dirty="0">
                <a:solidFill>
                  <a:srgbClr val="000000"/>
                </a:solidFill>
                <a:effectLst/>
                <a:latin typeface="Arial"/>
                <a:ea typeface="Arial"/>
                <a:cs typeface="Arial"/>
                <a:sym typeface="Arial"/>
              </a:rPr>
              <a:t> </a:t>
            </a:r>
            <a:endParaRPr lang="pl-PL" dirty="0"/>
          </a:p>
          <a:p>
            <a:pPr marL="0" lvl="0" indent="0" algn="l" rtl="0">
              <a:spcBef>
                <a:spcPts val="0"/>
              </a:spcBef>
              <a:spcAft>
                <a:spcPts val="0"/>
              </a:spcAft>
              <a:buNone/>
            </a:pPr>
            <a:endParaRPr dirty="0"/>
          </a:p>
        </p:txBody>
      </p:sp>
      <p:sp>
        <p:nvSpPr>
          <p:cNvPr id="266" name="Google Shape;266;gbd2942ca5b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d2942ca5b_0_3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przyjrzymy się technologii, którą wykorzystujemy w kosmosie.</a:t>
            </a:r>
          </a:p>
          <a:p>
            <a:pPr marL="0" lvl="0" indent="0" algn="l" rtl="0">
              <a:spcBef>
                <a:spcPts val="0"/>
              </a:spcBef>
              <a:spcAft>
                <a:spcPts val="0"/>
              </a:spcAft>
              <a:buNone/>
            </a:pPr>
            <a:r>
              <a:rPr lang="pl-PL" dirty="0"/>
              <a:t>Przez ponad 400 lat teleskopy były głównymi narzędziami dzięki którym mogliśmy badać przestrzeń kosmiczną z Ziemi. Obecne teleskopy są o wiele bardziej nowoczesne niż tradycyjne i używamy ich po prostu trzymając je w dłoni.</a:t>
            </a:r>
          </a:p>
          <a:p>
            <a:pPr marL="0" lvl="0" indent="0" algn="l" rtl="0">
              <a:spcBef>
                <a:spcPts val="0"/>
              </a:spcBef>
              <a:spcAft>
                <a:spcPts val="0"/>
              </a:spcAft>
              <a:buNone/>
            </a:pPr>
            <a:r>
              <a:rPr lang="pl-PL" dirty="0"/>
              <a:t>Na górze po lewej stronie widzimy projekt nowoczesnego teleskopu, który powstanie w ciągu najbliższych kilku lat. Jest to trzydziestometrowy teleskop lub TMT w skrócie.  Pozwoli on astronomom prowadzić badania, które wcześniej nie były możliwe do wykonania.</a:t>
            </a:r>
          </a:p>
          <a:p>
            <a:pPr marL="0" lvl="0" indent="0" algn="l" rtl="0">
              <a:spcBef>
                <a:spcPts val="0"/>
              </a:spcBef>
              <a:spcAft>
                <a:spcPts val="0"/>
              </a:spcAft>
              <a:buNone/>
            </a:pPr>
            <a:r>
              <a:rPr lang="pl-PL" dirty="0"/>
              <a:t>Na górze po prawej widzimy satelitę. Satelity są wykorzystywane na różne sposoby. Przekazują sygnały telewizyjne i telefoniczne między Ziemią a kosmosem. Pomagają ludziom znaleźć położenie rożnych obiektów – nawigacja satelitarna, a także pozwalają przewidywać pogodę.</a:t>
            </a:r>
          </a:p>
          <a:p>
            <a:pPr marL="0" lvl="0" indent="0" algn="l" rtl="0">
              <a:spcBef>
                <a:spcPts val="0"/>
              </a:spcBef>
              <a:spcAft>
                <a:spcPts val="0"/>
              </a:spcAft>
              <a:buNone/>
            </a:pPr>
            <a:r>
              <a:rPr lang="pl-PL" dirty="0"/>
              <a:t>Niektóre z </a:t>
            </a:r>
            <a:r>
              <a:rPr lang="pl-PL" dirty="0" err="1"/>
              <a:t>satelit</a:t>
            </a:r>
            <a:r>
              <a:rPr lang="pl-PL" dirty="0"/>
              <a:t> nie są skierowane w stronę Ziemi, dzięki nim możemy obserwować kosmos. Satelita z rysunku to teleskop kosmiczny Hubble’a. Znajduje się on powyżej chmur i atmosfery, dzięki temu pozwala na uzyskanie niezwykle dokładnego obrazu oraz zrobienie zdjęć, które są analizowane przez astronautów.</a:t>
            </a:r>
          </a:p>
          <a:p>
            <a:pPr marL="0" lvl="0" indent="0" algn="l" rtl="0">
              <a:spcBef>
                <a:spcPts val="0"/>
              </a:spcBef>
              <a:spcAft>
                <a:spcPts val="0"/>
              </a:spcAft>
              <a:buNone/>
            </a:pPr>
            <a:r>
              <a:rPr lang="pl-PL" dirty="0"/>
              <a:t>Zdjęcia na dole z lewej strony zostało zrobione przez teleskop Hubble’a i przedstawia odległe galaktyki.</a:t>
            </a:r>
          </a:p>
          <a:p>
            <a:pPr marL="0" lvl="0" indent="0" algn="l" rtl="0">
              <a:spcBef>
                <a:spcPts val="0"/>
              </a:spcBef>
              <a:spcAft>
                <a:spcPts val="0"/>
              </a:spcAft>
              <a:buNone/>
            </a:pPr>
            <a:r>
              <a:rPr lang="pl-PL" dirty="0"/>
              <a:t>Na dole po prawej na obrazku widzimy łazika marsjańskiego, który bada powierzchnię Marsa od ponad 16 lat.  Łaziki to pojazdy zaprojektowane do poruszania się i badania powierzchni planety lub Księżyca.  Na Marsie są też lądowniki, które wykonują podobne zadania, ale nie mogą się przemieszczać. Zaprojektowanie, testowanie i rozwijanie lądowników i łazików zajmuje wiele lat.</a:t>
            </a:r>
          </a:p>
          <a:p>
            <a:pPr marL="0" lvl="0" indent="0" algn="l" rtl="0">
              <a:spcBef>
                <a:spcPts val="0"/>
              </a:spcBef>
              <a:spcAft>
                <a:spcPts val="0"/>
              </a:spcAft>
              <a:buNone/>
            </a:pPr>
            <a:r>
              <a:rPr lang="pl-PL" dirty="0"/>
              <a:t>Stworzono super interaktywny program dzięki któremu poznajemy powierzchnię Marsa wykorzystując ciekawskiego łazika. Pokażę Wam jak działa </a:t>
            </a:r>
            <a:r>
              <a:rPr lang="en-CH" dirty="0"/>
              <a:t>–</a:t>
            </a:r>
            <a:r>
              <a:rPr lang="pl-PL" dirty="0"/>
              <a:t> możecie go również sprawdzić</a:t>
            </a:r>
            <a:r>
              <a:rPr lang="pl-PL" baseline="0" dirty="0"/>
              <a:t> w domu!</a:t>
            </a: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[ZAPREZENTUJ UCZNIOM PROGRAM NA ŻYWO (zapoznaj</a:t>
            </a:r>
            <a:r>
              <a:rPr lang="pl-PL" baseline="0" dirty="0"/>
              <a:t> się wcześniej ze stroną, niestety jest jedynie po angielsku)]</a:t>
            </a:r>
            <a:r>
              <a:rPr lang="pl-PL" dirty="0"/>
              <a:t>: </a:t>
            </a:r>
            <a:r>
              <a:rPr lang="en-US" dirty="0">
                <a:hlinkClick r:id="rId3"/>
              </a:rPr>
              <a:t>Experience Curiosity (nasa.gov)</a:t>
            </a:r>
            <a:r>
              <a:rPr lang="pl-PL" dirty="0"/>
              <a:t> lub kliknij w zdjęcie w lewym górnym rogu. </a:t>
            </a:r>
          </a:p>
          <a:p>
            <a:pPr marL="0" lvl="0" indent="0" algn="l" rtl="0">
              <a:spcBef>
                <a:spcPts val="0"/>
              </a:spcBef>
              <a:spcAft>
                <a:spcPts val="0"/>
              </a:spcAft>
              <a:buNone/>
            </a:pPr>
            <a:endParaRPr dirty="0"/>
          </a:p>
        </p:txBody>
      </p:sp>
      <p:sp>
        <p:nvSpPr>
          <p:cNvPr id="278" name="Google Shape;278;gbd2942ca5b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d2942ca5b_0_3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W telewizji często widzimy astronautów biorących udział w misjach kosmicznych, ale ich wyprawa nie byłaby możliwa bez ogromnego zespołu pracującego na Ziemi.  Centrum kontroli misji możemy zobaczyć na obrazku po lewej. Warto zapamiętać, że powodzenie misji zależy od ogromnej grupy ludzi, którzy nad nią pracują – z różnych specjalności i zawodów.</a:t>
            </a:r>
          </a:p>
          <a:p>
            <a:pPr marL="0" lvl="0" indent="0" algn="l" rtl="0">
              <a:spcBef>
                <a:spcPts val="0"/>
              </a:spcBef>
              <a:spcAft>
                <a:spcPts val="0"/>
              </a:spcAft>
              <a:buNone/>
            </a:pPr>
            <a:r>
              <a:rPr lang="pl-PL" dirty="0"/>
              <a:t>Dzisiaj poznamy sporo z nich, lecz w rzeczywistości jest ich dużo więcej.</a:t>
            </a:r>
          </a:p>
          <a:p>
            <a:pPr marL="0" lvl="0" indent="0" algn="l" rtl="0">
              <a:spcBef>
                <a:spcPts val="0"/>
              </a:spcBef>
              <a:spcAft>
                <a:spcPts val="0"/>
              </a:spcAft>
              <a:buNone/>
            </a:pPr>
            <a:r>
              <a:rPr lang="pl-PL" dirty="0"/>
              <a:t>Ważne jest aby zespół posiadał narzędzia pozwalające na komunikowanie między kosmosem a Ziemią. Bardzo ważna jest możliwość kontaktowania się z rodziną i przyjaciółmi, a także ze specjalistami, od których zależy powodzenie misji.</a:t>
            </a:r>
          </a:p>
          <a:p>
            <a:pPr marL="0" lvl="0" indent="0" algn="l" rtl="0">
              <a:spcBef>
                <a:spcPts val="0"/>
              </a:spcBef>
              <a:spcAft>
                <a:spcPts val="0"/>
              </a:spcAft>
              <a:buNone/>
            </a:pPr>
            <a:r>
              <a:rPr lang="pl-PL" dirty="0"/>
              <a:t>Na pokładzie ISS astronauci komunikują się z Ziemią z bardzo małym opóźnieniem. Gdybyśmy chcieli jednak polecieć dalej statkiem kosmicznym, sygnał musiałby przebyć dłuższą drogę między Ziemią a pojazdem. Na przykład przypuszcza się, że sygnał z Ziemi dotarłby do Marsa w około 20 min – to byłaby naprawdę długa rozmowa.</a:t>
            </a:r>
          </a:p>
          <a:p>
            <a:pPr marL="0" lvl="0" indent="0" algn="l" rtl="0">
              <a:spcBef>
                <a:spcPts val="0"/>
              </a:spcBef>
              <a:spcAft>
                <a:spcPts val="0"/>
              </a:spcAft>
              <a:buNone/>
            </a:pPr>
            <a:r>
              <a:rPr lang="pl-PL" dirty="0"/>
              <a:t>Zatem ważne jest poszukiwanie szybszych sposobów komunikacji ze statkiem kosmicznym. </a:t>
            </a:r>
          </a:p>
          <a:p>
            <a:pPr marL="0" lvl="0" indent="0" algn="l" rtl="0">
              <a:spcBef>
                <a:spcPts val="0"/>
              </a:spcBef>
              <a:spcAft>
                <a:spcPts val="0"/>
              </a:spcAft>
              <a:buNone/>
            </a:pPr>
            <a:endParaRPr dirty="0"/>
          </a:p>
        </p:txBody>
      </p:sp>
      <p:sp>
        <p:nvSpPr>
          <p:cNvPr id="290" name="Google Shape;290;gbd2942ca5b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2942ca5b_0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zainteresowaliście się tworzeniem narzędzi do badania kosmosu, oto kilka zawodów w tym obszarze.</a:t>
            </a:r>
          </a:p>
          <a:p>
            <a:pPr marL="0" lvl="0" indent="0" algn="l" rtl="0">
              <a:spcBef>
                <a:spcPts val="0"/>
              </a:spcBef>
              <a:spcAft>
                <a:spcPts val="0"/>
              </a:spcAft>
              <a:buNone/>
            </a:pPr>
            <a:r>
              <a:rPr lang="pl-PL" dirty="0"/>
              <a:t>Możesz zostać inżynierem robotyki kosmicznej i pomóc zaprojektować kolejny lądownik lub łazik, który pozwoli na badanie i poznawanie innych planet.</a:t>
            </a:r>
          </a:p>
          <a:p>
            <a:pPr marL="0" lvl="0" indent="0" algn="l" rtl="0">
              <a:spcBef>
                <a:spcPts val="0"/>
              </a:spcBef>
              <a:spcAft>
                <a:spcPts val="0"/>
              </a:spcAft>
              <a:buNone/>
            </a:pPr>
            <a:r>
              <a:rPr lang="pl-PL" dirty="0"/>
              <a:t>Możesz być inżynierem telekomunikacji i pomóc astronautom w coraz dalszych podróżach poprzez rozwijanie narzędzi, które poprawią ich komunikację z Ziemią.</a:t>
            </a:r>
          </a:p>
          <a:p>
            <a:pPr marL="0" lvl="0" indent="0" algn="l" rtl="0">
              <a:spcBef>
                <a:spcPts val="0"/>
              </a:spcBef>
              <a:spcAft>
                <a:spcPts val="0"/>
              </a:spcAft>
              <a:buNone/>
            </a:pPr>
            <a:r>
              <a:rPr lang="pl-PL" dirty="0"/>
              <a:t>Lub nawet geologiem planetarnym i wykorzystać swoją wiedzę o glebach i skałach Ziemi w badaniach powierzchni innych księżyców i planet.</a:t>
            </a:r>
          </a:p>
          <a:p>
            <a:pPr marL="0" lvl="0" indent="0" algn="l" rtl="0">
              <a:spcBef>
                <a:spcPts val="0"/>
              </a:spcBef>
              <a:spcAft>
                <a:spcPts val="0"/>
              </a:spcAft>
              <a:buNone/>
            </a:pPr>
            <a:endParaRPr dirty="0"/>
          </a:p>
        </p:txBody>
      </p:sp>
      <p:sp>
        <p:nvSpPr>
          <p:cNvPr id="303" name="Google Shape;303;gbd2942ca5b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d2942ca5b_0_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I wreszcie ważne żebyście zapamiętali, że agencje kosmiczne na całym świecie szukają ludzi specjalizujących się w STEM (Science – Nauka, Technology – Technologia, Engineering – Inżynieria, </a:t>
            </a:r>
            <a:r>
              <a:rPr lang="pl-PL" dirty="0" err="1"/>
              <a:t>Mathematics</a:t>
            </a:r>
            <a:r>
              <a:rPr lang="pl-PL" dirty="0"/>
              <a:t> – Matematyka).</a:t>
            </a:r>
          </a:p>
          <a:p>
            <a:pPr marL="0" lvl="0" indent="0" algn="l" rtl="0">
              <a:spcBef>
                <a:spcPts val="0"/>
              </a:spcBef>
              <a:spcAft>
                <a:spcPts val="0"/>
              </a:spcAft>
              <a:buNone/>
            </a:pPr>
            <a:r>
              <a:rPr lang="pl-PL" dirty="0"/>
              <a:t>Szczególnie poszukują osób, które są kreatywne, mają nowe oryginalne pomysły, a także myślą nieszablonowo.</a:t>
            </a:r>
          </a:p>
          <a:p>
            <a:pPr marL="0" lvl="0" indent="0" algn="l" rtl="0">
              <a:spcBef>
                <a:spcPts val="0"/>
              </a:spcBef>
              <a:spcAft>
                <a:spcPts val="0"/>
              </a:spcAft>
              <a:buNone/>
            </a:pPr>
            <a:r>
              <a:rPr lang="pl-PL" dirty="0"/>
              <a:t>Czasami najprostsze pomysły mogą pomóc nam w podróżach kosmicznych. Mamy nawet własny przykład.</a:t>
            </a:r>
          </a:p>
          <a:p>
            <a:pPr marL="0" lvl="0" indent="0" algn="l" rtl="0">
              <a:spcBef>
                <a:spcPts val="0"/>
              </a:spcBef>
              <a:spcAft>
                <a:spcPts val="0"/>
              </a:spcAft>
              <a:buNone/>
            </a:pPr>
            <a:r>
              <a:rPr lang="pl-PL" dirty="0"/>
              <a:t>Mała </a:t>
            </a:r>
            <a:r>
              <a:rPr lang="pl-PL" dirty="0" err="1"/>
              <a:t>przytulanka</a:t>
            </a:r>
            <a:r>
              <a:rPr lang="pl-PL" dirty="0"/>
              <a:t> na dole ekranu to dinozaur o imieniu Tremor (wstrząs), Jest on wykorzystywany jako wskaźnik braku przyciągania grawitacyjnego. Gdy Tremor „lata” po całej kabinie, załoga wie, że jest w stanie nieważkości. Sprytny pomysł.</a:t>
            </a:r>
          </a:p>
          <a:p>
            <a:pPr marL="0" lvl="0" indent="0" algn="l" rtl="0">
              <a:spcBef>
                <a:spcPts val="0"/>
              </a:spcBef>
              <a:spcAft>
                <a:spcPts val="0"/>
              </a:spcAft>
              <a:buNone/>
            </a:pPr>
            <a:endParaRPr dirty="0"/>
          </a:p>
        </p:txBody>
      </p:sp>
      <p:sp>
        <p:nvSpPr>
          <p:cNvPr id="321" name="Google Shape;321;gbd2942ca5b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d2942ca5b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Czas na kosmiczne wyzwanie.</a:t>
            </a:r>
          </a:p>
          <a:p>
            <a:pPr marL="0" lvl="0" indent="0" algn="l" rtl="0">
              <a:spcBef>
                <a:spcPts val="0"/>
              </a:spcBef>
              <a:spcAft>
                <a:spcPts val="0"/>
              </a:spcAft>
              <a:buNone/>
            </a:pPr>
            <a:r>
              <a:rPr lang="pl-PL" dirty="0"/>
              <a:t>Do 2024 NASA chce, aby kolejny kosmonauta i pierwsza w historii kobieta wylądowali na Księżycu. W następnej dekadzie planowane są również loty załogowe na Marsa (lot zajmie ok. 7 miesięcy).</a:t>
            </a:r>
          </a:p>
          <a:p>
            <a:pPr marL="0" lvl="0" indent="0" algn="l" rtl="0">
              <a:spcBef>
                <a:spcPts val="0"/>
              </a:spcBef>
              <a:spcAft>
                <a:spcPts val="0"/>
              </a:spcAft>
              <a:buNone/>
            </a:pPr>
            <a:r>
              <a:rPr lang="pl-PL" dirty="0"/>
              <a:t>Ludzie mieszkający na Księżycu będą mogli często „spacerować” w kosmosie.</a:t>
            </a:r>
          </a:p>
          <a:p>
            <a:pPr marL="0" lvl="0" indent="0" algn="l" rtl="0">
              <a:spcBef>
                <a:spcPts val="0"/>
              </a:spcBef>
              <a:spcAft>
                <a:spcPts val="0"/>
              </a:spcAft>
              <a:buNone/>
            </a:pPr>
            <a:r>
              <a:rPr lang="pl-PL" dirty="0"/>
              <a:t>Wyobraź sobie, że jesteś inżynierem skafandrów kosmicznych (kolejna praca którą możesz naprawdę wykonywać w przyszłości). Zaprojektuj skafander kosmiczny dla ludzi mieszkających na Księżycu. Dodaj rożne technologie pozwalające astronaucie czuć się wygodnie, ale też bezpiecznie. </a:t>
            </a:r>
          </a:p>
          <a:p>
            <a:pPr marL="0" lvl="0" indent="0" algn="l" rtl="0">
              <a:spcBef>
                <a:spcPts val="0"/>
              </a:spcBef>
              <a:spcAft>
                <a:spcPts val="0"/>
              </a:spcAft>
              <a:buNone/>
            </a:pPr>
            <a:r>
              <a:rPr lang="pl-PL" dirty="0"/>
              <a:t>Jak zawsze, możesz zaprezentować swoją pracę w dowolnej formie. Narysuj projekt na kartce, stwórz używając programu komputerowego lub wykonaj model 3D.</a:t>
            </a:r>
          </a:p>
          <a:p>
            <a:pPr marL="0" lvl="0" indent="0" algn="l" rtl="0">
              <a:spcBef>
                <a:spcPts val="0"/>
              </a:spcBef>
              <a:spcAft>
                <a:spcPts val="0"/>
              </a:spcAft>
              <a:buNone/>
            </a:pPr>
            <a:r>
              <a:rPr lang="pl-PL" dirty="0"/>
              <a:t>Bardzo chcemy zobaczyć rezultat Twojego wyzwania.  Możesz podzielić się z nami swoim projektem wysyłając go przez pocztę elektroniczną lub udostępnić w mediach społecznościowych używając hasztagu #</a:t>
            </a:r>
            <a:r>
              <a:rPr lang="pl-PL" dirty="0" err="1"/>
              <a:t>TechWeCan</a:t>
            </a:r>
            <a:r>
              <a:rPr lang="pl-PL" dirty="0"/>
              <a:t>.</a:t>
            </a:r>
          </a:p>
          <a:p>
            <a:pPr marL="0" lvl="0" indent="0" algn="l" rtl="0">
              <a:spcBef>
                <a:spcPts val="0"/>
              </a:spcBef>
              <a:spcAft>
                <a:spcPts val="0"/>
              </a:spcAft>
              <a:buNone/>
            </a:pPr>
            <a:endParaRPr dirty="0"/>
          </a:p>
        </p:txBody>
      </p:sp>
      <p:sp>
        <p:nvSpPr>
          <p:cNvPr id="332" name="Google Shape;332;gbd2942ca5b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178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d2942ca5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d2942ca5b_0_446:notes"/>
          <p:cNvSpPr txBox="1">
            <a:spLocks noGrp="1"/>
          </p:cNvSpPr>
          <p:nvPr>
            <p:ph type="body" idx="1"/>
          </p:nvPr>
        </p:nvSpPr>
        <p:spPr>
          <a:xfrm>
            <a:off x="685800" y="4343406"/>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Video zawiera rozmowy z pracownikami z różnych branż, opatrzone polskimi napisami  przez co nie jest odpowiedni dla młodszych dzieci, które mogą mieć problemy z szybkim czytaniem]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Dzisiaj skupimy się na technologii w kosmosie,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osób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a:t>
            </a:r>
            <a:r>
              <a:rPr lang="en-GB" dirty="0">
                <a:hlinkClick r:id="rId3"/>
              </a:rPr>
              <a:t>Tech We Can - role models (Polish version) on Vimeo</a:t>
            </a:r>
            <a:r>
              <a:rPr lang="pl-PL" dirty="0"/>
              <a:t> lub kliknij w zdjęcie.</a:t>
            </a:r>
          </a:p>
          <a:p>
            <a:pPr marL="0" lvl="0" indent="0" algn="l" rtl="0">
              <a:spcBef>
                <a:spcPts val="0"/>
              </a:spcBef>
              <a:spcAft>
                <a:spcPts val="0"/>
              </a:spcAft>
              <a:buNone/>
            </a:pPr>
            <a:endParaRPr dirty="0"/>
          </a:p>
        </p:txBody>
      </p:sp>
      <p:sp>
        <p:nvSpPr>
          <p:cNvPr id="188" name="Google Shape;188;gbd2942ca5b_0_446:notes"/>
          <p:cNvSpPr txBox="1">
            <a:spLocks noGrp="1"/>
          </p:cNvSpPr>
          <p:nvPr>
            <p:ph type="sldNum" idx="12"/>
          </p:nvPr>
        </p:nvSpPr>
        <p:spPr>
          <a:xfrm>
            <a:off x="3884612"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a5b_0_2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Jest wiele różnych typów statków kosmicznych. Jak widzicie na zdjęciach, statki mogą mieć rozmaite kształty i rozmiary i służyć do wykonywania różnych zadań. Jedne są stworzone po to, by przetransportować ludzi w kosmos, inne służą do tego, by wywieźć niezbędny sprzęt i technologiczne rozwiązania, żeby zbadać kosmos, albo umożliwić podróże na inne planety.</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Cokolwiek ma się znaleźć w kosmosie, musi być najpierw wystrzelone rakietą. Rakiety służą właśnie do przetransportowania satelitów i promów kosmicznych w kosmos. Rakieta po wystrzeleniu promu lub satelity zostaje odłączona, po czym prom lub satelita kontynuują samodzielną podróż w kosmosie (możecie zobaczyć to na obrazku na samej górze). Kiedyś rakiety były używane tylko raz. Po wystrzeleniu statku kosmicznego lub rakiety albo się spalały w atmosferze ziemskiej, albo rozpadały na kawałki i wpadały do oceanu. Jednak teraz istnieje technologia, która pozwala tym rakietom bezpiecznie wrócić i wylądować na Ziemi. Zdjęcie w środku pokazuje 2 rakiety Space X, które wróciły i bezpiecznie wylądowały na Ziemi. Później te rakiety były wykorzystane ponownie w kolejnym locie.</a:t>
            </a:r>
          </a:p>
          <a:p>
            <a:pPr marL="0" lvl="0" indent="0" algn="l" rtl="0">
              <a:spcBef>
                <a:spcPts val="0"/>
              </a:spcBef>
              <a:spcAft>
                <a:spcPts val="0"/>
              </a:spcAft>
              <a:buNone/>
            </a:pPr>
            <a:r>
              <a:rPr lang="pl-PL" dirty="0"/>
              <a:t> </a:t>
            </a:r>
          </a:p>
          <a:p>
            <a:pPr marL="0" lvl="0" indent="0" algn="l" rtl="0">
              <a:spcBef>
                <a:spcPts val="0"/>
              </a:spcBef>
              <a:spcAft>
                <a:spcPts val="0"/>
              </a:spcAft>
              <a:buNone/>
            </a:pPr>
            <a:r>
              <a:rPr lang="pl-PL" dirty="0"/>
              <a:t>Liczne firmy pracują obecnie nad stworzeniem możliwości komercyjnych lotów w kosmos – to oznacza, że kiedyś ludzie będą mogli kupić sobie bilet, by polecieć w kosmos i z powrotem wylądować na Ziemi. W lutym 2019 roku firmie, która nazywa się </a:t>
            </a:r>
            <a:r>
              <a:rPr lang="pl-PL" dirty="0" err="1"/>
              <a:t>Virgin</a:t>
            </a:r>
            <a:r>
              <a:rPr lang="pl-PL" dirty="0"/>
              <a:t> Galactic udało się wystrzelić pierwszego komercyjnego pasażera w kosmos. </a:t>
            </a:r>
          </a:p>
          <a:p>
            <a:pPr marL="0" lvl="0" indent="0" algn="l" rtl="0">
              <a:spcBef>
                <a:spcPts val="0"/>
              </a:spcBef>
              <a:spcAft>
                <a:spcPts val="0"/>
              </a:spcAft>
              <a:buNone/>
            </a:pPr>
            <a:r>
              <a:rPr lang="pl-PL" dirty="0"/>
              <a:t>Zobaczmy jak</a:t>
            </a:r>
            <a:r>
              <a:rPr lang="pl-PL" baseline="0" dirty="0"/>
              <a:t> wyglądał ten lot : </a:t>
            </a:r>
            <a:r>
              <a:rPr lang="en-GB" dirty="0">
                <a:hlinkClick r:id="rId3"/>
              </a:rPr>
              <a:t>Virgin Galactic In Space For The Second Time – YouTube</a:t>
            </a:r>
            <a:r>
              <a:rPr lang="pl-PL" dirty="0"/>
              <a:t> lub kliknij w dolne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na dole pokazuje nowy statek kosmiczny firmy </a:t>
            </a:r>
            <a:r>
              <a:rPr lang="pl-PL" dirty="0" err="1"/>
              <a:t>Virgin</a:t>
            </a:r>
            <a:r>
              <a:rPr lang="pl-PL" dirty="0"/>
              <a:t> Galactic o nazwie Mach 3, nad którym obecnie ta firma pracuje. </a:t>
            </a:r>
          </a:p>
          <a:p>
            <a:pPr marL="0" lvl="0" indent="0" algn="l" rtl="0">
              <a:spcBef>
                <a:spcPts val="0"/>
              </a:spcBef>
              <a:spcAft>
                <a:spcPts val="0"/>
              </a:spcAft>
              <a:buNone/>
            </a:pPr>
            <a:r>
              <a:rPr lang="pl-PL" dirty="0"/>
              <a:t>Ta technologia bardzo szybko się rozwija - wyobraźcie sobie, co się będzie działo w świecie podróży kosmicznych, kiedy skończycie szkołę!</a:t>
            </a:r>
          </a:p>
          <a:p>
            <a:pPr marL="0" lvl="0" indent="0" algn="l" rtl="0">
              <a:spcBef>
                <a:spcPts val="0"/>
              </a:spcBef>
              <a:spcAft>
                <a:spcPts val="0"/>
              </a:spcAft>
              <a:buNone/>
            </a:pPr>
            <a:endParaRPr dirty="0"/>
          </a:p>
        </p:txBody>
      </p:sp>
      <p:sp>
        <p:nvSpPr>
          <p:cNvPr id="196" name="Google Shape;196;gbd2942ca5b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a5b_0_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projektowanie i tworzenie technologii umożliwiającej ludziom podróże kosmiczne Was ciekawi, to może zainteresuje Was w przyszłości praca jako inżynier lotnictwa i kosmonautyki.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Inżynierowie lotnictwa i kosmonautyki faktycznie projektują, testują, zarządzają i tworzą wiele różnych maszyn latających takich jak samoloty czy satelity, ale często specjalizują się w jednej konkretnej dziedzinie. Inżynierowie lotnictwa i kosmonautyki mogą specjalizować się tworzeniu statków kosmicznych, moglibyście więc w przyszłości mieć pracę polegającą na projektowaniu i tworzeniu technologii i maszyn umożliwiających astronautom bezpieczną podróż w kosmos.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Jeśli najbardziej ciekawią Was rakiety, to moglibyście specjalizować się jako inżynier napędów. Inżynierowie napędów projektują i testują paliwa potrzebne do wytworzenia energii niezbędnej do wystrzelenia </a:t>
            </a:r>
            <a:r>
              <a:rPr lang="pl-PL" dirty="0" err="1"/>
              <a:t>satelit</a:t>
            </a:r>
            <a:r>
              <a:rPr lang="pl-PL" dirty="0"/>
              <a:t> i statków kosmicznych w kosmos. </a:t>
            </a:r>
          </a:p>
          <a:p>
            <a:pPr marL="0" lvl="0" indent="0" algn="l" rtl="0">
              <a:spcBef>
                <a:spcPts val="0"/>
              </a:spcBef>
              <a:spcAft>
                <a:spcPts val="0"/>
              </a:spcAft>
              <a:buNone/>
            </a:pPr>
            <a:endParaRPr dirty="0"/>
          </a:p>
        </p:txBody>
      </p:sp>
      <p:sp>
        <p:nvSpPr>
          <p:cNvPr id="208" name="Google Shape;208;gbd2942ca5b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d2942ca5b_0_2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Cóż więc się stanie, jeśli w końcu uda się kosmonautom polecieć w kosmos...</a:t>
            </a:r>
          </a:p>
          <a:p>
            <a:pPr marL="0" lvl="0" indent="0" algn="l" rtl="0">
              <a:spcBef>
                <a:spcPts val="0"/>
              </a:spcBef>
              <a:spcAft>
                <a:spcPts val="0"/>
              </a:spcAft>
              <a:buNone/>
            </a:pPr>
            <a:r>
              <a:rPr lang="pl-PL" dirty="0"/>
              <a:t>Podczas podróży kosmicznych astronauci często spędzają w kosmosie tygodnie albo nawet miesiące. </a:t>
            </a:r>
          </a:p>
          <a:p>
            <a:pPr marL="0" lvl="0" indent="0" algn="l" rtl="0">
              <a:spcBef>
                <a:spcPts val="0"/>
              </a:spcBef>
              <a:spcAft>
                <a:spcPts val="0"/>
              </a:spcAft>
              <a:buNone/>
            </a:pPr>
            <a:r>
              <a:rPr lang="pl-PL" dirty="0"/>
              <a:t>Wiele różnych rozwiązań technologicznych umożliwia im tam komfortowe życie. Brak grawitacji dostarcza wielu codziennych wyzwań.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Loty kosmiczne w przyszłości, w tym potencjalna załogowa misja na Marsa, najprawdopodobniej będą trwały dużo dłużej. Dlatego to takie ważne by kontynuować prace nad sposobami odżywania astronautów. Astronauci zazwyczaj jedzą wcześniej zamrożone, suszone i zapakowane próżniowo jedzenie (możecie zobaczyć je na górnym zdjęciu po lewej stronie). Jedzenie, które obecnie zabierają ze sobą w kosmos nie jest w stanie przetrwać wystarczająco długo w przypadku dalszych podróży kosmicznych, dlatego naukowcy opracowują obecnie metody pozwalające astronautom uprawę roślin jadalnych.</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NASA prowadzi prace badawcze nad uprawą roślin przy użyciu minimalnej ilości ziemi. Kurz, ziemia i gleba są ciężkie i zabierają niezwykle cenne miejsce w rakiecie. Poza tym jeszcze musimy znaleźć planetę z glebą/ziemią nadającą się do uprawy jadalnych roślin. Inny problem to w jaki sposób powstrzymać jedzenie i rośliny przed psuciem i gniciem. Wszystko sprowadza się do gazu zwanego etylenowym. Gaz etylenowy powoduje dojrzewanie owoców i warzyw i w konsekwencji ich psucie. Zdjęcie na po prawej stronie na górze pokazuje specjalną komorę stworzoną przez NASA umożliwiającą usunięcie gazu etylenowego tak, by rośliny nie były przez ten gaz niszczone – sprytne rozwiązanie!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na dole po lewej stronie pokazuje pizzę wydrukowaną w 3D (trójwymiarowo). To właśnie NASA przekazało pieniądze na ten projekt i teraz mają możliwość wydrukowania pizzy w kosmosie.  Dieta przyszłych astronautów zapowiada się niezwykle ciekawie!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Ludzie często pytają także o to, jak astronauci korzystają z toalety. Zdjęcie na dole po prawej stronie pokazuje najnowszą toaletę zbudowaną przez NASA. Toaleta ta nazywa się „Powszechny system zarządzania odpadami”, a jej projekt i stworzenie kosztowało 23 miliony dolarów. Toaleta została przekazana we wrześniu 2020 do Międzynarodowej Stacji Kosmicznej na testowanie trwające 3 lata. NASA specjalnie zaprojektowała tę toaletę na potrzeby astronautek co jest fantastyczną zmianą. Toaleta także </a:t>
            </a:r>
            <a:r>
              <a:rPr lang="pl-PL" dirty="0" err="1"/>
              <a:t>reutylizuje</a:t>
            </a:r>
            <a:r>
              <a:rPr lang="pl-PL" dirty="0"/>
              <a:t> i całkowicie oczyszcza mocz w taki sposób, że nadaje się on później do wypicia!</a:t>
            </a:r>
          </a:p>
          <a:p>
            <a:pPr marL="0" lvl="0" indent="0" algn="l" rtl="0">
              <a:spcBef>
                <a:spcPts val="0"/>
              </a:spcBef>
              <a:spcAft>
                <a:spcPts val="0"/>
              </a:spcAft>
              <a:buNone/>
            </a:pPr>
            <a:r>
              <a:rPr lang="pl-PL" dirty="0"/>
              <a:t>Brzmi obrzydliwie, ale woda uzyskiwana na końcu tego procesu oczyszczania jest właściwie czystsza niż większość wody wypijanej przez nas codziennie tutaj w domu na Ziemi. </a:t>
            </a:r>
          </a:p>
          <a:p>
            <a:pPr marL="0" lvl="0" indent="0" algn="l" rtl="0">
              <a:spcBef>
                <a:spcPts val="0"/>
              </a:spcBef>
              <a:spcAft>
                <a:spcPts val="0"/>
              </a:spcAft>
              <a:buNone/>
            </a:pPr>
            <a:endParaRPr dirty="0"/>
          </a:p>
        </p:txBody>
      </p:sp>
      <p:sp>
        <p:nvSpPr>
          <p:cNvPr id="223" name="Google Shape;223;gbd2942ca5b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d2942ca5b_0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Pomimo tego, że praca astronautów jest naprawdę super fajna, może ona także być bardzo ryzykowna i całkiem niebezpieczna. Jest wiele różnych sposobów zastosowania różnorakich rozwiązań technologicznych, by zapewnić astronautom bezpieczeństwo.</a:t>
            </a:r>
          </a:p>
          <a:p>
            <a:pPr marL="0" lvl="0" indent="0" algn="l" rtl="0">
              <a:spcBef>
                <a:spcPts val="0"/>
              </a:spcBef>
              <a:spcAft>
                <a:spcPts val="0"/>
              </a:spcAft>
              <a:buNone/>
            </a:pPr>
            <a:r>
              <a:rPr lang="pl-PL" dirty="0"/>
              <a:t>Jednym z takich najważniejszych rozwiązań jest skafander kosmiczny. Bez ochrony człowiek zmarłby w kosmosie w ciągu kilku minut. Technologia zastosowana w skafandrze astronauty jest niesamowita. Nie tylko dostarcza tlenu niezbędnego do oddychania, ale także chroni astronautów przed ekstremalnymi temperaturami i ciśnieniem odczuwanym przez ich ciała. Nie bez znaczenia są też liczne gadżety i „odjechane” nowinki technologiczne począwszy od kamer po narzędzia komunikacji.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Innym powodem zmartwień dla astronautów w przeciwieństwie od nas jest narażenie na wysokoenergetyczne promieniowanie. Może ono zniszczyć ludzkie komórki. Tutaj na Ziemi atmosfera stanowi ochronę przed tym promieniowaniem, ale astronauci w kosmosie przebywają poza atmosferą. Skafandry kosmiczne i Międzynarodowa Stacja Kosmiczna mają specjalną warstwę ochronną - osłonę osłaniającą astronautów przed tym promieniowaniem. Mają też wbudowane czujniki ostrzegające astronautów, gdy poziom promieniowanie jest zbyt wysoki. Mężczyzna na zdjęciu po prawej stronie właśnie testuje specjalną kamizelkę chroniącą astronautów przed szkodliwym promieniowaniem podczas przebywania na pokładzie Międzynarodowej Stacji Kosmicznej.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Astronauci podczas przebywania w kosmosie muszą ćwiczyć około 2. godzin dziennie. W mikro grawitacji wszystko nic nie waży stąd nie musimy za bardzo używać naszych mięśni. Dlatego to takie ważne by astronauci ćwiczyli, by  ich mięśnie pracowały. Zdjęcie na dole po lewej pokazuje właśnie astronautkę podczas ćwiczeń na Międzynarodowej Stacji Kosmicznej. Z powodu braku grawitacji musi być ona przypięta pasami do bieżni. </a:t>
            </a:r>
          </a:p>
          <a:p>
            <a:pPr marL="0" lvl="0" indent="0" algn="l" rtl="0">
              <a:spcBef>
                <a:spcPts val="0"/>
              </a:spcBef>
              <a:spcAft>
                <a:spcPts val="0"/>
              </a:spcAft>
              <a:buNone/>
            </a:pPr>
            <a:endParaRPr dirty="0"/>
          </a:p>
        </p:txBody>
      </p:sp>
      <p:sp>
        <p:nvSpPr>
          <p:cNvPr id="236" name="Google Shape;236;gbd2942ca5b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d2942ca5b_0_2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tworzenie technologii zapewniającej astronautom bezpieczeństwo i komfort brzmi dla Was jak dobra zabawa to oto lista potencjalnych zawodów, które możecie wybrać w przyszłości: </a:t>
            </a:r>
          </a:p>
          <a:p>
            <a:pPr marL="0" lvl="0" indent="0" algn="l" rtl="0">
              <a:spcBef>
                <a:spcPts val="0"/>
              </a:spcBef>
              <a:spcAft>
                <a:spcPts val="0"/>
              </a:spcAft>
              <a:buNone/>
            </a:pPr>
            <a:r>
              <a:rPr lang="pl-PL" dirty="0"/>
              <a:t>Moglibyście zostać badaczami medycyny kosmicznej. Zostają nimi lekarze i naukowcy, którzy badają wpływ podróży w kosmos na ludzkie ciało. Jeśli brzmi to ciekawie, zapisz się także na nasze zajęcia dotyczące technologii w podróżach i turystyce, podczas których pani o imieniu Eleonora opowiada o swojej pracy polegającej na projektowaniu naprawdę „wypasionych” rozwiązań technologicznych odpowiadających na medyczne potrzeby astronautów. </a:t>
            </a:r>
          </a:p>
          <a:p>
            <a:pPr marL="0" lvl="0" indent="0" algn="l" rtl="0">
              <a:spcBef>
                <a:spcPts val="0"/>
              </a:spcBef>
              <a:spcAft>
                <a:spcPts val="0"/>
              </a:spcAft>
              <a:buNone/>
            </a:pPr>
            <a:r>
              <a:rPr lang="pl-PL" dirty="0"/>
              <a:t>  </a:t>
            </a:r>
          </a:p>
          <a:p>
            <a:pPr marL="0" lvl="0" indent="0" algn="l" rtl="0">
              <a:spcBef>
                <a:spcPts val="0"/>
              </a:spcBef>
              <a:spcAft>
                <a:spcPts val="0"/>
              </a:spcAft>
              <a:buNone/>
            </a:pPr>
            <a:r>
              <a:rPr lang="pl-PL" dirty="0"/>
              <a:t>Moglibyście zostać także Inżynierami Materiałów. Wasza praca w tym przypadku polegałaby na testowaniu różnych materiałów do zbudowania przedmiotów i sprzętu użytkowanych przez astronautów w kosmosie. Być może do stworzenia ubrań albo narzędzi. </a:t>
            </a:r>
          </a:p>
          <a:p>
            <a:pPr marL="0" lvl="0" indent="0" algn="l" rtl="0">
              <a:spcBef>
                <a:spcPts val="0"/>
              </a:spcBef>
              <a:spcAft>
                <a:spcPts val="0"/>
              </a:spcAft>
              <a:buNone/>
            </a:pPr>
            <a:r>
              <a:rPr lang="pl-PL" dirty="0"/>
              <a:t>Moglibyście też zostać kosmicznymi inżynierami nauk biologicznych i badać, jak loty kosmiczne wpływają na żywe organizmy. Moglibyście tworzyć nowe technologie wytwarzania pożywienia i wody niezbędnych do życia w kosmosie. Dla naukowców pracujących w branży podróży kosmicznych zawsze najważniejsze jest pracowanie nad stworzeniem jeszcze mniejszych i lżejszych przedmiotów i sprzętu tak, by astronauci mogli dalej i dłużej podróżować w kosmosie.</a:t>
            </a:r>
          </a:p>
          <a:p>
            <a:pPr marL="0" lvl="0" indent="0" algn="l" rtl="0">
              <a:spcBef>
                <a:spcPts val="0"/>
              </a:spcBef>
              <a:spcAft>
                <a:spcPts val="0"/>
              </a:spcAft>
              <a:buNone/>
            </a:pPr>
            <a:r>
              <a:rPr lang="pl-PL" dirty="0"/>
              <a:t>Wszystkie te zawody wydają się bardzo ciekawe! </a:t>
            </a:r>
          </a:p>
          <a:p>
            <a:pPr marL="0" lvl="0" indent="0" algn="l" rtl="0">
              <a:spcBef>
                <a:spcPts val="0"/>
              </a:spcBef>
              <a:spcAft>
                <a:spcPts val="0"/>
              </a:spcAft>
              <a:buNone/>
            </a:pPr>
            <a:endParaRPr dirty="0"/>
          </a:p>
        </p:txBody>
      </p:sp>
      <p:sp>
        <p:nvSpPr>
          <p:cNvPr id="248" name="Google Shape;248;gbd2942ca5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rm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4103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776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81450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300"/>
              <a:buNone/>
              <a:defRPr>
                <a:solidFill>
                  <a:schemeClr val="lt1"/>
                </a:solidFill>
              </a:defRPr>
            </a:lvl1pPr>
            <a:lvl2pPr marL="914400" lvl="1" indent="-228600" algn="l">
              <a:lnSpc>
                <a:spcPct val="100000"/>
              </a:lnSpc>
              <a:spcBef>
                <a:spcPts val="700"/>
              </a:spcBef>
              <a:spcAft>
                <a:spcPts val="0"/>
              </a:spcAft>
              <a:buClr>
                <a:schemeClr val="lt1"/>
              </a:buClr>
              <a:buSzPts val="1300"/>
              <a:buNone/>
              <a:defRPr>
                <a:solidFill>
                  <a:schemeClr val="lt1"/>
                </a:solidFill>
              </a:defRPr>
            </a:lvl2pPr>
            <a:lvl3pPr marL="1371600" lvl="2" indent="-311150" algn="l">
              <a:lnSpc>
                <a:spcPct val="100000"/>
              </a:lnSpc>
              <a:spcBef>
                <a:spcPts val="400"/>
              </a:spcBef>
              <a:spcAft>
                <a:spcPts val="0"/>
              </a:spcAft>
              <a:buClr>
                <a:schemeClr val="lt1"/>
              </a:buClr>
              <a:buSzPts val="1300"/>
              <a:buChar char="•"/>
              <a:defRPr>
                <a:solidFill>
                  <a:schemeClr val="lt1"/>
                </a:solidFill>
              </a:defRPr>
            </a:lvl3pPr>
            <a:lvl4pPr marL="1828800" lvl="3" indent="-311150" algn="l">
              <a:lnSpc>
                <a:spcPct val="100000"/>
              </a:lnSpc>
              <a:spcBef>
                <a:spcPts val="400"/>
              </a:spcBef>
              <a:spcAft>
                <a:spcPts val="0"/>
              </a:spcAft>
              <a:buClr>
                <a:schemeClr val="lt1"/>
              </a:buClr>
              <a:buSzPts val="1300"/>
              <a:buChar char="–"/>
              <a:defRPr>
                <a:solidFill>
                  <a:schemeClr val="lt1"/>
                </a:solidFill>
              </a:defRPr>
            </a:lvl4pPr>
            <a:lvl5pPr marL="2286000" lvl="4" indent="-311150" algn="l">
              <a:lnSpc>
                <a:spcPct val="100000"/>
              </a:lnSpc>
              <a:spcBef>
                <a:spcPts val="400"/>
              </a:spcBef>
              <a:spcAft>
                <a:spcPts val="0"/>
              </a:spcAft>
              <a:buClr>
                <a:schemeClr val="lt1"/>
              </a:buClr>
              <a:buSzPts val="1300"/>
              <a:buChar char="•"/>
              <a:defRPr>
                <a:solidFill>
                  <a:schemeClr val="lt1"/>
                </a:solidFill>
              </a:defRPr>
            </a:lvl5pPr>
            <a:lvl6pPr marL="2743200" lvl="5" indent="-298450" algn="l">
              <a:lnSpc>
                <a:spcPct val="100000"/>
              </a:lnSpc>
              <a:spcBef>
                <a:spcPts val="400"/>
              </a:spcBef>
              <a:spcAft>
                <a:spcPts val="0"/>
              </a:spcAft>
              <a:buClr>
                <a:schemeClr val="lt1"/>
              </a:buClr>
              <a:buSzPts val="1100"/>
              <a:buChar char="–"/>
              <a:defRPr>
                <a:solidFill>
                  <a:schemeClr val="lt1"/>
                </a:solidFill>
              </a:defRPr>
            </a:lvl6pPr>
            <a:lvl7pPr marL="3200400" lvl="6" indent="-298450" algn="l">
              <a:lnSpc>
                <a:spcPct val="100000"/>
              </a:lnSpc>
              <a:spcBef>
                <a:spcPts val="400"/>
              </a:spcBef>
              <a:spcAft>
                <a:spcPts val="0"/>
              </a:spcAft>
              <a:buClr>
                <a:schemeClr val="lt1"/>
              </a:buClr>
              <a:buSzPts val="1100"/>
              <a:buChar char="•"/>
              <a:defRPr>
                <a:solidFill>
                  <a:schemeClr val="lt1"/>
                </a:solidFill>
              </a:defRPr>
            </a:lvl7pPr>
            <a:lvl8pPr marL="3657600" lvl="7" indent="-298450" algn="l">
              <a:lnSpc>
                <a:spcPct val="100000"/>
              </a:lnSpc>
              <a:spcBef>
                <a:spcPts val="400"/>
              </a:spcBef>
              <a:spcAft>
                <a:spcPts val="0"/>
              </a:spcAft>
              <a:buClr>
                <a:schemeClr val="lt1"/>
              </a:buClr>
              <a:buSzPts val="1100"/>
              <a:buChar char="–"/>
              <a:defRPr>
                <a:solidFill>
                  <a:schemeClr val="lt1"/>
                </a:solidFill>
              </a:defRPr>
            </a:lvl8pPr>
            <a:lvl9pPr marL="4114800" lvl="8" indent="-298450" algn="l">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1"/>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i="0" u="none" strike="noStrike" cap="none">
                <a:solidFill>
                  <a:schemeClr val="lt1"/>
                </a:solidFill>
                <a:latin typeface="Arial"/>
                <a:ea typeface="Arial"/>
                <a:cs typeface="Arial"/>
                <a:sym typeface="Arial"/>
              </a:rPr>
              <a:t>Tech We Can  </a:t>
            </a:r>
            <a:r>
              <a:rPr lang="en" sz="600" b="0" i="0" u="none" strike="noStrike" cap="none">
                <a:solidFill>
                  <a:schemeClr val="lt1"/>
                </a:solidFill>
                <a:latin typeface="Arial"/>
                <a:ea typeface="Arial"/>
                <a:cs typeface="Arial"/>
                <a:sym typeface="Arial"/>
              </a:rPr>
              <a:t>|  Tech for Entertainment and Art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484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82272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08562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6350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66735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4087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5495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98619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3580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40428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57" name="Google Shape;57;p38"/>
          <p:cNvSpPr txBox="1">
            <a:spLocks noGrp="1"/>
          </p:cNvSpPr>
          <p:nvPr>
            <p:ph type="body" idx="1"/>
          </p:nvPr>
        </p:nvSpPr>
        <p:spPr>
          <a:xfrm>
            <a:off x="332185" y="1577340"/>
            <a:ext cx="5563800" cy="3055500"/>
          </a:xfrm>
          <a:prstGeom prst="rect">
            <a:avLst/>
          </a:prstGeom>
          <a:noFill/>
          <a:ln>
            <a:noFill/>
          </a:ln>
        </p:spPr>
        <p:txBody>
          <a:bodyPr spcFirstLastPara="1" wrap="square" lIns="0" tIns="0" rIns="0" bIns="0" anchor="t" anchorCtr="0">
            <a:norm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8800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679" y="514350"/>
            <a:ext cx="7980900" cy="6858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100"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300"/>
            </a:lvl2pPr>
            <a:lvl3pPr lvl="2" algn="l">
              <a:lnSpc>
                <a:spcPct val="100000"/>
              </a:lnSpc>
              <a:spcBef>
                <a:spcPts val="0"/>
              </a:spcBef>
              <a:spcAft>
                <a:spcPts val="0"/>
              </a:spcAft>
              <a:buSzPts val="1000"/>
              <a:buNone/>
              <a:defRPr sz="1300"/>
            </a:lvl3pPr>
            <a:lvl4pPr lvl="3" algn="l">
              <a:lnSpc>
                <a:spcPct val="100000"/>
              </a:lnSpc>
              <a:spcBef>
                <a:spcPts val="0"/>
              </a:spcBef>
              <a:spcAft>
                <a:spcPts val="0"/>
              </a:spcAft>
              <a:buSzPts val="1000"/>
              <a:buNone/>
              <a:defRPr sz="1300"/>
            </a:lvl4pPr>
            <a:lvl5pPr lvl="4" algn="l">
              <a:lnSpc>
                <a:spcPct val="100000"/>
              </a:lnSpc>
              <a:spcBef>
                <a:spcPts val="0"/>
              </a:spcBef>
              <a:spcAft>
                <a:spcPts val="0"/>
              </a:spcAft>
              <a:buSzPts val="1000"/>
              <a:buNone/>
              <a:defRPr sz="1300"/>
            </a:lvl5pPr>
            <a:lvl6pPr lvl="5" algn="l">
              <a:lnSpc>
                <a:spcPct val="100000"/>
              </a:lnSpc>
              <a:spcBef>
                <a:spcPts val="0"/>
              </a:spcBef>
              <a:spcAft>
                <a:spcPts val="0"/>
              </a:spcAft>
              <a:buSzPts val="1000"/>
              <a:buNone/>
              <a:defRPr sz="1300"/>
            </a:lvl6pPr>
            <a:lvl7pPr lvl="6" algn="l">
              <a:lnSpc>
                <a:spcPct val="100000"/>
              </a:lnSpc>
              <a:spcBef>
                <a:spcPts val="0"/>
              </a:spcBef>
              <a:spcAft>
                <a:spcPts val="0"/>
              </a:spcAft>
              <a:buSzPts val="1000"/>
              <a:buNone/>
              <a:defRPr sz="1300"/>
            </a:lvl7pPr>
            <a:lvl8pPr lvl="7" algn="l">
              <a:lnSpc>
                <a:spcPct val="100000"/>
              </a:lnSpc>
              <a:spcBef>
                <a:spcPts val="0"/>
              </a:spcBef>
              <a:spcAft>
                <a:spcPts val="0"/>
              </a:spcAft>
              <a:buSzPts val="1000"/>
              <a:buNone/>
              <a:defRPr sz="1300"/>
            </a:lvl8pPr>
            <a:lvl9pPr lvl="8" algn="l">
              <a:lnSpc>
                <a:spcPct val="100000"/>
              </a:lnSpc>
              <a:spcBef>
                <a:spcPts val="0"/>
              </a:spcBef>
              <a:spcAft>
                <a:spcPts val="0"/>
              </a:spcAft>
              <a:buSzPts val="1000"/>
              <a:buNone/>
              <a:defRPr sz="1300"/>
            </a:lvl9pPr>
          </a:lstStyle>
          <a:p>
            <a:endParaRPr/>
          </a:p>
        </p:txBody>
      </p:sp>
      <p:sp>
        <p:nvSpPr>
          <p:cNvPr id="60" name="Google Shape;60;p39"/>
          <p:cNvSpPr txBox="1">
            <a:spLocks noGrp="1"/>
          </p:cNvSpPr>
          <p:nvPr>
            <p:ph type="sldNum" idx="12"/>
          </p:nvPr>
        </p:nvSpPr>
        <p:spPr>
          <a:xfrm>
            <a:off x="7083555" y="4857754"/>
            <a:ext cx="1527000" cy="114300"/>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39"/>
          <p:cNvSpPr txBox="1">
            <a:spLocks noGrp="1"/>
          </p:cNvSpPr>
          <p:nvPr>
            <p:ph type="ftr" idx="11"/>
          </p:nvPr>
        </p:nvSpPr>
        <p:spPr>
          <a:xfrm>
            <a:off x="640392" y="4742334"/>
            <a:ext cx="5260800" cy="115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42352757"/>
      </p:ext>
    </p:extLst>
  </p:cSld>
  <p:clrMapOvr>
    <a:masterClrMapping/>
  </p:clrMapOvr>
  <p:transition spd="slow">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29841" y="514350"/>
            <a:ext cx="7983000" cy="685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000"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8485924" y="4857753"/>
            <a:ext cx="126900" cy="1077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107919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9921199"/>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about:blank" TargetMode="External"/><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hyperlink" Target="about:blank"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2" descr="Asia-Pacific countries to advance space technology : U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4079600"/>
          </a:xfrm>
          <a:prstGeom prst="rect">
            <a:avLst/>
          </a:prstGeom>
          <a:noFill/>
          <a:ln>
            <a:noFill/>
          </a:ln>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7" y="3486478"/>
            <a:ext cx="7421700" cy="451800"/>
          </a:xfrm>
          <a:prstGeom prst="rect">
            <a:avLst/>
          </a:prstGeom>
          <a:noFill/>
          <a:ln>
            <a:noFill/>
          </a:ln>
        </p:spPr>
        <p:txBody>
          <a:bodyPr spcFirstLastPara="1" wrap="square" lIns="0" tIns="0" rIns="0" bIns="0" anchor="b" anchorCtr="0">
            <a:normAutofit fontScale="90000"/>
          </a:bodyPr>
          <a:lstStyle/>
          <a:p>
            <a:pPr marL="0" lvl="0" indent="0" algn="l" rtl="0">
              <a:lnSpc>
                <a:spcPct val="85000"/>
              </a:lnSpc>
              <a:spcBef>
                <a:spcPts val="0"/>
              </a:spcBef>
              <a:spcAft>
                <a:spcPts val="0"/>
              </a:spcAft>
              <a:buClr>
                <a:schemeClr val="lt1"/>
              </a:buClr>
              <a:buSzPct val="100000"/>
              <a:buFont typeface="Arial"/>
              <a:buNone/>
            </a:pPr>
            <a:r>
              <a:rPr lang="pl-PL" dirty="0"/>
              <a:t>Przestrzeni kosmicznej</a:t>
            </a:r>
            <a:r>
              <a:rPr lang="en" dirty="0"/>
              <a:t> </a:t>
            </a:r>
            <a:endParaRPr dirty="0"/>
          </a:p>
        </p:txBody>
      </p:sp>
      <p:sp>
        <p:nvSpPr>
          <p:cNvPr id="182" name="Google Shape;182;p42"/>
          <p:cNvSpPr/>
          <p:nvPr/>
        </p:nvSpPr>
        <p:spPr>
          <a:xfrm>
            <a:off x="332184" y="4142090"/>
            <a:ext cx="8246208" cy="418800"/>
          </a:xfrm>
          <a:prstGeom prst="rect">
            <a:avLst/>
          </a:prstGeom>
          <a:noFill/>
          <a:ln>
            <a:noFill/>
          </a:ln>
        </p:spPr>
        <p:txBody>
          <a:bodyPr spcFirstLastPara="1" wrap="square" lIns="0" tIns="0" rIns="0" bIns="0" anchor="t" anchorCtr="0">
            <a:noAutofit/>
          </a:bodyPr>
          <a:lstStyle/>
          <a:p>
            <a:pPr lvl="0"/>
            <a:r>
              <a:rPr lang="pl-PL" sz="1600" dirty="0">
                <a:solidFill>
                  <a:schemeClr val="lt1"/>
                </a:solidFill>
              </a:rPr>
              <a:t>Aby zrozumieć jak technologia jest stosowana w przemyśle kosmicznym  i poszerzyć wiedzę na temat kariery zawodowej w tej dziedzinie.</a:t>
            </a: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dirty="0">
                <a:solidFill>
                  <a:schemeClr val="lt1"/>
                </a:solidFill>
                <a:latin typeface="Arial"/>
                <a:ea typeface="Arial"/>
                <a:cs typeface="Arial"/>
                <a:sym typeface="Arial"/>
              </a:rPr>
              <a:t>TECH </a:t>
            </a:r>
            <a:r>
              <a:rPr lang="pl-PL" sz="1600" dirty="0">
                <a:solidFill>
                  <a:schemeClr val="lt1"/>
                </a:solidFill>
                <a:latin typeface="Arial"/>
                <a:ea typeface="Arial"/>
                <a:cs typeface="Arial"/>
                <a:sym typeface="Arial"/>
              </a:rPr>
              <a:t>W</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Google Shape;268;p49"/>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69" name="Google Shape;269;p4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Poznaj dzisiejszy wzór do naśladowania</a:t>
            </a:r>
            <a:endParaRPr dirty="0"/>
          </a:p>
        </p:txBody>
      </p:sp>
      <p:sp>
        <p:nvSpPr>
          <p:cNvPr id="270" name="Google Shape;270;p4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271" name="Google Shape;271;p49"/>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sp>
        <p:nvSpPr>
          <p:cNvPr id="272" name="Google Shape;272;p49"/>
          <p:cNvSpPr txBox="1"/>
          <p:nvPr/>
        </p:nvSpPr>
        <p:spPr>
          <a:xfrm>
            <a:off x="235505" y="1303956"/>
            <a:ext cx="1448700" cy="1175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900">
                <a:solidFill>
                  <a:schemeClr val="dk1"/>
                </a:solidFill>
                <a:latin typeface="Arial"/>
                <a:ea typeface="Arial"/>
                <a:cs typeface="Arial"/>
                <a:sym typeface="Arial"/>
              </a:rPr>
              <a:t>Andy Townsend</a:t>
            </a:r>
            <a:endParaRPr sz="1100"/>
          </a:p>
          <a:p>
            <a:pPr marL="0" marR="0" lvl="0" indent="0" algn="l" rtl="0">
              <a:lnSpc>
                <a:spcPct val="100000"/>
              </a:lnSpc>
              <a:spcBef>
                <a:spcPts val="500"/>
              </a:spcBef>
              <a:spcAft>
                <a:spcPts val="0"/>
              </a:spcAft>
              <a:buNone/>
            </a:pPr>
            <a:endParaRPr sz="190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endParaRPr sz="1100"/>
          </a:p>
        </p:txBody>
      </p:sp>
      <p:pic>
        <p:nvPicPr>
          <p:cNvPr id="274" name="Google Shape;274;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0275" y="2517099"/>
            <a:ext cx="2143728" cy="1429325"/>
          </a:xfrm>
          <a:prstGeom prst="rect">
            <a:avLst/>
          </a:prstGeom>
          <a:noFill/>
          <a:ln>
            <a:noFill/>
          </a:ln>
        </p:spPr>
      </p:pic>
      <p:pic>
        <p:nvPicPr>
          <p:cNvPr id="3" name="Picture 2">
            <a:hlinkClick r:id="rId4"/>
            <a:extLst>
              <a:ext uri="{FF2B5EF4-FFF2-40B4-BE49-F238E27FC236}">
                <a16:creationId xmlns:a16="http://schemas.microsoft.com/office/drawing/2014/main" id="{66746EDE-396D-46E8-9E76-E96049BFDD58}"/>
              </a:ext>
            </a:extLst>
          </p:cNvPr>
          <p:cNvPicPr>
            <a:picLocks noChangeAspect="1"/>
          </p:cNvPicPr>
          <p:nvPr/>
        </p:nvPicPr>
        <p:blipFill>
          <a:blip r:embed="rId5"/>
          <a:stretch>
            <a:fillRect/>
          </a:stretch>
        </p:blipFill>
        <p:spPr>
          <a:xfrm>
            <a:off x="2996282" y="1464975"/>
            <a:ext cx="5505450" cy="3095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Font typeface="Arial"/>
              <a:buNone/>
            </a:pPr>
            <a:r>
              <a:rPr lang="en" dirty="0"/>
              <a:t>Technolog</a:t>
            </a:r>
            <a:r>
              <a:rPr lang="pl-PL" dirty="0" err="1"/>
              <a:t>ia</a:t>
            </a:r>
            <a:r>
              <a:rPr lang="en" dirty="0"/>
              <a:t> </a:t>
            </a:r>
            <a:r>
              <a:rPr lang="pl-PL" dirty="0"/>
              <a:t>używana do eksploracji kosmosu</a:t>
            </a:r>
            <a:endParaRPr dirty="0"/>
          </a:p>
        </p:txBody>
      </p:sp>
      <p:sp>
        <p:nvSpPr>
          <p:cNvPr id="281" name="Google Shape;281;p5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11</a:t>
            </a:fld>
            <a:endParaRPr>
              <a:solidFill>
                <a:schemeClr val="dk1"/>
              </a:solidFill>
            </a:endParaRPr>
          </a:p>
        </p:txBody>
      </p:sp>
      <p:sp>
        <p:nvSpPr>
          <p:cNvPr id="282" name="Google Shape;282;p50"/>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83" name="Google Shape;283;p50" descr="5 amazing discoveries the Hubble space telescope is responsible f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9098" y="734880"/>
            <a:ext cx="3173165" cy="1784697"/>
          </a:xfrm>
          <a:prstGeom prst="rect">
            <a:avLst/>
          </a:prstGeom>
          <a:noFill/>
          <a:ln>
            <a:noFill/>
          </a:ln>
        </p:spPr>
      </p:pic>
      <p:pic>
        <p:nvPicPr>
          <p:cNvPr id="284" name="Google Shape;284;p50">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2183" y="734880"/>
            <a:ext cx="3176435" cy="1784698"/>
          </a:xfrm>
          <a:prstGeom prst="rect">
            <a:avLst/>
          </a:prstGeom>
          <a:noFill/>
          <a:ln>
            <a:noFill/>
          </a:ln>
        </p:spPr>
      </p:pic>
      <p:pic>
        <p:nvPicPr>
          <p:cNvPr id="285" name="Google Shape;285;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2184" y="2862295"/>
            <a:ext cx="3992730" cy="1784699"/>
          </a:xfrm>
          <a:prstGeom prst="rect">
            <a:avLst/>
          </a:prstGeom>
          <a:noFill/>
          <a:ln>
            <a:noFill/>
          </a:ln>
        </p:spPr>
      </p:pic>
      <p:pic>
        <p:nvPicPr>
          <p:cNvPr id="286" name="Google Shape;286;p50" descr="An artist's concept portrays a NASA Mars Exploration Rover on the surface of Mars. Credit: NASA/JPL/Cornell Universit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819098" y="2862295"/>
            <a:ext cx="3992730" cy="1784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93" name="Google Shape;293;p5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Technologie wykorzystywane do komunikacji w kosmosie</a:t>
            </a:r>
            <a:endParaRPr dirty="0"/>
          </a:p>
        </p:txBody>
      </p:sp>
      <p:sp>
        <p:nvSpPr>
          <p:cNvPr id="294" name="Google Shape;294;p5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295" name="Google Shape;295;p51"/>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sp>
        <p:nvSpPr>
          <p:cNvPr id="296" name="Google Shape;296;p51"/>
          <p:cNvSpPr txBox="1"/>
          <p:nvPr/>
        </p:nvSpPr>
        <p:spPr>
          <a:xfrm>
            <a:off x="332184" y="1111357"/>
            <a:ext cx="1023300" cy="100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900">
                <a:solidFill>
                  <a:schemeClr val="dk1"/>
                </a:solidFill>
                <a:latin typeface="Arial"/>
                <a:ea typeface="Arial"/>
                <a:cs typeface="Arial"/>
                <a:sym typeface="Arial"/>
              </a:rPr>
              <a:t> </a:t>
            </a:r>
            <a:endParaRPr sz="1100"/>
          </a:p>
          <a:p>
            <a:pPr marL="0" marR="0" lvl="0" indent="0" algn="l" rtl="0">
              <a:lnSpc>
                <a:spcPct val="100000"/>
              </a:lnSpc>
              <a:spcBef>
                <a:spcPts val="500"/>
              </a:spcBef>
              <a:spcAft>
                <a:spcPts val="0"/>
              </a:spcAft>
              <a:buNone/>
            </a:pPr>
            <a:endParaRPr sz="190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 sz="1900">
                <a:solidFill>
                  <a:schemeClr val="dk1"/>
                </a:solidFill>
                <a:latin typeface="Arial"/>
                <a:ea typeface="Arial"/>
                <a:cs typeface="Arial"/>
                <a:sym typeface="Arial"/>
              </a:rPr>
              <a:t> </a:t>
            </a:r>
            <a:endParaRPr sz="1100"/>
          </a:p>
        </p:txBody>
      </p:sp>
      <p:pic>
        <p:nvPicPr>
          <p:cNvPr id="298" name="Google Shape;298;p51" descr="Johnson Space Center's Mission Control Cen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4300" y="766290"/>
            <a:ext cx="3128202" cy="2083264"/>
          </a:xfrm>
          <a:prstGeom prst="rect">
            <a:avLst/>
          </a:prstGeom>
          <a:noFill/>
          <a:ln>
            <a:noFill/>
          </a:ln>
        </p:spPr>
      </p:pic>
      <p:pic>
        <p:nvPicPr>
          <p:cNvPr id="299" name="Google Shape;299;p51" descr="Inspiring Youth With a Call to the Space Station | NAS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50416" y="766290"/>
            <a:ext cx="3145915" cy="2083263"/>
          </a:xfrm>
          <a:prstGeom prst="rect">
            <a:avLst/>
          </a:prstGeom>
          <a:noFill/>
          <a:ln>
            <a:noFill/>
          </a:ln>
        </p:spPr>
      </p:pic>
      <p:pic>
        <p:nvPicPr>
          <p:cNvPr id="300" name="Google Shape;300;p51" descr="How Does NASA Communicate With Spacecraft? | NASA Space Plac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68271" y="3005874"/>
            <a:ext cx="2240486" cy="18461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p52"/>
          <p:cNvSpPr/>
          <p:nvPr/>
        </p:nvSpPr>
        <p:spPr>
          <a:xfrm>
            <a:off x="0" y="-160281"/>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06" name="Google Shape;306;p52"/>
          <p:cNvSpPr txBox="1">
            <a:spLocks noGrp="1"/>
          </p:cNvSpPr>
          <p:nvPr>
            <p:ph type="title"/>
          </p:nvPr>
        </p:nvSpPr>
        <p:spPr>
          <a:xfrm>
            <a:off x="290144" y="88839"/>
            <a:ext cx="8479800"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Możliwości pracy w eksploracji kosmosu i komunikacji</a:t>
            </a:r>
            <a:endParaRPr dirty="0">
              <a:solidFill>
                <a:schemeClr val="dk1"/>
              </a:solidFill>
            </a:endParaRPr>
          </a:p>
        </p:txBody>
      </p:sp>
      <p:sp>
        <p:nvSpPr>
          <p:cNvPr id="307" name="Google Shape;307;p52"/>
          <p:cNvSpPr txBox="1">
            <a:spLocks noGrp="1"/>
          </p:cNvSpPr>
          <p:nvPr>
            <p:ph type="body" idx="1"/>
          </p:nvPr>
        </p:nvSpPr>
        <p:spPr>
          <a:xfrm>
            <a:off x="81046" y="661759"/>
            <a:ext cx="30603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pl-PL" sz="1600" b="0" dirty="0" err="1">
                <a:solidFill>
                  <a:schemeClr val="accent3"/>
                </a:solidFill>
              </a:rPr>
              <a:t>I</a:t>
            </a:r>
            <a:r>
              <a:rPr lang="en-US" sz="1600" b="0" dirty="0" err="1">
                <a:solidFill>
                  <a:schemeClr val="accent3"/>
                </a:solidFill>
              </a:rPr>
              <a:t>nżynier</a:t>
            </a:r>
            <a:r>
              <a:rPr lang="en-US" sz="1600" b="0" dirty="0">
                <a:solidFill>
                  <a:schemeClr val="accent3"/>
                </a:solidFill>
              </a:rPr>
              <a:t> </a:t>
            </a:r>
            <a:r>
              <a:rPr lang="pl-PL" sz="1600" b="0" dirty="0" err="1">
                <a:solidFill>
                  <a:schemeClr val="accent3"/>
                </a:solidFill>
              </a:rPr>
              <a:t>R</a:t>
            </a:r>
            <a:r>
              <a:rPr lang="en-US" sz="1600" b="0" dirty="0" err="1">
                <a:solidFill>
                  <a:schemeClr val="accent3"/>
                </a:solidFill>
              </a:rPr>
              <a:t>obotyki</a:t>
            </a:r>
            <a:r>
              <a:rPr lang="en-US" sz="1600" b="0" dirty="0">
                <a:solidFill>
                  <a:schemeClr val="accent3"/>
                </a:solidFill>
              </a:rPr>
              <a:t> </a:t>
            </a:r>
            <a:r>
              <a:rPr lang="pl-PL" sz="1600" b="0" dirty="0" err="1">
                <a:solidFill>
                  <a:schemeClr val="accent3"/>
                </a:solidFill>
              </a:rPr>
              <a:t>K</a:t>
            </a:r>
            <a:r>
              <a:rPr lang="en-US" sz="1600" b="0" dirty="0" err="1">
                <a:solidFill>
                  <a:schemeClr val="accent3"/>
                </a:solidFill>
              </a:rPr>
              <a:t>osmicznej</a:t>
            </a:r>
            <a:endParaRPr dirty="0"/>
          </a:p>
        </p:txBody>
      </p:sp>
      <p:sp>
        <p:nvSpPr>
          <p:cNvPr id="308" name="Google Shape;308;p5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310" name="Google Shape;310;p52"/>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sp>
        <p:nvSpPr>
          <p:cNvPr id="311" name="Google Shape;311;p52"/>
          <p:cNvSpPr txBox="1"/>
          <p:nvPr/>
        </p:nvSpPr>
        <p:spPr>
          <a:xfrm>
            <a:off x="2958045" y="666219"/>
            <a:ext cx="31350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Telekomunikacji</a:t>
            </a:r>
            <a:endParaRPr sz="1100" dirty="0"/>
          </a:p>
        </p:txBody>
      </p:sp>
      <p:sp>
        <p:nvSpPr>
          <p:cNvPr id="312" name="Google Shape;312;p52"/>
          <p:cNvSpPr txBox="1"/>
          <p:nvPr/>
        </p:nvSpPr>
        <p:spPr>
          <a:xfrm>
            <a:off x="6002713" y="666168"/>
            <a:ext cx="26655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Geolog</a:t>
            </a:r>
            <a:r>
              <a:rPr lang="en-US" sz="1600" dirty="0">
                <a:solidFill>
                  <a:schemeClr val="accent3"/>
                </a:solidFill>
              </a:rPr>
              <a:t> </a:t>
            </a:r>
            <a:r>
              <a:rPr lang="en-US" sz="1600" dirty="0" err="1">
                <a:solidFill>
                  <a:schemeClr val="accent3"/>
                </a:solidFill>
              </a:rPr>
              <a:t>Planetarny</a:t>
            </a:r>
            <a:r>
              <a:rPr lang="en-US" sz="1600" dirty="0">
                <a:solidFill>
                  <a:schemeClr val="accent3"/>
                </a:solidFill>
              </a:rPr>
              <a:t> </a:t>
            </a:r>
            <a:endParaRPr sz="1100" dirty="0"/>
          </a:p>
        </p:txBody>
      </p:sp>
      <p:pic>
        <p:nvPicPr>
          <p:cNvPr id="313" name="Google Shape;313;p52" descr="Job Profile: Planetary Scientists – SpaceCareers.u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7398" y="1065825"/>
            <a:ext cx="2091800" cy="1228725"/>
          </a:xfrm>
          <a:prstGeom prst="rect">
            <a:avLst/>
          </a:prstGeom>
          <a:noFill/>
          <a:ln>
            <a:noFill/>
          </a:ln>
        </p:spPr>
      </p:pic>
      <p:pic>
        <p:nvPicPr>
          <p:cNvPr id="314" name="Google Shape;314;p52" descr="Home - Razor Robotic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6725" y="1053200"/>
            <a:ext cx="2124850" cy="1237075"/>
          </a:xfrm>
          <a:prstGeom prst="rect">
            <a:avLst/>
          </a:prstGeom>
          <a:noFill/>
          <a:ln>
            <a:noFill/>
          </a:ln>
        </p:spPr>
      </p:pic>
      <p:pic>
        <p:nvPicPr>
          <p:cNvPr id="315" name="Google Shape;315;p52" descr="NASA is Laser-focused on Deep Space Communication | NAS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43750" y="1053188"/>
            <a:ext cx="2124848" cy="1231200"/>
          </a:xfrm>
          <a:prstGeom prst="rect">
            <a:avLst/>
          </a:prstGeom>
          <a:noFill/>
          <a:ln>
            <a:noFill/>
          </a:ln>
        </p:spPr>
      </p:pic>
      <p:sp>
        <p:nvSpPr>
          <p:cNvPr id="316" name="Google Shape;316;p52"/>
          <p:cNvSpPr txBox="1"/>
          <p:nvPr/>
        </p:nvSpPr>
        <p:spPr>
          <a:xfrm>
            <a:off x="332475" y="2642336"/>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Inżynier robotyki kosmicznej to osoba odpowiedzialna za budowanie i programowanie robotów, lądowników i łazików pozwalających poznać kosmos, a także w nim pracować.</a:t>
            </a:r>
            <a:endParaRPr sz="1100" dirty="0"/>
          </a:p>
        </p:txBody>
      </p:sp>
      <p:sp>
        <p:nvSpPr>
          <p:cNvPr id="317" name="Google Shape;317;p52"/>
          <p:cNvSpPr txBox="1"/>
          <p:nvPr/>
        </p:nvSpPr>
        <p:spPr>
          <a:xfrm>
            <a:off x="3431407" y="2659234"/>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Inżynier telekomunikacji to osoba rozwijająca i ulepszająca sposoby komunikacji astronautów  i </a:t>
            </a:r>
            <a:r>
              <a:rPr lang="pl-PL" dirty="0" err="1">
                <a:solidFill>
                  <a:schemeClr val="lt1"/>
                </a:solidFill>
              </a:rPr>
              <a:t>austronautek</a:t>
            </a:r>
            <a:r>
              <a:rPr lang="pl-PL" dirty="0">
                <a:solidFill>
                  <a:schemeClr val="lt1"/>
                </a:solidFill>
              </a:rPr>
              <a:t> z zespołem na Ziemi.</a:t>
            </a:r>
            <a:endParaRPr sz="1100" dirty="0"/>
          </a:p>
        </p:txBody>
      </p:sp>
      <p:sp>
        <p:nvSpPr>
          <p:cNvPr id="318" name="Google Shape;318;p52"/>
          <p:cNvSpPr txBox="1"/>
          <p:nvPr/>
        </p:nvSpPr>
        <p:spPr>
          <a:xfrm>
            <a:off x="6201955" y="265923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Po studiach geologicznych możecie  wykorzystywać swoją wiedzę o glebach i skałach Ziemi w badaniach powierzchni innych  </a:t>
            </a:r>
            <a:r>
              <a:rPr lang="pl-PL" dirty="0" err="1">
                <a:solidFill>
                  <a:schemeClr val="lt1"/>
                </a:solidFill>
              </a:rPr>
              <a:t>planet.i</a:t>
            </a:r>
            <a:r>
              <a:rPr lang="pl-PL" dirty="0">
                <a:solidFill>
                  <a:schemeClr val="lt1"/>
                </a:solidFill>
              </a:rPr>
              <a:t> księżyców.</a:t>
            </a:r>
            <a:endParaRPr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Font typeface="Arial"/>
              <a:buNone/>
            </a:pPr>
            <a:r>
              <a:rPr lang="en" dirty="0"/>
              <a:t>Tremor</a:t>
            </a:r>
            <a:r>
              <a:rPr lang="pl-PL" dirty="0"/>
              <a:t> </a:t>
            </a:r>
            <a:r>
              <a:rPr lang="en-CH" dirty="0"/>
              <a:t>–</a:t>
            </a:r>
            <a:r>
              <a:rPr lang="pl-PL" dirty="0"/>
              <a:t> mały dinozaur</a:t>
            </a:r>
            <a:r>
              <a:rPr lang="en" dirty="0"/>
              <a:t> </a:t>
            </a:r>
            <a:endParaRPr dirty="0"/>
          </a:p>
        </p:txBody>
      </p:sp>
      <p:sp>
        <p:nvSpPr>
          <p:cNvPr id="324" name="Google Shape;324;p5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14</a:t>
            </a:fld>
            <a:endParaRPr>
              <a:solidFill>
                <a:schemeClr val="dk1"/>
              </a:solidFill>
            </a:endParaRPr>
          </a:p>
        </p:txBody>
      </p:sp>
      <p:sp>
        <p:nvSpPr>
          <p:cNvPr id="325" name="Google Shape;325;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327" name="Google Shape;327;p53" descr="SpaceX launch: this stuffed dinosaur is Crew Dragon's zero-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579" y="789815"/>
            <a:ext cx="4162498" cy="2051066"/>
          </a:xfrm>
          <a:prstGeom prst="rect">
            <a:avLst/>
          </a:prstGeom>
          <a:noFill/>
          <a:ln>
            <a:noFill/>
          </a:ln>
        </p:spPr>
      </p:pic>
      <p:pic>
        <p:nvPicPr>
          <p:cNvPr id="328" name="Google Shape;328;p53" descr="SpaceX 'stowaway' revealed by crew as sons' dinosaur toy 'Tremor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91953" y="775973"/>
            <a:ext cx="4162499" cy="2078748"/>
          </a:xfrm>
          <a:prstGeom prst="rect">
            <a:avLst/>
          </a:prstGeom>
          <a:noFill/>
          <a:ln>
            <a:noFill/>
          </a:ln>
        </p:spPr>
      </p:pic>
      <p:pic>
        <p:nvPicPr>
          <p:cNvPr id="329" name="Google Shape;329;p53" descr="Stock phot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525432" y="3001975"/>
            <a:ext cx="1665213" cy="16652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171100" y="2003425"/>
            <a:ext cx="2304977" cy="2881925"/>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1354325"/>
            <a:ext cx="3030599" cy="3789174"/>
          </a:xfrm>
          <a:prstGeom prst="rect">
            <a:avLst/>
          </a:prstGeom>
          <a:noFill/>
          <a:ln>
            <a:noFill/>
          </a:ln>
        </p:spPr>
      </p:pic>
      <p:sp>
        <p:nvSpPr>
          <p:cNvPr id="460" name="Google Shape;460;p16"/>
          <p:cNvSpPr txBox="1"/>
          <p:nvPr/>
        </p:nvSpPr>
        <p:spPr>
          <a:xfrm>
            <a:off x="2722573" y="1820859"/>
            <a:ext cx="5523600" cy="14280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54"/>
          <p:cNvSpPr/>
          <p:nvPr/>
        </p:nvSpPr>
        <p:spPr>
          <a:xfrm>
            <a:off x="0" y="1048356"/>
            <a:ext cx="9144000" cy="3489300"/>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accent2"/>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35" name="Google Shape;335;p54"/>
          <p:cNvSpPr txBox="1">
            <a:spLocks noGrp="1"/>
          </p:cNvSpPr>
          <p:nvPr>
            <p:ph type="title"/>
          </p:nvPr>
        </p:nvSpPr>
        <p:spPr>
          <a:xfrm>
            <a:off x="209716" y="97667"/>
            <a:ext cx="8724577" cy="612300"/>
          </a:xfrm>
          <a:prstGeom prst="rect">
            <a:avLst/>
          </a:prstGeom>
          <a:noFill/>
          <a:ln>
            <a:noFill/>
          </a:ln>
        </p:spPr>
        <p:txBody>
          <a:bodyPr spcFirstLastPara="1" wrap="square" lIns="0" tIns="0" rIns="0" bIns="0" anchor="t" anchorCtr="0">
            <a:normAutofit fontScale="90000"/>
          </a:bodyPr>
          <a:lstStyle/>
          <a:p>
            <a:pPr lvl="0">
              <a:buSzPct val="100000"/>
            </a:pPr>
            <a:r>
              <a:rPr lang="pl-PL" dirty="0"/>
              <a:t>Wasze wyzwanie: Zaprojektujcie skafander kosmiczny i opiszcie technologie które zastosowaliście aby astronauta czuł się wygodnie i bezpiecznie</a:t>
            </a:r>
            <a:endParaRPr dirty="0"/>
          </a:p>
        </p:txBody>
      </p:sp>
      <p:sp>
        <p:nvSpPr>
          <p:cNvPr id="336" name="Google Shape;336;p5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sp>
        <p:nvSpPr>
          <p:cNvPr id="337" name="Google Shape;337;p54"/>
          <p:cNvSpPr/>
          <p:nvPr/>
        </p:nvSpPr>
        <p:spPr>
          <a:xfrm>
            <a:off x="2500427" y="4537719"/>
            <a:ext cx="6643500" cy="612300"/>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dirty="0">
                <a:solidFill>
                  <a:schemeClr val="lt1"/>
                </a:solidFill>
              </a:rPr>
              <a:t>Poproś opiekunów lub nauczyciela o podzielenie się Twoją pracą w mediach społecznościowych z użyciem </a:t>
            </a:r>
            <a:r>
              <a:rPr lang="pl-PL" dirty="0" err="1">
                <a:solidFill>
                  <a:schemeClr val="lt1"/>
                </a:solidFill>
              </a:rPr>
              <a:t>tagu</a:t>
            </a:r>
            <a:r>
              <a:rPr lang="pl-PL" dirty="0">
                <a:solidFill>
                  <a:schemeClr val="lt1"/>
                </a:solidFill>
              </a:rPr>
              <a:t> #</a:t>
            </a:r>
            <a:r>
              <a:rPr lang="pl-PL" dirty="0" err="1">
                <a:solidFill>
                  <a:schemeClr val="lt1"/>
                </a:solidFill>
              </a:rPr>
              <a:t>TechWeCan</a:t>
            </a:r>
            <a:r>
              <a:rPr lang="pl-PL" dirty="0">
                <a:solidFill>
                  <a:schemeClr val="lt1"/>
                </a:solidFill>
              </a:rPr>
              <a:t> lub wyślij ją na adres: </a:t>
            </a:r>
            <a:r>
              <a:rPr lang="pl-PL" u="sng" dirty="0">
                <a:solidFill>
                  <a:schemeClr val="lt1"/>
                </a:solidFill>
                <a:hlinkClick r:id="rId3">
                  <a:extLst>
                    <a:ext uri="{A12FA001-AC4F-418D-AE19-62706E023703}">
                      <ahyp:hlinkClr xmlns:ahyp="http://schemas.microsoft.com/office/drawing/2018/hyperlinkcolor" val="tx"/>
                    </a:ext>
                  </a:extLst>
                </a:hlinkClick>
              </a:rPr>
              <a:t>uk_techshecan@pwc.com</a:t>
            </a:r>
            <a:endParaRPr lang="pl-PL" dirty="0">
              <a:solidFill>
                <a:schemeClr val="lt1"/>
              </a:solidFill>
            </a:endParaRPr>
          </a:p>
        </p:txBody>
      </p:sp>
      <p:sp>
        <p:nvSpPr>
          <p:cNvPr id="338" name="Google Shape;338;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340" name="Google Shape;340;p54" descr="Which Space Suit Will You Wear on Mar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716" y="1154342"/>
            <a:ext cx="4557819" cy="1802502"/>
          </a:xfrm>
          <a:prstGeom prst="rect">
            <a:avLst/>
          </a:prstGeom>
          <a:noFill/>
          <a:ln>
            <a:noFill/>
          </a:ln>
        </p:spPr>
      </p:pic>
      <p:pic>
        <p:nvPicPr>
          <p:cNvPr id="341" name="Google Shape;341;p54" descr="How Elon Musk designed the SpaceX spacesuits worn by NASA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35931" y="3156838"/>
            <a:ext cx="2131604" cy="1193284"/>
          </a:xfrm>
          <a:prstGeom prst="rect">
            <a:avLst/>
          </a:prstGeom>
          <a:noFill/>
          <a:ln>
            <a:noFill/>
          </a:ln>
        </p:spPr>
      </p:pic>
      <p:pic>
        <p:nvPicPr>
          <p:cNvPr id="342" name="Google Shape;342;p54" descr="Spacesuits for future space travel -Industry Global News2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3895" y="3156838"/>
            <a:ext cx="1771329" cy="1180886"/>
          </a:xfrm>
          <a:prstGeom prst="rect">
            <a:avLst/>
          </a:prstGeom>
          <a:noFill/>
          <a:ln>
            <a:noFill/>
          </a:ln>
        </p:spPr>
      </p:pic>
      <p:pic>
        <p:nvPicPr>
          <p:cNvPr id="343" name="Google Shape;343;p54" descr="What will future spacesuits look like? - Science &amp; Technology of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029217" y="1154308"/>
            <a:ext cx="3905077" cy="1802536"/>
          </a:xfrm>
          <a:prstGeom prst="rect">
            <a:avLst/>
          </a:prstGeom>
          <a:noFill/>
          <a:ln>
            <a:noFill/>
          </a:ln>
        </p:spPr>
      </p:pic>
      <p:pic>
        <p:nvPicPr>
          <p:cNvPr id="344" name="Google Shape;344;p54" descr="NASA_sui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90942" y="3144440"/>
            <a:ext cx="2781628" cy="12056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a:t>
            </a:r>
            <a:r>
              <a:rPr lang="pl-PL" sz="1400" dirty="0">
                <a:solidFill>
                  <a:schemeClr val="lt1"/>
                </a:solidFill>
              </a:rPr>
              <a:t>Konspekty</a:t>
            </a:r>
            <a:r>
              <a:rPr lang="en" sz="1400" dirty="0">
                <a:solidFill>
                  <a:schemeClr val="lt1"/>
                </a:solidFill>
              </a:rPr>
              <a:t> Tech We Can </a:t>
            </a:r>
            <a:r>
              <a:rPr lang="pl-PL" sz="1400" dirty="0">
                <a:solidFill>
                  <a:schemeClr val="lt1"/>
                </a:solidFill>
              </a:rPr>
              <a:t>są częścią naszej misji by rozwijać społeczność w której żyjemy </a:t>
            </a:r>
            <a:br>
              <a:rPr lang="pl-PL" sz="1400" dirty="0">
                <a:solidFill>
                  <a:schemeClr val="lt1"/>
                </a:solidFill>
              </a:rPr>
            </a:br>
            <a:r>
              <a:rPr lang="en" sz="1400" dirty="0">
                <a:solidFill>
                  <a:schemeClr val="lt1"/>
                </a:solidFill>
              </a:rPr>
              <a:t>- </a:t>
            </a:r>
            <a:r>
              <a:rPr lang="pl-PL" sz="1400" dirty="0">
                <a:solidFill>
                  <a:schemeClr val="lt1"/>
                </a:solidFill>
              </a:rPr>
              <a:t> bez naszego zaangażowania, wiele dzieci napotka ryzyko pozostania w tyle za szybko rozwijającą się technologią, która zmienia to jak żyjemy i pracujemy</a:t>
            </a:r>
            <a:r>
              <a:rPr lang="en" sz="1400" dirty="0">
                <a:solidFill>
                  <a:schemeClr val="lt1"/>
                </a:solidFill>
              </a:rPr>
              <a:t>. </a:t>
            </a:r>
            <a:r>
              <a:rPr lang="pl-PL" sz="1400" dirty="0">
                <a:solidFill>
                  <a:schemeClr val="lt1"/>
                </a:solidFill>
              </a:rPr>
              <a:t>[</a:t>
            </a:r>
            <a:r>
              <a:rPr lang="en-CH" sz="1400" dirty="0">
                <a:solidFill>
                  <a:schemeClr val="lt1"/>
                </a:solidFill>
              </a:rPr>
              <a:t>…</a:t>
            </a:r>
            <a:r>
              <a:rPr lang="pl-PL" sz="1400" dirty="0">
                <a:solidFill>
                  <a:schemeClr val="lt1"/>
                </a:solidFill>
              </a:rPr>
              <a:t>]</a:t>
            </a:r>
            <a:r>
              <a:rPr lang="en" sz="1400" dirty="0">
                <a:solidFill>
                  <a:schemeClr val="lt1"/>
                </a:solidFill>
              </a:rPr>
              <a:t>.”</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a:t>
            </a:r>
            <a:r>
              <a:rPr lang="pl-PL" sz="1000" b="1" dirty="0">
                <a:solidFill>
                  <a:schemeClr val="lt1"/>
                </a:solidFill>
              </a:rPr>
              <a:t>założyciel</a:t>
            </a:r>
            <a:r>
              <a:rPr lang="en" sz="1000" b="1" dirty="0">
                <a:solidFill>
                  <a:schemeClr val="lt1"/>
                </a:solidFill>
              </a:rPr>
              <a:t> Tech She Can Charter</a:t>
            </a:r>
            <a:endParaRPr sz="1000" b="1" dirty="0">
              <a:solidFill>
                <a:schemeClr val="lt1"/>
              </a:solidFill>
            </a:endParaRPr>
          </a:p>
        </p:txBody>
      </p:sp>
      <p:pic>
        <p:nvPicPr>
          <p:cNvPr id="318" name="Google Shape;31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19" name="Google Shape;319;p53"/>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dowiedzieć się więcej  o</a:t>
            </a:r>
            <a:r>
              <a:rPr lang="en" sz="1200" b="1" i="0" u="none" strike="noStrike" cap="none" dirty="0">
                <a:solidFill>
                  <a:schemeClr val="dk1"/>
                </a:solidFill>
                <a:latin typeface="Arial"/>
                <a:ea typeface="Arial"/>
                <a:cs typeface="Arial"/>
                <a:sym typeface="Arial"/>
              </a:rPr>
              <a:t>Tech She Can, </a:t>
            </a:r>
            <a:r>
              <a:rPr lang="pl-PL" sz="1200" b="1" i="0" u="none" strike="noStrike" cap="none" dirty="0">
                <a:solidFill>
                  <a:schemeClr val="dk1"/>
                </a:solidFill>
                <a:latin typeface="Arial"/>
                <a:ea typeface="Arial"/>
                <a:cs typeface="Arial"/>
                <a:sym typeface="Arial"/>
              </a:rPr>
              <a:t>odwiedź [</a:t>
            </a:r>
            <a:r>
              <a:rPr lang="pl-PL" sz="1200" b="1" i="0" u="none" strike="noStrike" cap="none" dirty="0" err="1">
                <a:solidFill>
                  <a:schemeClr val="dk1"/>
                </a:solidFill>
                <a:latin typeface="Arial"/>
                <a:ea typeface="Arial"/>
                <a:cs typeface="Arial"/>
                <a:sym typeface="Arial"/>
              </a:rPr>
              <a:t>ang</a:t>
            </a:r>
            <a:r>
              <a:rPr lang="pl-PL" sz="1200" b="1" i="0" u="none" strike="noStrike" cap="none" dirty="0">
                <a:solidFill>
                  <a:schemeClr val="dk1"/>
                </a:solidFill>
                <a:latin typeface="Arial"/>
                <a:ea typeface="Arial"/>
                <a:cs typeface="Arial"/>
                <a:sym typeface="Arial"/>
              </a:rPr>
              <a:t>]</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4"/>
              </a:rPr>
              <a:t>https://www.pwc.co.uk/who-we-are/women-in-technology/tech-she-can-charter.html</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uzyskać dostęp do darmowych pomocy naukowych o których wspominaliśmy dzisiaj, odwiedź</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5"/>
              </a:rPr>
              <a:t>https://techwecan.org/</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Sprawdź </a:t>
            </a:r>
            <a:r>
              <a:rPr lang="en" sz="1400" b="0" i="0" u="none" strike="noStrike" cap="none" dirty="0">
                <a:solidFill>
                  <a:srgbClr val="000000"/>
                </a:solidFill>
                <a:latin typeface="Arial"/>
                <a:ea typeface="Arial"/>
                <a:cs typeface="Arial"/>
                <a:sym typeface="Arial"/>
              </a:rPr>
              <a:t>hashtag</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#TechSheCan </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#TechWeCan </a:t>
            </a:r>
            <a:r>
              <a:rPr lang="pl-PL" sz="1400" b="0" i="0" u="none" strike="noStrike" cap="none" dirty="0">
                <a:solidFill>
                  <a:srgbClr val="000000"/>
                </a:solidFill>
                <a:latin typeface="Arial"/>
                <a:ea typeface="Arial"/>
                <a:cs typeface="Arial"/>
                <a:sym typeface="Arial"/>
              </a:rPr>
              <a:t>aby być na bieżąco z naszą działalnością w mediach społecznościowych</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320" name="Google Shape;320;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21" name="Google Shape;321;p5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22" name="Google Shape;322;p5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526700" y="2352800"/>
            <a:ext cx="1044100" cy="1044100"/>
          </a:xfrm>
          <a:prstGeom prst="rect">
            <a:avLst/>
          </a:prstGeom>
          <a:noFill/>
          <a:ln>
            <a:noFill/>
          </a:ln>
        </p:spPr>
      </p:pic>
    </p:spTree>
    <p:extLst>
      <p:ext uri="{BB962C8B-B14F-4D97-AF65-F5344CB8AC3E}">
        <p14:creationId xmlns:p14="http://schemas.microsoft.com/office/powerpoint/2010/main" val="148025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2827575" y="944250"/>
            <a:ext cx="5523600" cy="196974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r>
              <a:rPr kumimoji="0" lang="en" sz="29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1354325"/>
            <a:ext cx="3030599" cy="3789174"/>
          </a:xfrm>
          <a:prstGeom prst="rect">
            <a:avLst/>
          </a:prstGeom>
          <a:noFill/>
          <a:ln>
            <a:noFill/>
          </a:ln>
        </p:spPr>
      </p:pic>
      <p:sp>
        <p:nvSpPr>
          <p:cNvPr id="315" name="Google Shape;315;p3"/>
          <p:cNvSpPr txBox="1"/>
          <p:nvPr/>
        </p:nvSpPr>
        <p:spPr>
          <a:xfrm>
            <a:off x="2816925" y="2922625"/>
            <a:ext cx="5523600" cy="214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pl-PL" sz="3100" b="1"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endParaRPr kumimoji="0" sz="3100" b="1"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334925" y="3495200"/>
            <a:ext cx="2468876" cy="1347750"/>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3440050" y="3509500"/>
            <a:ext cx="2464458" cy="1347750"/>
          </a:xfrm>
          <a:prstGeom prst="rect">
            <a:avLst/>
          </a:prstGeom>
          <a:noFill/>
          <a:ln>
            <a:noFill/>
          </a:ln>
        </p:spPr>
      </p:pic>
      <p:sp>
        <p:nvSpPr>
          <p:cNvPr id="322" name="Google Shape;322;p4"/>
          <p:cNvSpPr txBox="1"/>
          <p:nvPr/>
        </p:nvSpPr>
        <p:spPr>
          <a:xfrm>
            <a:off x="439325" y="968700"/>
            <a:ext cx="1542000" cy="104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Technologia zmienia się bardzo szybko</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3" name="Google Shape;323;p4"/>
          <p:cNvSpPr txBox="1"/>
          <p:nvPr/>
        </p:nvSpPr>
        <p:spPr>
          <a:xfrm>
            <a:off x="439325" y="2359808"/>
            <a:ext cx="1542000" cy="874055"/>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Ludzie codziennie wymyślają nowe technologie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4" name="Google Shape;324;p4"/>
          <p:cNvSpPr txBox="1"/>
          <p:nvPr/>
        </p:nvSpPr>
        <p:spPr>
          <a:xfrm>
            <a:off x="7196550" y="968688"/>
            <a:ext cx="1542000" cy="139112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Większość zawodów, które będziecie wykonywać kiedy dorośniecie jeszcze nie istnieje!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5" name="Google Shape;325;p4"/>
          <p:cNvSpPr txBox="1"/>
          <p:nvPr/>
        </p:nvSpPr>
        <p:spPr>
          <a:xfrm>
            <a:off x="222200" y="162950"/>
            <a:ext cx="8392200" cy="5293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2800"/>
              <a:buFont typeface="Arial"/>
              <a:buNone/>
              <a:tabLst/>
              <a:defRPr/>
            </a:pPr>
            <a:r>
              <a:rPr kumimoji="0" lang="pl-PL" sz="28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Fakty</a:t>
            </a:r>
            <a:endParaRPr kumimoji="0" sz="2800" b="0" i="0" u="none" strike="noStrike" kern="0" cap="none" spc="0" normalizeH="0" baseline="0" noProof="0" dirty="0">
              <a:ln>
                <a:noFill/>
              </a:ln>
              <a:solidFill>
                <a:srgbClr val="FFC8D2"/>
              </a:solidFill>
              <a:effectLst/>
              <a:uLnTx/>
              <a:uFillTx/>
              <a:latin typeface="Poppins Light"/>
              <a:ea typeface="Poppins Light"/>
              <a:cs typeface="Poppins Light"/>
              <a:sym typeface="Poppins Light"/>
            </a:endParaRPr>
          </a:p>
        </p:txBody>
      </p:sp>
      <p:sp>
        <p:nvSpPr>
          <p:cNvPr id="326" name="Google Shape;326;p4"/>
          <p:cNvSpPr txBox="1"/>
          <p:nvPr/>
        </p:nvSpPr>
        <p:spPr>
          <a:xfrm>
            <a:off x="7196550" y="2485635"/>
            <a:ext cx="1542000" cy="701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000000"/>
                </a:solidFill>
                <a:effectLst/>
                <a:uLnTx/>
                <a:uFillTx/>
                <a:latin typeface="Poppins"/>
                <a:ea typeface="Poppins"/>
                <a:cs typeface="Poppins"/>
                <a:sym typeface="Poppins"/>
              </a:rPr>
              <a:t>Technolog</a:t>
            </a:r>
            <a:r>
              <a:rPr kumimoji="0" lang="pl-PL" sz="1400" b="0" i="0" u="none" strike="noStrike" kern="0" cap="none" spc="0" normalizeH="0" baseline="0" noProof="0" dirty="0" err="1">
                <a:ln>
                  <a:noFill/>
                </a:ln>
                <a:solidFill>
                  <a:srgbClr val="000000"/>
                </a:solidFill>
                <a:effectLst/>
                <a:uLnTx/>
                <a:uFillTx/>
                <a:latin typeface="Poppins"/>
                <a:ea typeface="Poppins"/>
                <a:cs typeface="Poppins"/>
                <a:sym typeface="Poppins"/>
              </a:rPr>
              <a:t>ia</a:t>
            </a: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 pomaga ludziom  ale też planecie</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6472838" y="3495197"/>
            <a:ext cx="2468876" cy="1376376"/>
          </a:xfrm>
          <a:prstGeom prst="rect">
            <a:avLst/>
          </a:prstGeom>
          <a:noFill/>
          <a:ln>
            <a:noFill/>
          </a:ln>
        </p:spPr>
      </p:pic>
      <p:sp>
        <p:nvSpPr>
          <p:cNvPr id="328" name="Google Shape;328;p4"/>
          <p:cNvSpPr txBox="1"/>
          <p:nvPr/>
        </p:nvSpPr>
        <p:spPr>
          <a:xfrm>
            <a:off x="2212194" y="1164892"/>
            <a:ext cx="4753462" cy="187740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pl-PL" sz="24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kumimoji="0" lang="en" sz="24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4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1" name="Google Shape;191;p43"/>
          <p:cNvSpPr txBox="1"/>
          <p:nvPr/>
        </p:nvSpPr>
        <p:spPr>
          <a:xfrm>
            <a:off x="1583344" y="865875"/>
            <a:ext cx="5201400" cy="446400"/>
          </a:xfrm>
          <a:prstGeom prst="rect">
            <a:avLst/>
          </a:prstGeom>
          <a:noFill/>
          <a:ln>
            <a:noFill/>
          </a:ln>
        </p:spPr>
        <p:txBody>
          <a:bodyPr spcFirstLastPara="1" wrap="square" lIns="68550" tIns="68550" rIns="68550" bIns="68550" anchor="t" anchorCtr="0">
            <a:spAutoFit/>
          </a:bodyPr>
          <a:lstStyle/>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 </a:t>
            </a:r>
            <a:endParaRPr sz="1000"/>
          </a:p>
        </p:txBody>
      </p:sp>
      <p:pic>
        <p:nvPicPr>
          <p:cNvPr id="4" name="Picture 3">
            <a:hlinkClick r:id="rId3"/>
            <a:extLst>
              <a:ext uri="{FF2B5EF4-FFF2-40B4-BE49-F238E27FC236}">
                <a16:creationId xmlns:a16="http://schemas.microsoft.com/office/drawing/2014/main" id="{BE693E43-8417-4976-B746-BAB2C4E95B63}"/>
              </a:ext>
            </a:extLst>
          </p:cNvPr>
          <p:cNvPicPr>
            <a:picLocks noChangeAspect="1"/>
          </p:cNvPicPr>
          <p:nvPr/>
        </p:nvPicPr>
        <p:blipFill>
          <a:blip r:embed="rId4"/>
          <a:stretch>
            <a:fillRect/>
          </a:stretch>
        </p:blipFill>
        <p:spPr>
          <a:xfrm>
            <a:off x="1795463" y="995363"/>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Google Shape;200;p44">
            <a:extLst>
              <a:ext uri="{FF2B5EF4-FFF2-40B4-BE49-F238E27FC236}">
                <a16:creationId xmlns:a16="http://schemas.microsoft.com/office/drawing/2014/main" id="{D3C703CC-1C39-44D5-8E2C-B9540E28B1B1}"/>
              </a:ext>
            </a:extLst>
          </p:cNvPr>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tx1"/>
                </a:solidFill>
                <a:latin typeface="Arial"/>
                <a:ea typeface="Arial"/>
                <a:cs typeface="Arial"/>
                <a:sym typeface="Arial"/>
              </a:rPr>
              <a:t>#TechWeCan  </a:t>
            </a:r>
            <a:r>
              <a:rPr lang="en" sz="600" dirty="0">
                <a:solidFill>
                  <a:schemeClr val="tx1"/>
                </a:solidFill>
                <a:latin typeface="Arial"/>
                <a:ea typeface="Arial"/>
                <a:cs typeface="Arial"/>
                <a:sym typeface="Arial"/>
              </a:rPr>
              <a:t>|  Tech for Space </a:t>
            </a:r>
            <a:endParaRPr sz="11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lvl="0"/>
            <a:r>
              <a:rPr lang="pl-PL" dirty="0"/>
              <a:t>Technologia umożliwiająca podróże kosmiczne</a:t>
            </a:r>
            <a:endParaRPr dirty="0"/>
          </a:p>
        </p:txBody>
      </p:sp>
      <p:sp>
        <p:nvSpPr>
          <p:cNvPr id="199" name="Google Shape;199;p4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5</a:t>
            </a:fld>
            <a:endParaRPr>
              <a:solidFill>
                <a:schemeClr val="dk1"/>
              </a:solidFill>
            </a:endParaRPr>
          </a:p>
        </p:txBody>
      </p:sp>
      <p:sp>
        <p:nvSpPr>
          <p:cNvPr id="200" name="Google Shape;200;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#TechWeCan  </a:t>
            </a:r>
            <a:r>
              <a:rPr lang="en" sz="600" dirty="0">
                <a:solidFill>
                  <a:schemeClr val="lt1"/>
                </a:solidFill>
                <a:latin typeface="Arial"/>
                <a:ea typeface="Arial"/>
                <a:cs typeface="Arial"/>
                <a:sym typeface="Arial"/>
              </a:rPr>
              <a:t>|  Tech for Space </a:t>
            </a:r>
            <a:endParaRPr sz="1100" dirty="0"/>
          </a:p>
        </p:txBody>
      </p:sp>
      <p:pic>
        <p:nvPicPr>
          <p:cNvPr id="201" name="Google Shape;201;p44" descr="In February 2018, SpaceX landed two rockets at o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26626" y="2057684"/>
            <a:ext cx="2405022" cy="1602504"/>
          </a:xfrm>
          <a:prstGeom prst="rect">
            <a:avLst/>
          </a:prstGeom>
          <a:noFill/>
          <a:ln>
            <a:noFill/>
          </a:ln>
        </p:spPr>
      </p:pic>
      <p:pic>
        <p:nvPicPr>
          <p:cNvPr id="202" name="Google Shape;202;p44" descr="How Do Rockets and Space Shuttles Work? Part 1 | by John Kean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90079" y="578536"/>
            <a:ext cx="2086474" cy="1781528"/>
          </a:xfrm>
          <a:prstGeom prst="rect">
            <a:avLst/>
          </a:prstGeom>
          <a:noFill/>
          <a:ln>
            <a:noFill/>
          </a:ln>
        </p:spPr>
      </p:pic>
      <p:pic>
        <p:nvPicPr>
          <p:cNvPr id="203" name="Google Shape;203;p44" descr="Virgin Galactic signs Rolls-Royce deal to develop supersonic plane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98717" y="3388566"/>
            <a:ext cx="2678263" cy="1506523"/>
          </a:xfrm>
          <a:prstGeom prst="rect">
            <a:avLst/>
          </a:prstGeom>
          <a:noFill/>
          <a:ln>
            <a:noFill/>
          </a:ln>
        </p:spPr>
      </p:pic>
      <p:pic>
        <p:nvPicPr>
          <p:cNvPr id="204" name="Google Shape;204;p44" descr="The Chart Shows the Size of All Our Space Rocket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0385" y="577837"/>
            <a:ext cx="2671391" cy="39878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332185" y="248412"/>
            <a:ext cx="8681186"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Zawody tworzące technologię podróży kosmicznych</a:t>
            </a:r>
            <a:endParaRPr dirty="0">
              <a:solidFill>
                <a:schemeClr val="dk1"/>
              </a:solidFill>
            </a:endParaRPr>
          </a:p>
        </p:txBody>
      </p:sp>
      <p:sp>
        <p:nvSpPr>
          <p:cNvPr id="212" name="Google Shape;212;p45"/>
          <p:cNvSpPr txBox="1">
            <a:spLocks noGrp="1"/>
          </p:cNvSpPr>
          <p:nvPr>
            <p:ph type="body" idx="1"/>
          </p:nvPr>
        </p:nvSpPr>
        <p:spPr>
          <a:xfrm>
            <a:off x="332184" y="691832"/>
            <a:ext cx="3289099" cy="822000"/>
          </a:xfrm>
          <a:prstGeom prst="rect">
            <a:avLst/>
          </a:prstGeom>
          <a:noFill/>
          <a:ln>
            <a:noFill/>
          </a:ln>
        </p:spPr>
        <p:txBody>
          <a:bodyPr spcFirstLastPara="1" wrap="square" lIns="0" tIns="0" rIns="0" bIns="0" anchor="t" anchorCtr="0">
            <a:noAutofit/>
          </a:bodyPr>
          <a:lstStyle/>
          <a:p>
            <a:pPr marL="0" lvl="0" indent="0">
              <a:buClr>
                <a:schemeClr val="accent3"/>
              </a:buClr>
              <a:buSzPts val="1600"/>
            </a:pPr>
            <a:r>
              <a:rPr lang="en-US" sz="1600" b="0" dirty="0" err="1">
                <a:solidFill>
                  <a:schemeClr val="accent3"/>
                </a:solidFill>
              </a:rPr>
              <a:t>Inżynier</a:t>
            </a:r>
            <a:r>
              <a:rPr lang="en-US" sz="1600" b="0" dirty="0">
                <a:solidFill>
                  <a:schemeClr val="accent3"/>
                </a:solidFill>
              </a:rPr>
              <a:t> </a:t>
            </a:r>
            <a:r>
              <a:rPr lang="en-US" sz="1600" b="0" dirty="0" err="1">
                <a:solidFill>
                  <a:schemeClr val="accent3"/>
                </a:solidFill>
              </a:rPr>
              <a:t>Lotnictwa</a:t>
            </a:r>
            <a:r>
              <a:rPr lang="en-US" sz="1600" b="0" dirty="0">
                <a:solidFill>
                  <a:schemeClr val="accent3"/>
                </a:solidFill>
              </a:rPr>
              <a:t> i </a:t>
            </a:r>
            <a:r>
              <a:rPr lang="en-US" sz="1600" b="0" dirty="0" err="1">
                <a:solidFill>
                  <a:schemeClr val="accent3"/>
                </a:solidFill>
              </a:rPr>
              <a:t>Kosmonautyki</a:t>
            </a:r>
            <a:endParaRPr dirty="0"/>
          </a:p>
        </p:txBody>
      </p:sp>
      <p:sp>
        <p:nvSpPr>
          <p:cNvPr id="213" name="Google Shape;213;p4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214" name="Google Shape;214;p45"/>
          <p:cNvSpPr txBox="1"/>
          <p:nvPr/>
        </p:nvSpPr>
        <p:spPr>
          <a:xfrm>
            <a:off x="5308352" y="2843917"/>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napędów możesz specjalizować się w projektowaniu i testowaniu maszyn i paliw potrzebnych do wytworzenia energii niezbędnej do wystrzelenia statków kosmicznych na orbitę.</a:t>
            </a:r>
            <a:endParaRPr sz="1100" dirty="0"/>
          </a:p>
        </p:txBody>
      </p:sp>
      <p:sp>
        <p:nvSpPr>
          <p:cNvPr id="216" name="Google Shape;216;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17" name="Google Shape;217;p45" descr="Aerospace Engineering – Bagley College of Engineerin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725" y="1023725"/>
            <a:ext cx="2926426" cy="1548025"/>
          </a:xfrm>
          <a:prstGeom prst="rect">
            <a:avLst/>
          </a:prstGeom>
          <a:noFill/>
          <a:ln>
            <a:noFill/>
          </a:ln>
        </p:spPr>
      </p:pic>
      <p:sp>
        <p:nvSpPr>
          <p:cNvPr id="218" name="Google Shape;218;p45"/>
          <p:cNvSpPr txBox="1"/>
          <p:nvPr/>
        </p:nvSpPr>
        <p:spPr>
          <a:xfrm>
            <a:off x="6076443" y="675004"/>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Napędów</a:t>
            </a:r>
            <a:endParaRPr sz="1100" dirty="0"/>
          </a:p>
        </p:txBody>
      </p:sp>
      <p:sp>
        <p:nvSpPr>
          <p:cNvPr id="219" name="Google Shape;219;p45"/>
          <p:cNvSpPr txBox="1"/>
          <p:nvPr/>
        </p:nvSpPr>
        <p:spPr>
          <a:xfrm>
            <a:off x="549793" y="2843917"/>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Możesz wyspecjalizować się w budowie i usprawnianiu statków kosmicznych. Możesz odpowiadać za projekt i budowę statku kosmicznego, albo badania i rozwój technologii podróży kosmicznych w przyszłości.</a:t>
            </a:r>
            <a:endParaRPr sz="1100" dirty="0"/>
          </a:p>
        </p:txBody>
      </p:sp>
      <p:pic>
        <p:nvPicPr>
          <p:cNvPr id="220" name="Google Shape;220;p45" descr="Want to Work at SpaceX? Here Are the Degrees You'll Need. | Nood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77132" y="1023312"/>
            <a:ext cx="2948340" cy="1548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p:nvPr/>
        </p:nvSpPr>
        <p:spPr>
          <a:xfrm>
            <a:off x="0" y="2377593"/>
            <a:ext cx="9144012" cy="2803385"/>
          </a:xfrm>
          <a:prstGeom prst="flowChartManualInput">
            <a:avLst/>
          </a:prstGeom>
          <a:solidFill>
            <a:schemeClr val="accen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26" name="Google Shape;226;p4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Technologia umożliwiająca życie w kosmosie</a:t>
            </a:r>
            <a:endParaRPr dirty="0"/>
          </a:p>
        </p:txBody>
      </p:sp>
      <p:sp>
        <p:nvSpPr>
          <p:cNvPr id="227" name="Google Shape;227;p4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
        <p:nvSpPr>
          <p:cNvPr id="228" name="Google Shape;228;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30" name="Google Shape;230;p46" descr="Image Credit: Leanna Garfield/Tech Insi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991" y="3158124"/>
            <a:ext cx="3124809" cy="1472604"/>
          </a:xfrm>
          <a:prstGeom prst="rect">
            <a:avLst/>
          </a:prstGeom>
          <a:noFill/>
          <a:ln>
            <a:noFill/>
          </a:ln>
        </p:spPr>
      </p:pic>
      <p:pic>
        <p:nvPicPr>
          <p:cNvPr id="231" name="Google Shape;231;p46" descr="toilet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0210" y="2790451"/>
            <a:ext cx="1665070" cy="2221647"/>
          </a:xfrm>
          <a:prstGeom prst="rect">
            <a:avLst/>
          </a:prstGeom>
          <a:noFill/>
          <a:ln>
            <a:noFill/>
          </a:ln>
        </p:spPr>
      </p:pic>
      <p:pic>
        <p:nvPicPr>
          <p:cNvPr id="232" name="Google Shape;232;p46" descr="Giving Roots and Shoots Their Space: The Advanced Plant Habitat | NASA"/>
          <p:cNvPicPr preferRelativeResize="0"/>
          <p:nvPr/>
        </p:nvPicPr>
        <p:blipFill rotWithShape="1">
          <a:blip r:embed="rId5">
            <a:alphaModFix/>
          </a:blip>
          <a:srcRect/>
          <a:stretch/>
        </p:blipFill>
        <p:spPr>
          <a:xfrm>
            <a:off x="5403213" y="565738"/>
            <a:ext cx="3074268" cy="1823008"/>
          </a:xfrm>
          <a:prstGeom prst="rect">
            <a:avLst/>
          </a:prstGeom>
          <a:noFill/>
          <a:ln>
            <a:noFill/>
          </a:ln>
        </p:spPr>
      </p:pic>
      <p:pic>
        <p:nvPicPr>
          <p:cNvPr id="233" name="Google Shape;233;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5991" y="565738"/>
            <a:ext cx="3124808" cy="1811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Technologia zapewniająca bezpieczeństwo w kosmosie</a:t>
            </a:r>
            <a:endParaRPr dirty="0"/>
          </a:p>
        </p:txBody>
      </p:sp>
      <p:sp>
        <p:nvSpPr>
          <p:cNvPr id="239" name="Google Shape;239;p4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sp>
        <p:nvSpPr>
          <p:cNvPr id="240" name="Google Shape;240;p47"/>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pic>
        <p:nvPicPr>
          <p:cNvPr id="241" name="Google Shape;241;p47"/>
          <p:cNvPicPr preferRelativeResize="0"/>
          <p:nvPr/>
        </p:nvPicPr>
        <p:blipFill rotWithShape="1">
          <a:blip r:embed="rId3">
            <a:alphaModFix/>
          </a:blip>
          <a:srcRect/>
          <a:stretch/>
        </p:blipFill>
        <p:spPr>
          <a:xfrm>
            <a:off x="4567253" y="2568510"/>
            <a:ext cx="6481" cy="6481"/>
          </a:xfrm>
          <a:prstGeom prst="rect">
            <a:avLst/>
          </a:prstGeom>
          <a:noFill/>
          <a:ln>
            <a:noFill/>
          </a:ln>
        </p:spPr>
      </p:pic>
      <p:pic>
        <p:nvPicPr>
          <p:cNvPr id="243" name="Google Shape;243;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343" y="680100"/>
            <a:ext cx="3908382" cy="1940826"/>
          </a:xfrm>
          <a:prstGeom prst="rect">
            <a:avLst/>
          </a:prstGeom>
          <a:noFill/>
          <a:ln>
            <a:noFill/>
          </a:ln>
        </p:spPr>
      </p:pic>
      <p:pic>
        <p:nvPicPr>
          <p:cNvPr id="244" name="Google Shape;244;p47" descr="Video: The International Space Station by numbers - Telegraph"/>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5907" y="2688542"/>
            <a:ext cx="3109333" cy="1940826"/>
          </a:xfrm>
          <a:prstGeom prst="rect">
            <a:avLst/>
          </a:prstGeom>
          <a:noFill/>
          <a:ln>
            <a:noFill/>
          </a:ln>
        </p:spPr>
      </p:pic>
      <p:pic>
        <p:nvPicPr>
          <p:cNvPr id="245" name="Google Shape;245;p47" descr="technician wearing the AstroRad ve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70457" y="699788"/>
            <a:ext cx="2879458" cy="3842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48"/>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51" name="Google Shape;251;p4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Zawody tworzące technologie umożliwiające życie w kosmosie</a:t>
            </a:r>
            <a:endParaRPr dirty="0">
              <a:solidFill>
                <a:schemeClr val="dk1"/>
              </a:solidFill>
            </a:endParaRPr>
          </a:p>
        </p:txBody>
      </p:sp>
      <p:sp>
        <p:nvSpPr>
          <p:cNvPr id="252" name="Google Shape;252;p48"/>
          <p:cNvSpPr txBox="1">
            <a:spLocks noGrp="1"/>
          </p:cNvSpPr>
          <p:nvPr>
            <p:ph type="body" idx="1"/>
          </p:nvPr>
        </p:nvSpPr>
        <p:spPr>
          <a:xfrm>
            <a:off x="230723" y="683232"/>
            <a:ext cx="3060300" cy="822000"/>
          </a:xfrm>
          <a:prstGeom prst="rect">
            <a:avLst/>
          </a:prstGeom>
          <a:noFill/>
          <a:ln>
            <a:noFill/>
          </a:ln>
        </p:spPr>
        <p:txBody>
          <a:bodyPr spcFirstLastPara="1" wrap="square" lIns="0" tIns="0" rIns="0" bIns="0" anchor="t" anchorCtr="0">
            <a:noAutofit/>
          </a:bodyPr>
          <a:lstStyle/>
          <a:p>
            <a:pPr marL="0" lvl="0" indent="0">
              <a:buClr>
                <a:schemeClr val="accent3"/>
              </a:buClr>
              <a:buSzPts val="1600"/>
            </a:pPr>
            <a:r>
              <a:rPr lang="en-US" sz="1600" b="0" dirty="0" err="1">
                <a:solidFill>
                  <a:schemeClr val="accent3"/>
                </a:solidFill>
              </a:rPr>
              <a:t>Badacz</a:t>
            </a:r>
            <a:r>
              <a:rPr lang="en-US" sz="1600" b="0" dirty="0">
                <a:solidFill>
                  <a:schemeClr val="accent3"/>
                </a:solidFill>
              </a:rPr>
              <a:t> </a:t>
            </a:r>
            <a:r>
              <a:rPr lang="en-US" sz="1600" b="0" dirty="0" err="1">
                <a:solidFill>
                  <a:schemeClr val="accent3"/>
                </a:solidFill>
              </a:rPr>
              <a:t>Medycyny</a:t>
            </a:r>
            <a:r>
              <a:rPr lang="en-US" sz="1600" b="0" dirty="0">
                <a:solidFill>
                  <a:schemeClr val="accent3"/>
                </a:solidFill>
              </a:rPr>
              <a:t> </a:t>
            </a:r>
            <a:r>
              <a:rPr lang="en-US" sz="1600" b="0" dirty="0" err="1">
                <a:solidFill>
                  <a:schemeClr val="accent3"/>
                </a:solidFill>
              </a:rPr>
              <a:t>Kosmicznej</a:t>
            </a:r>
            <a:endParaRPr dirty="0"/>
          </a:p>
        </p:txBody>
      </p:sp>
      <p:sp>
        <p:nvSpPr>
          <p:cNvPr id="253" name="Google Shape;253;p4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
        <p:nvSpPr>
          <p:cNvPr id="254" name="Google Shape;254;p48"/>
          <p:cNvSpPr txBox="1"/>
          <p:nvPr/>
        </p:nvSpPr>
        <p:spPr>
          <a:xfrm>
            <a:off x="3290975" y="283857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Inżynierowie materiałów to osoby specjalizujące się w testowaniu, projektowaniu i tworzeniu nowych materiałów do zastosowania podczas podróży kosmicznych.</a:t>
            </a:r>
            <a:endParaRPr sz="1100" dirty="0"/>
          </a:p>
        </p:txBody>
      </p:sp>
      <p:sp>
        <p:nvSpPr>
          <p:cNvPr id="256" name="Google Shape;256;p48"/>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sp>
        <p:nvSpPr>
          <p:cNvPr id="257" name="Google Shape;257;p48"/>
          <p:cNvSpPr txBox="1"/>
          <p:nvPr/>
        </p:nvSpPr>
        <p:spPr>
          <a:xfrm>
            <a:off x="3268906" y="683232"/>
            <a:ext cx="2705738"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Materiałów</a:t>
            </a:r>
            <a:r>
              <a:rPr lang="en-US" sz="1600" dirty="0">
                <a:solidFill>
                  <a:schemeClr val="accent3"/>
                </a:solidFill>
              </a:rPr>
              <a:t> </a:t>
            </a:r>
            <a:endParaRPr sz="1100" dirty="0"/>
          </a:p>
        </p:txBody>
      </p:sp>
      <p:sp>
        <p:nvSpPr>
          <p:cNvPr id="258" name="Google Shape;258;p48"/>
          <p:cNvSpPr txBox="1"/>
          <p:nvPr/>
        </p:nvSpPr>
        <p:spPr>
          <a:xfrm>
            <a:off x="332184" y="2826541"/>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Badaczami Medycyny Kosmicznej są osoby, które badają wpływ przebywania w kosmosie na ludzkie ciało. Analizują jak podróże kosmiczne wpływają na ciało astronautów w aspekcie fizycznym i mentalnym</a:t>
            </a:r>
            <a:r>
              <a:rPr lang="en" sz="1400" b="0" dirty="0">
                <a:solidFill>
                  <a:schemeClr val="lt1"/>
                </a:solidFill>
                <a:latin typeface="Arial"/>
                <a:ea typeface="Arial"/>
                <a:cs typeface="Arial"/>
                <a:sym typeface="Arial"/>
              </a:rPr>
              <a:t>. </a:t>
            </a:r>
            <a:endParaRPr sz="1100" dirty="0"/>
          </a:p>
        </p:txBody>
      </p:sp>
      <p:pic>
        <p:nvPicPr>
          <p:cNvPr id="259" name="Google Shape;259;p48" descr="Meet the Space Medicine Woman | Asgardia - The Space N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4597" y="1070282"/>
            <a:ext cx="2669187" cy="1524245"/>
          </a:xfrm>
          <a:prstGeom prst="rect">
            <a:avLst/>
          </a:prstGeom>
          <a:noFill/>
          <a:ln>
            <a:noFill/>
          </a:ln>
        </p:spPr>
      </p:pic>
      <p:sp>
        <p:nvSpPr>
          <p:cNvPr id="260" name="Google Shape;260;p48"/>
          <p:cNvSpPr txBox="1"/>
          <p:nvPr/>
        </p:nvSpPr>
        <p:spPr>
          <a:xfrm>
            <a:off x="6178798" y="541944"/>
            <a:ext cx="2708834"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Kosmiczny</a:t>
            </a:r>
            <a:r>
              <a:rPr lang="en-US" sz="1600" dirty="0">
                <a:solidFill>
                  <a:schemeClr val="accent3"/>
                </a:solidFill>
              </a:rPr>
              <a:t> </a:t>
            </a: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Nauk</a:t>
            </a:r>
            <a:r>
              <a:rPr lang="en-US" sz="1600" dirty="0">
                <a:solidFill>
                  <a:schemeClr val="accent3"/>
                </a:solidFill>
              </a:rPr>
              <a:t> </a:t>
            </a:r>
            <a:r>
              <a:rPr lang="en-US" sz="1600" dirty="0" err="1">
                <a:solidFill>
                  <a:schemeClr val="accent3"/>
                </a:solidFill>
              </a:rPr>
              <a:t>Biologicznych</a:t>
            </a:r>
            <a:endParaRPr sz="1100" dirty="0"/>
          </a:p>
        </p:txBody>
      </p:sp>
      <p:pic>
        <p:nvPicPr>
          <p:cNvPr id="261" name="Google Shape;261;p48" descr="Funding the future of Finnish bioscience | Innovation News Networ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96517" y="1026960"/>
            <a:ext cx="2691115" cy="1570938"/>
          </a:xfrm>
          <a:prstGeom prst="rect">
            <a:avLst/>
          </a:prstGeom>
          <a:noFill/>
          <a:ln>
            <a:noFill/>
          </a:ln>
        </p:spPr>
      </p:pic>
      <p:pic>
        <p:nvPicPr>
          <p:cNvPr id="262" name="Google Shape;262;p48" descr="Materials Science and Engineering | UC Davi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68906" y="1079261"/>
            <a:ext cx="2705738" cy="1518637"/>
          </a:xfrm>
          <a:prstGeom prst="rect">
            <a:avLst/>
          </a:prstGeom>
          <a:noFill/>
          <a:ln>
            <a:noFill/>
          </a:ln>
        </p:spPr>
      </p:pic>
      <p:sp>
        <p:nvSpPr>
          <p:cNvPr id="263" name="Google Shape;263;p48"/>
          <p:cNvSpPr txBox="1"/>
          <p:nvPr/>
        </p:nvSpPr>
        <p:spPr>
          <a:xfrm>
            <a:off x="6320232" y="2844119"/>
            <a:ext cx="2567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kosmiczny inżynier nauk biologicznych możesz badać, jak podróż kosmiczna wpływa na żyjące organizmy oraz tworzyć nowe technologie wytwarzania pożywienia i wody niezbędne do życia w kosmosie. </a:t>
            </a:r>
            <a:endParaRPr sz="11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3418</Words>
  <Application>Microsoft Office PowerPoint</Application>
  <PresentationFormat>On-screen Show (16:9)</PresentationFormat>
  <Paragraphs>182</Paragraphs>
  <Slides>17</Slides>
  <Notes>17</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Georgia</vt:lpstr>
      <vt:lpstr>Poppins</vt:lpstr>
      <vt:lpstr>Poppins Light</vt:lpstr>
      <vt:lpstr>Poppins SemiBold</vt:lpstr>
      <vt:lpstr>Simple Light</vt:lpstr>
      <vt:lpstr>Simple Light</vt:lpstr>
      <vt:lpstr>PwC</vt:lpstr>
      <vt:lpstr>1_Simple Light</vt:lpstr>
      <vt:lpstr>Przestrzeni kosmicznej </vt:lpstr>
      <vt:lpstr>PowerPoint Presentation</vt:lpstr>
      <vt:lpstr>PowerPoint Presentation</vt:lpstr>
      <vt:lpstr>PowerPoint Presentation</vt:lpstr>
      <vt:lpstr>Technologia umożliwiająca podróże kosmiczne</vt:lpstr>
      <vt:lpstr>Zawody tworzące technologię podróży kosmicznych</vt:lpstr>
      <vt:lpstr>Technologia umożliwiająca życie w kosmosie</vt:lpstr>
      <vt:lpstr>Technologia zapewniająca bezpieczeństwo w kosmosie</vt:lpstr>
      <vt:lpstr>Zawody tworzące technologie umożliwiające życie w kosmosie</vt:lpstr>
      <vt:lpstr>Poznaj dzisiejszy wzór do naśladowania</vt:lpstr>
      <vt:lpstr>Technologia używana do eksploracji kosmosu</vt:lpstr>
      <vt:lpstr>Technologie wykorzystywane do komunikacji w kosmosie</vt:lpstr>
      <vt:lpstr>Możliwości pracy w eksploracji kosmosu i komunikacji</vt:lpstr>
      <vt:lpstr>Tremor – mały dinozaur </vt:lpstr>
      <vt:lpstr>PowerPoint Presentation</vt:lpstr>
      <vt:lpstr>Wasze wyzwanie: Zaprojektujcie skafander kosmiczny i opiszcie technologie które zastosowaliście aby astronauta czuł się wygodnie i bezpiecznie</vt:lpstr>
      <vt:lpstr>“Konspekty Tech We Can są częścią naszej misji by rozwijać społeczność w której żyjemy  -  bez naszego zaangażowania, wiele dzieci napotka ryzyko pozostania w tyle za szybko rozwijającą się technologią, która zmienia to jak żyjemy i pracujemy. […].” Sheridan Ash, założyciel Tech She Can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c:title>
  <dc:creator>Rebecca Patel</dc:creator>
  <cp:lastModifiedBy>Król, Jadwiga (MFHB)</cp:lastModifiedBy>
  <cp:revision>24</cp:revision>
  <dcterms:modified xsi:type="dcterms:W3CDTF">2023-06-02T12:37:37Z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2021-04-19T07:13:44.5108092Z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b504b1a4-10ee-4caa-af49-a83fe1dd237a</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