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4" r:id="rId2"/>
    <p:sldMasterId id="2147483677" r:id="rId3"/>
  </p:sldMasterIdLst>
  <p:notesMasterIdLst>
    <p:notesMasterId r:id="rId22"/>
  </p:notesMasterIdLst>
  <p:sldIdLst>
    <p:sldId id="256" r:id="rId4"/>
    <p:sldId id="270" r:id="rId5"/>
    <p:sldId id="271" r:id="rId6"/>
    <p:sldId id="27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3" r:id="rId19"/>
    <p:sldId id="268" r:id="rId20"/>
    <p:sldId id="269" r:id="rId21"/>
  </p:sldIdLst>
  <p:sldSz cx="10691813" cy="7559675"/>
  <p:notesSz cx="6858000" cy="9144000"/>
  <p:embeddedFontLs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  <p:embeddedFont>
      <p:font typeface="Poppins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5" roundtripDataSignature="AMtx7mgG5+py+cMuSOFP8nXmQ9ug92hs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1DFF9-A117-42BC-98D1-068010101AC9}" v="7" dt="2023-06-02T11:43:20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957" autoAdjust="0"/>
  </p:normalViewPr>
  <p:slideViewPr>
    <p:cSldViewPr snapToGrid="0">
      <p:cViewPr varScale="1">
        <p:scale>
          <a:sx n="50" d="100"/>
          <a:sy n="50" d="100"/>
        </p:scale>
        <p:origin x="21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ól, Jadwiga (MFHB)" userId="09421857-1d6c-4ecb-94df-02261e597562" providerId="ADAL" clId="{DD202CF4-2D98-4523-B163-58C932B738FE}"/>
    <pc:docChg chg="custSel modSld">
      <pc:chgData name="Król, Jadwiga (MFHB)" userId="09421857-1d6c-4ecb-94df-02261e597562" providerId="ADAL" clId="{DD202CF4-2D98-4523-B163-58C932B738FE}" dt="2023-02-19T12:24:22.525" v="86"/>
      <pc:docMkLst>
        <pc:docMk/>
      </pc:docMkLst>
      <pc:sldChg chg="modSp modNotesTx">
        <pc:chgData name="Król, Jadwiga (MFHB)" userId="09421857-1d6c-4ecb-94df-02261e597562" providerId="ADAL" clId="{DD202CF4-2D98-4523-B163-58C932B738FE}" dt="2023-02-19T11:44:04.385" v="5"/>
        <pc:sldMkLst>
          <pc:docMk/>
          <pc:sldMk cId="0" sldId="257"/>
        </pc:sldMkLst>
        <pc:picChg chg="mod">
          <ac:chgData name="Król, Jadwiga (MFHB)" userId="09421857-1d6c-4ecb-94df-02261e597562" providerId="ADAL" clId="{DD202CF4-2D98-4523-B163-58C932B738FE}" dt="2023-02-19T11:44:04.385" v="5"/>
          <ac:picMkLst>
            <pc:docMk/>
            <pc:sldMk cId="0" sldId="257"/>
            <ac:picMk id="154" creationId="{00000000-0000-0000-0000-000000000000}"/>
          </ac:picMkLst>
        </pc:picChg>
      </pc:sldChg>
      <pc:sldChg chg="modSp modNotesTx">
        <pc:chgData name="Król, Jadwiga (MFHB)" userId="09421857-1d6c-4ecb-94df-02261e597562" providerId="ADAL" clId="{DD202CF4-2D98-4523-B163-58C932B738FE}" dt="2023-02-19T11:48:33.114" v="48" actId="20577"/>
        <pc:sldMkLst>
          <pc:docMk/>
          <pc:sldMk cId="0" sldId="260"/>
        </pc:sldMkLst>
        <pc:picChg chg="mod">
          <ac:chgData name="Król, Jadwiga (MFHB)" userId="09421857-1d6c-4ecb-94df-02261e597562" providerId="ADAL" clId="{DD202CF4-2D98-4523-B163-58C932B738FE}" dt="2023-02-19T11:46:03.172" v="6"/>
          <ac:picMkLst>
            <pc:docMk/>
            <pc:sldMk cId="0" sldId="260"/>
            <ac:picMk id="195" creationId="{00000000-0000-0000-0000-000000000000}"/>
          </ac:picMkLst>
        </pc:picChg>
      </pc:sldChg>
      <pc:sldChg chg="modNotesTx">
        <pc:chgData name="Król, Jadwiga (MFHB)" userId="09421857-1d6c-4ecb-94df-02261e597562" providerId="ADAL" clId="{DD202CF4-2D98-4523-B163-58C932B738FE}" dt="2023-02-19T12:02:53.501" v="85" actId="20577"/>
        <pc:sldMkLst>
          <pc:docMk/>
          <pc:sldMk cId="0" sldId="261"/>
        </pc:sldMkLst>
      </pc:sldChg>
      <pc:sldChg chg="modSp modNotesTx">
        <pc:chgData name="Król, Jadwiga (MFHB)" userId="09421857-1d6c-4ecb-94df-02261e597562" providerId="ADAL" clId="{DD202CF4-2D98-4523-B163-58C932B738FE}" dt="2023-02-19T11:56:18.549" v="50" actId="20577"/>
        <pc:sldMkLst>
          <pc:docMk/>
          <pc:sldMk cId="0" sldId="264"/>
        </pc:sldMkLst>
        <pc:picChg chg="mod">
          <ac:chgData name="Król, Jadwiga (MFHB)" userId="09421857-1d6c-4ecb-94df-02261e597562" providerId="ADAL" clId="{DD202CF4-2D98-4523-B163-58C932B738FE}" dt="2023-02-19T11:54:58.309" v="49"/>
          <ac:picMkLst>
            <pc:docMk/>
            <pc:sldMk cId="0" sldId="264"/>
            <ac:picMk id="1028" creationId="{BDE052E9-87F8-4A1F-9F69-0D9956968DCD}"/>
          </ac:picMkLst>
        </pc:picChg>
      </pc:sldChg>
      <pc:sldChg chg="modSp mod">
        <pc:chgData name="Król, Jadwiga (MFHB)" userId="09421857-1d6c-4ecb-94df-02261e597562" providerId="ADAL" clId="{DD202CF4-2D98-4523-B163-58C932B738FE}" dt="2023-02-19T11:42:32.087" v="0" actId="313"/>
        <pc:sldMkLst>
          <pc:docMk/>
          <pc:sldMk cId="0" sldId="266"/>
        </pc:sldMkLst>
        <pc:spChg chg="mod">
          <ac:chgData name="Król, Jadwiga (MFHB)" userId="09421857-1d6c-4ecb-94df-02261e597562" providerId="ADAL" clId="{DD202CF4-2D98-4523-B163-58C932B738FE}" dt="2023-02-19T11:42:32.087" v="0" actId="313"/>
          <ac:spMkLst>
            <pc:docMk/>
            <pc:sldMk cId="0" sldId="266"/>
            <ac:spMk id="275" creationId="{00000000-0000-0000-0000-000000000000}"/>
          </ac:spMkLst>
        </pc:spChg>
      </pc:sldChg>
      <pc:sldChg chg="modSp">
        <pc:chgData name="Król, Jadwiga (MFHB)" userId="09421857-1d6c-4ecb-94df-02261e597562" providerId="ADAL" clId="{DD202CF4-2D98-4523-B163-58C932B738FE}" dt="2023-02-19T12:24:22.525" v="86"/>
        <pc:sldMkLst>
          <pc:docMk/>
          <pc:sldMk cId="0" sldId="267"/>
        </pc:sldMkLst>
        <pc:picChg chg="mod">
          <ac:chgData name="Król, Jadwiga (MFHB)" userId="09421857-1d6c-4ecb-94df-02261e597562" providerId="ADAL" clId="{DD202CF4-2D98-4523-B163-58C932B738FE}" dt="2023-02-19T12:24:22.525" v="86"/>
          <ac:picMkLst>
            <pc:docMk/>
            <pc:sldMk cId="0" sldId="267"/>
            <ac:picMk id="285" creationId="{00000000-0000-0000-0000-000000000000}"/>
          </ac:picMkLst>
        </pc:picChg>
      </pc:sldChg>
    </pc:docChg>
  </pc:docChgLst>
  <pc:docChgLst>
    <pc:chgData name="Król, Jadwiga (MBHT 2)" userId="09421857-1d6c-4ecb-94df-02261e597562" providerId="ADAL" clId="{3D6ED583-D7E2-47B0-830A-45E66B829965}"/>
    <pc:docChg chg="undo custSel modSld">
      <pc:chgData name="Król, Jadwiga (MBHT 2)" userId="09421857-1d6c-4ecb-94df-02261e597562" providerId="ADAL" clId="{3D6ED583-D7E2-47B0-830A-45E66B829965}" dt="2022-10-31T08:01:43.922" v="81"/>
      <pc:docMkLst>
        <pc:docMk/>
      </pc:docMkLst>
      <pc:sldChg chg="addSp delSp mod">
        <pc:chgData name="Król, Jadwiga (MBHT 2)" userId="09421857-1d6c-4ecb-94df-02261e597562" providerId="ADAL" clId="{3D6ED583-D7E2-47B0-830A-45E66B829965}" dt="2022-10-22T18:42:56.261" v="19" actId="478"/>
        <pc:sldMkLst>
          <pc:docMk/>
          <pc:sldMk cId="0" sldId="256"/>
        </pc:sldMkLst>
        <pc:spChg chg="add del">
          <ac:chgData name="Król, Jadwiga (MBHT 2)" userId="09421857-1d6c-4ecb-94df-02261e597562" providerId="ADAL" clId="{3D6ED583-D7E2-47B0-830A-45E66B829965}" dt="2022-10-22T18:42:56.261" v="19" actId="478"/>
          <ac:spMkLst>
            <pc:docMk/>
            <pc:sldMk cId="0" sldId="256"/>
            <ac:spMk id="141" creationId="{00000000-0000-0000-0000-000000000000}"/>
          </ac:spMkLst>
        </pc:spChg>
        <pc:picChg chg="del">
          <ac:chgData name="Król, Jadwiga (MBHT 2)" userId="09421857-1d6c-4ecb-94df-02261e597562" providerId="ADAL" clId="{3D6ED583-D7E2-47B0-830A-45E66B829965}" dt="2022-10-22T18:42:00.630" v="15" actId="478"/>
          <ac:picMkLst>
            <pc:docMk/>
            <pc:sldMk cId="0" sldId="256"/>
            <ac:picMk id="143" creationId="{00000000-0000-0000-0000-000000000000}"/>
          </ac:picMkLst>
        </pc:picChg>
        <pc:picChg chg="del">
          <ac:chgData name="Król, Jadwiga (MBHT 2)" userId="09421857-1d6c-4ecb-94df-02261e597562" providerId="ADAL" clId="{3D6ED583-D7E2-47B0-830A-45E66B829965}" dt="2022-10-22T18:42:02.588" v="16" actId="478"/>
          <ac:picMkLst>
            <pc:docMk/>
            <pc:sldMk cId="0" sldId="256"/>
            <ac:picMk id="144" creationId="{00000000-0000-0000-0000-000000000000}"/>
          </ac:picMkLst>
        </pc:picChg>
        <pc:picChg chg="del">
          <ac:chgData name="Król, Jadwiga (MBHT 2)" userId="09421857-1d6c-4ecb-94df-02261e597562" providerId="ADAL" clId="{3D6ED583-D7E2-47B0-830A-45E66B829965}" dt="2022-10-22T18:42:04.478" v="17" actId="478"/>
          <ac:picMkLst>
            <pc:docMk/>
            <pc:sldMk cId="0" sldId="256"/>
            <ac:picMk id="145" creationId="{00000000-0000-0000-0000-000000000000}"/>
          </ac:picMkLst>
        </pc:picChg>
      </pc:sldChg>
      <pc:sldChg chg="modNotesTx">
        <pc:chgData name="Król, Jadwiga (MBHT 2)" userId="09421857-1d6c-4ecb-94df-02261e597562" providerId="ADAL" clId="{3D6ED583-D7E2-47B0-830A-45E66B829965}" dt="2022-10-22T18:48:12.901" v="76" actId="20577"/>
        <pc:sldMkLst>
          <pc:docMk/>
          <pc:sldMk cId="0" sldId="257"/>
        </pc:sldMkLst>
      </pc:sldChg>
      <pc:sldChg chg="modNotesTx">
        <pc:chgData name="Król, Jadwiga (MBHT 2)" userId="09421857-1d6c-4ecb-94df-02261e597562" providerId="ADAL" clId="{3D6ED583-D7E2-47B0-830A-45E66B829965}" dt="2022-10-31T08:01:43.922" v="81"/>
        <pc:sldMkLst>
          <pc:docMk/>
          <pc:sldMk cId="0" sldId="260"/>
        </pc:sldMkLst>
      </pc:sldChg>
      <pc:sldChg chg="modNotesTx">
        <pc:chgData name="Król, Jadwiga (MBHT 2)" userId="09421857-1d6c-4ecb-94df-02261e597562" providerId="ADAL" clId="{3D6ED583-D7E2-47B0-830A-45E66B829965}" dt="2022-10-31T08:00:56.083" v="78"/>
        <pc:sldMkLst>
          <pc:docMk/>
          <pc:sldMk cId="0" sldId="264"/>
        </pc:sldMkLst>
      </pc:sldChg>
      <pc:sldChg chg="modNotesTx">
        <pc:chgData name="Król, Jadwiga (MBHT 2)" userId="09421857-1d6c-4ecb-94df-02261e597562" providerId="ADAL" clId="{3D6ED583-D7E2-47B0-830A-45E66B829965}" dt="2022-10-31T08:01:21.375" v="79"/>
        <pc:sldMkLst>
          <pc:docMk/>
          <pc:sldMk cId="0" sldId="267"/>
        </pc:sldMkLst>
      </pc:sldChg>
    </pc:docChg>
  </pc:docChgLst>
  <pc:docChgLst>
    <pc:chgData name="Król, Jadwiga (MFHB)" userId="09421857-1d6c-4ecb-94df-02261e597562" providerId="ADAL" clId="{5AC1DFF9-A117-42BC-98D1-068010101AC9}"/>
    <pc:docChg chg="custSel addSld delSld modSld">
      <pc:chgData name="Król, Jadwiga (MFHB)" userId="09421857-1d6c-4ecb-94df-02261e597562" providerId="ADAL" clId="{5AC1DFF9-A117-42BC-98D1-068010101AC9}" dt="2023-06-02T11:43:36.454" v="32" actId="313"/>
      <pc:docMkLst>
        <pc:docMk/>
      </pc:docMkLst>
      <pc:sldChg chg="modNotesTx">
        <pc:chgData name="Król, Jadwiga (MFHB)" userId="09421857-1d6c-4ecb-94df-02261e597562" providerId="ADAL" clId="{5AC1DFF9-A117-42BC-98D1-068010101AC9}" dt="2023-06-02T11:34:30.146" v="9" actId="20577"/>
        <pc:sldMkLst>
          <pc:docMk/>
          <pc:sldMk cId="0" sldId="256"/>
        </pc:sldMkLst>
      </pc:sldChg>
      <pc:sldChg chg="modSp mod">
        <pc:chgData name="Król, Jadwiga (MFHB)" userId="09421857-1d6c-4ecb-94df-02261e597562" providerId="ADAL" clId="{5AC1DFF9-A117-42BC-98D1-068010101AC9}" dt="2023-06-02T11:43:36.454" v="32" actId="313"/>
        <pc:sldMkLst>
          <pc:docMk/>
          <pc:sldMk cId="0" sldId="268"/>
        </pc:sldMkLst>
        <pc:spChg chg="mod">
          <ac:chgData name="Król, Jadwiga (MFHB)" userId="09421857-1d6c-4ecb-94df-02261e597562" providerId="ADAL" clId="{5AC1DFF9-A117-42BC-98D1-068010101AC9}" dt="2023-06-02T11:43:36.454" v="32" actId="313"/>
          <ac:spMkLst>
            <pc:docMk/>
            <pc:sldMk cId="0" sldId="268"/>
            <ac:spMk id="291" creationId="{00000000-0000-0000-0000-000000000000}"/>
          </ac:spMkLst>
        </pc:spChg>
      </pc:sldChg>
      <pc:sldChg chg="modSp add del mod setBg modNotes">
        <pc:chgData name="Król, Jadwiga (MFHB)" userId="09421857-1d6c-4ecb-94df-02261e597562" providerId="ADAL" clId="{5AC1DFF9-A117-42BC-98D1-068010101AC9}" dt="2023-06-02T11:33:36.594" v="3" actId="1076"/>
        <pc:sldMkLst>
          <pc:docMk/>
          <pc:sldMk cId="0" sldId="270"/>
        </pc:sldMkLst>
        <pc:spChg chg="mod">
          <ac:chgData name="Król, Jadwiga (MFHB)" userId="09421857-1d6c-4ecb-94df-02261e597562" providerId="ADAL" clId="{5AC1DFF9-A117-42BC-98D1-068010101AC9}" dt="2023-06-02T11:33:36.594" v="3" actId="1076"/>
          <ac:spMkLst>
            <pc:docMk/>
            <pc:sldMk cId="0" sldId="270"/>
            <ac:spMk id="313" creationId="{00000000-0000-0000-0000-000000000000}"/>
          </ac:spMkLst>
        </pc:spChg>
      </pc:sldChg>
      <pc:sldChg chg="modSp add del mod setBg modNotes">
        <pc:chgData name="Król, Jadwiga (MFHB)" userId="09421857-1d6c-4ecb-94df-02261e597562" providerId="ADAL" clId="{5AC1DFF9-A117-42BC-98D1-068010101AC9}" dt="2023-06-02T11:33:57.911" v="5" actId="1076"/>
        <pc:sldMkLst>
          <pc:docMk/>
          <pc:sldMk cId="0" sldId="271"/>
        </pc:sldMkLst>
        <pc:spChg chg="mod">
          <ac:chgData name="Król, Jadwiga (MFHB)" userId="09421857-1d6c-4ecb-94df-02261e597562" providerId="ADAL" clId="{5AC1DFF9-A117-42BC-98D1-068010101AC9}" dt="2023-06-02T11:33:57.911" v="5" actId="1076"/>
          <ac:spMkLst>
            <pc:docMk/>
            <pc:sldMk cId="0" sldId="271"/>
            <ac:spMk id="326" creationId="{00000000-0000-0000-0000-000000000000}"/>
          </ac:spMkLst>
        </pc:spChg>
        <pc:picChg chg="mod">
          <ac:chgData name="Król, Jadwiga (MFHB)" userId="09421857-1d6c-4ecb-94df-02261e597562" providerId="ADAL" clId="{5AC1DFF9-A117-42BC-98D1-068010101AC9}" dt="2023-06-02T11:33:52.762" v="4" actId="1076"/>
          <ac:picMkLst>
            <pc:docMk/>
            <pc:sldMk cId="0" sldId="271"/>
            <ac:picMk id="320" creationId="{00000000-0000-0000-0000-000000000000}"/>
          </ac:picMkLst>
        </pc:picChg>
        <pc:picChg chg="mod">
          <ac:chgData name="Król, Jadwiga (MFHB)" userId="09421857-1d6c-4ecb-94df-02261e597562" providerId="ADAL" clId="{5AC1DFF9-A117-42BC-98D1-068010101AC9}" dt="2023-06-02T11:33:52.762" v="4" actId="1076"/>
          <ac:picMkLst>
            <pc:docMk/>
            <pc:sldMk cId="0" sldId="271"/>
            <ac:picMk id="321" creationId="{00000000-0000-0000-0000-000000000000}"/>
          </ac:picMkLst>
        </pc:picChg>
        <pc:picChg chg="mod">
          <ac:chgData name="Król, Jadwiga (MFHB)" userId="09421857-1d6c-4ecb-94df-02261e597562" providerId="ADAL" clId="{5AC1DFF9-A117-42BC-98D1-068010101AC9}" dt="2023-06-02T11:33:52.762" v="4" actId="1076"/>
          <ac:picMkLst>
            <pc:docMk/>
            <pc:sldMk cId="0" sldId="271"/>
            <ac:picMk id="327" creationId="{00000000-0000-0000-0000-000000000000}"/>
          </ac:picMkLst>
        </pc:picChg>
      </pc:sldChg>
      <pc:sldChg chg="add modNotesTx">
        <pc:chgData name="Król, Jadwiga (MFHB)" userId="09421857-1d6c-4ecb-94df-02261e597562" providerId="ADAL" clId="{5AC1DFF9-A117-42BC-98D1-068010101AC9}" dt="2023-06-02T11:35:26.198" v="26" actId="20577"/>
        <pc:sldMkLst>
          <pc:docMk/>
          <pc:sldMk cId="0" sldId="272"/>
        </pc:sldMkLst>
      </pc:sldChg>
      <pc:sldChg chg="add del setBg modNotes">
        <pc:chgData name="Król, Jadwiga (MFHB)" userId="09421857-1d6c-4ecb-94df-02261e597562" providerId="ADAL" clId="{5AC1DFF9-A117-42BC-98D1-068010101AC9}" dt="2023-06-02T11:43:20.564" v="29"/>
        <pc:sldMkLst>
          <pc:docMk/>
          <pc:sldMk cId="0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3a8wP08ZeI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O7BftZIxoQ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techshecan/review/687203041/d980155c36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Dzień dobry, mam na imię......  </a:t>
            </a:r>
            <a:r>
              <a:rPr lang="en-GB" sz="10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dirty="0" err="1">
                <a:latin typeface="Poppins"/>
                <a:ea typeface="Poppins"/>
                <a:cs typeface="Poppins"/>
                <a:sym typeface="Poppins"/>
              </a:rPr>
              <a:t>Podczas</a:t>
            </a:r>
            <a:r>
              <a:rPr lang="en-GB" sz="10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dirty="0" err="1">
                <a:latin typeface="Poppins"/>
                <a:ea typeface="Poppins"/>
                <a:cs typeface="Poppins"/>
                <a:sym typeface="Poppins"/>
              </a:rPr>
              <a:t>tej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l-PL" sz="1000" dirty="0" err="1">
                <a:latin typeface="Poppins"/>
                <a:ea typeface="Poppins"/>
                <a:cs typeface="Poppins"/>
                <a:sym typeface="Poppins"/>
              </a:rPr>
              <a:t>lekcj</a:t>
            </a:r>
            <a:r>
              <a:rPr lang="en-GB" sz="1000" dirty="0"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 Tech We </a:t>
            </a:r>
            <a:r>
              <a:rPr lang="pl-PL" sz="1000" dirty="0" err="1">
                <a:latin typeface="Poppins"/>
                <a:ea typeface="Poppins"/>
                <a:cs typeface="Poppins"/>
                <a:sym typeface="Poppins"/>
              </a:rPr>
              <a:t>Can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dirty="0" err="1">
                <a:latin typeface="Poppins"/>
                <a:ea typeface="Poppins"/>
                <a:cs typeface="Poppins"/>
                <a:sym typeface="Poppins"/>
              </a:rPr>
              <a:t>porozmawiamy</a:t>
            </a:r>
            <a:r>
              <a:rPr lang="en-GB" sz="1000" dirty="0">
                <a:latin typeface="Poppins"/>
                <a:ea typeface="Poppins"/>
                <a:cs typeface="Poppins"/>
                <a:sym typeface="Poppins"/>
              </a:rPr>
              <a:t> o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dirty="0">
                <a:latin typeface="Poppins"/>
                <a:ea typeface="Poppins"/>
                <a:cs typeface="Poppins"/>
                <a:sym typeface="Poppins"/>
              </a:rPr>
              <a:t>Tech</a:t>
            </a:r>
            <a:r>
              <a:rPr lang="pl-PL" sz="1000" dirty="0" err="1">
                <a:latin typeface="Poppins"/>
                <a:ea typeface="Poppins"/>
                <a:cs typeface="Poppins"/>
                <a:sym typeface="Poppins"/>
              </a:rPr>
              <a:t>nologii</a:t>
            </a:r>
            <a:r>
              <a:rPr lang="en-GB" sz="10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dla</a:t>
            </a:r>
            <a:r>
              <a:rPr lang="en-GB" sz="10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dirty="0" err="1">
                <a:latin typeface="Poppins"/>
                <a:ea typeface="Poppins"/>
                <a:cs typeface="Poppins"/>
                <a:sym typeface="Poppins"/>
              </a:rPr>
              <a:t>Energ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Naszym celem jest przedstawienie wam wielu różnych i ciekawych sposobów, w jaki technologia jest wykorzystywana do produkcji energii, której używamy na co dzień.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Chcemy wam również pokazać, w jakich zawodach pracują ludzie tworzący rozwiązania energetyczne, których dziś wszyscy używamy.</a:t>
            </a: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6" name="Google Shape;1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Teraz przeniesiemy się do strefy technologii dla energii, która rozwinęła się szczególnie w ciągu kilku ostatnich lat, czyli tworzenia pojazdów elektrycznych.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Pojazdy elektryczne stają się coraz bardziej popularne. Jednym z najbardziej popularnych samochodów elektrycznych, o których mogliście słyszeć, jest Tesla – na zdjęciu w lewym górnym rogu. Też bym taki chciał(a)!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Być może zauważyliście punkty ładowania w okolicy, w której mieszkacie. BP jest jedną z firm, która tworzy stacje ładowania dla samochodów elektrycznych. Jak widzicie na zdjęciu po prawej u góry, samochody elektryczne można ładować w różnych miejscach – w domu, pracy czy nawet na parkingu przed supermarketem.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SSE to kolejna firma energetyczna, która zajmuje się tą technologią. Na zdjęciu po prawej na dole widzicie, jak firma SSE przy użyciu rzeczywistości wirtualnej (ang. </a:t>
            </a:r>
            <a:r>
              <a:rPr lang="en-GB" sz="1000" dirty="0">
                <a:latin typeface="Poppins"/>
                <a:ea typeface="Poppins"/>
                <a:cs typeface="Poppins"/>
                <a:sym typeface="Poppins"/>
              </a:rPr>
              <a:t>augmented reality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) podejmuje decyzję, gdzie zainstalować punkty ładowania. </a:t>
            </a: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Na zdjęciu dolnym po lewej jest samochód hybrydowy. Mogliście widzieć napis </a:t>
            </a:r>
            <a:r>
              <a:rPr lang="pl-PL" sz="1000" dirty="0" err="1">
                <a:latin typeface="Poppins"/>
                <a:ea typeface="Poppins"/>
                <a:cs typeface="Poppins"/>
                <a:sym typeface="Poppins"/>
              </a:rPr>
              <a:t>hybrid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 na samochodach. Jeśli nie – poszukajcie ich następnym razem, jak będziecie gdzieś jechać. Hybryda oznacza, że samochód ma zarówno silnik spalinowy jak i elektryczny i może używać obu, żeby się poruszać.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Elektryczne samochody były kiedyś wolniejsze niż te na benzynę albo </a:t>
            </a:r>
            <a:r>
              <a:rPr lang="pl-PL" sz="1000" dirty="0" err="1">
                <a:latin typeface="Poppins"/>
                <a:ea typeface="Poppins"/>
                <a:cs typeface="Poppins"/>
                <a:sym typeface="Poppins"/>
              </a:rPr>
              <a:t>diesle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, ale to już przeszłość. Na środkowym zdjęciu na dole widzicie samochód </a:t>
            </a:r>
            <a:r>
              <a:rPr lang="pl-PL" sz="1000" dirty="0" err="1">
                <a:latin typeface="Poppins"/>
                <a:ea typeface="Poppins"/>
                <a:cs typeface="Poppins"/>
                <a:sym typeface="Poppins"/>
              </a:rPr>
              <a:t>Owl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, wyprodukowany przez japońską firmę </a:t>
            </a:r>
            <a:r>
              <a:rPr lang="pl-PL" sz="1000" dirty="0" err="1">
                <a:latin typeface="Poppins"/>
                <a:ea typeface="Poppins"/>
                <a:cs typeface="Poppins"/>
                <a:sym typeface="Poppins"/>
              </a:rPr>
              <a:t>Aspark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. Rozpędza się do 400km/h i kosztuje 1</a:t>
            </a:r>
            <a:r>
              <a:rPr lang="en-GB" sz="1000" dirty="0">
                <a:latin typeface="Poppins"/>
                <a:ea typeface="Poppins"/>
                <a:cs typeface="Poppins"/>
                <a:sym typeface="Poppins"/>
              </a:rPr>
              <a:t>2.5 million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a złotych!! To jest równowartość około 10 sporych domów.</a:t>
            </a: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0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6" name="Google Shape;2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Jeśli interesuje was praca w obszarze pojazdów elektrycznych, albo chcielibyście w przyszłości pracować w takiej firmie jak Tesla, to jest kilka możliwości kariery, które warto rozważyć.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Auta elektryczne przypominają bardziej ogromne komputery niż samochody. Cała technologia, która się znajduje wewnątrz, musi być zaprogramowana tak, żeby ze sobą współpracować. Możesz zostać inżynierem oprogramowania pojazdów elektrycznych </a:t>
            </a:r>
            <a:r>
              <a:rPr lang="pl-PL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odpowiedzialnym za usprawnianie komunikacji między komputerami w samochodzie elektrycznym i kontrolą różnych jego części.</a:t>
            </a: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Możesz też być inżynierem chemikiem. </a:t>
            </a:r>
            <a:r>
              <a:rPr lang="pl-PL" sz="1000" b="0" i="0" u="none" strike="noStrike" cap="none" dirty="0">
                <a:solidFill>
                  <a:schemeClr val="lt1"/>
                </a:solidFill>
                <a:latin typeface="Arial"/>
                <a:ea typeface="Poppins"/>
                <a:cs typeface="Arial"/>
                <a:sym typeface="Arial"/>
              </a:rPr>
              <a:t>C</a:t>
            </a:r>
            <a:r>
              <a:rPr lang="pl-PL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hemicy pracują nad bateriami w samochodach elektrycznych. Są odpowiedzialni za projektowanie i prowadzenie badań nad nowymi sposobami tworzenia baterii, które będą lepiej magazynowały energię.</a:t>
            </a:r>
            <a:endParaRPr lang="pl-PL"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Może uda ci się stworzyć samochód elektryczny, który będzie tak szybki jak samochody Formuły 1?</a:t>
            </a:r>
          </a:p>
        </p:txBody>
      </p:sp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/>
            </a:pPr>
            <a:r>
              <a:rPr lang="pl-PL" sz="1200" dirty="0">
                <a:latin typeface="Poppins"/>
                <a:ea typeface="Poppins"/>
                <a:cs typeface="Poppins"/>
                <a:sym typeface="Poppins"/>
              </a:rPr>
              <a:t>Teraz poznamy Olgę, która wymyśliła przełomowy wynalazek, który w oparciu o słońce – jedno z poznanych dziś przez nas odnawialnych źródeł energii, będzie pomagał zasilać domy i urządzenia.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/>
            </a:pPr>
            <a:endParaRPr lang="pl-PL" sz="1200" dirty="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/>
            </a:pPr>
            <a:r>
              <a:rPr lang="pl-PL" sz="1200" b="0" i="0" u="none" strike="noStrike" cap="none" baseline="0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[WŁĄCZ VIDEO]: </a:t>
            </a:r>
            <a:endParaRPr lang="pl-PL" sz="12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dirty="0">
                <a:hlinkClick r:id="rId3"/>
              </a:rPr>
              <a:t>SAULE TEASER 2021 – YouTube</a:t>
            </a:r>
            <a:r>
              <a:rPr lang="pl-PL" sz="1200" dirty="0"/>
              <a:t> https://www.youtube.com/watch?v=p3a8wP08ZeI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Podoba mi się, że…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Zainteresowało mnie również kiedy… </a:t>
            </a: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Na zakończenie przyjrzymy się technologii zaprojektowanej po to, żeby pomóc oszczędzać energię w naszych domach.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Domy, w których mieszkamy, stają się „inteligentne”. Oznacza to, że mamy dużo urządzeń, które się ze sobą komunikują. Możemy ich używać, żeby oszczędzać energię. Zdjęcie na górze po lewej przedstawia inteligentny termostat </a:t>
            </a:r>
            <a:r>
              <a:rPr lang="pl-PL" sz="1000" dirty="0" err="1">
                <a:latin typeface="Poppins"/>
                <a:ea typeface="Poppins"/>
                <a:cs typeface="Poppins"/>
                <a:sym typeface="Poppins"/>
              </a:rPr>
              <a:t>Nest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. Normalny termostat jest ustawiony na konkretną temperaturę, natomiast inteligentny, taki jak </a:t>
            </a:r>
            <a:r>
              <a:rPr lang="pl-PL" sz="1000" dirty="0" err="1">
                <a:latin typeface="Poppins"/>
                <a:ea typeface="Poppins"/>
                <a:cs typeface="Poppins"/>
                <a:sym typeface="Poppins"/>
              </a:rPr>
              <a:t>Nest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, można kontrolować zdalnie, za pomocą telefonu. Poza tym uczy się zwyczajów osób mieszkających w domu i można go połączyć z innymi urządzeniami. Można go np. zaprogramować tak, żeby wiedział, że jak okno jest otwarte, ogrzewanie ma być wyłączone.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Zdjęcie po lewej na dole to Smart Power </a:t>
            </a:r>
            <a:r>
              <a:rPr lang="pl-PL" sz="1000" dirty="0" err="1">
                <a:latin typeface="Poppins"/>
                <a:ea typeface="Poppins"/>
                <a:cs typeface="Poppins"/>
                <a:sym typeface="Poppins"/>
              </a:rPr>
              <a:t>Strip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 – inteligentna listwa do urządzeń elektrycznych. Zastanawiam się, czy przed snem sprawdzacie czy wszystkie wtyczki są wyłączone? Często zostawiamy takie urządzenia jak telewizor czy konsola do gier w trybie czuwania (</a:t>
            </a:r>
            <a:r>
              <a:rPr lang="pl-PL" sz="1000" dirty="0" err="1">
                <a:latin typeface="Poppins"/>
                <a:ea typeface="Poppins"/>
                <a:cs typeface="Poppins"/>
                <a:sym typeface="Poppins"/>
              </a:rPr>
              <a:t>standby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). To rzeczywiście oszczędza energię bardziej niż jak są włączone, ale nadal zużywają prąd. Inteligentna listwa wykrywa, które urządzenia nie są już używane, np. skończyły się ładować, i odłącza prąd, żeby nie marnować energii.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Schemat po prawej natomiast przedstawia okno, ze specjalną powłoką, opracowaną przez naukowców z </a:t>
            </a:r>
            <a:r>
              <a:rPr lang="en-GB" sz="1000" dirty="0">
                <a:latin typeface="Poppins"/>
                <a:ea typeface="Poppins"/>
                <a:cs typeface="Poppins"/>
                <a:sym typeface="Poppins"/>
              </a:rPr>
              <a:t>Lawrence Berkeley National Laboratory 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w </a:t>
            </a:r>
            <a:r>
              <a:rPr lang="pl-PL" sz="1000" dirty="0" err="1">
                <a:latin typeface="Poppins"/>
                <a:ea typeface="Poppins"/>
                <a:cs typeface="Poppins"/>
                <a:sym typeface="Poppins"/>
              </a:rPr>
              <a:t>Kaliforni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 w USA. Okno maksymalizuje użycie światła słonecznego w domu, żeby utrzymać odpowiednią temperaturę dla ludzi, którzy w nim mieszkają. Okna są w pełni zautomatyzowane i kontrolowane przez komputery i czujniki. W lecie, kiedy dom się nagrzewa, okna się same zamykają i dają cień, żeby ochłodzić wnętrze – i nie trzeba włączać klimatyzacji ani wentylatora. Zimą kiedy jest słonecznie, zasłony się rozsuwają i wpuszczają naturalne światło i ciepło, żeby ogrzać dom.  Sprytne i oszczędza energię i wysiłek, który trzeba włożyć w zaciąganie zasłon.</a:t>
            </a:r>
          </a:p>
        </p:txBody>
      </p:sp>
      <p:sp>
        <p:nvSpPr>
          <p:cNvPr id="257" name="Google Shape;2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l-PL" sz="1000">
                <a:latin typeface="Poppins"/>
                <a:ea typeface="Poppins"/>
                <a:cs typeface="Poppins"/>
                <a:sym typeface="Poppins"/>
              </a:rPr>
              <a:t>Jeśli chcesz pracować w technologii i pracować nad oszczędzaniem energię dla przyszłych pokoleń, możesz zostać projektantem urządzeń elektrycznych. M</a:t>
            </a:r>
            <a:r>
              <a:rPr lang="pl-PL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ożesz współpracować z inżynierami, projektantami modeli, działami sprzedaży i marketingu i innymi specjalistami, którzy projektują i tworzą elektronikę przyszłości. Żeby przedstawić swój pomysł, używa się rysunków, modeli 3-D i projektów komputerowych. Możesz stworzyć nową inteligentną technologię przyszłości dla domu.</a:t>
            </a:r>
            <a:endParaRPr lang="pl-PL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6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/>
              <a:t> </a:t>
            </a:r>
            <a:endParaRPr b="1"/>
          </a:p>
        </p:txBody>
      </p:sp>
      <p:sp>
        <p:nvSpPr>
          <p:cNvPr id="267" name="Google Shape;2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Teraz, zanim zakończymy, chciał(a)bym powiedzieć o tzw. neutralności węglowej. Wszystkie koncerny energetyczne i technologiczne, o których dziś mówiliśmy, dążą do neutralności węglowej. Co to w ogóle znaczy?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Obejrzyjmy krótkie video na ten temat:</a:t>
            </a: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200" b="0" i="0" u="none" strike="noStrike" cap="none" baseline="0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[WŁĄCZ VIDEO]: </a:t>
            </a:r>
            <a:r>
              <a:rPr lang="pl-PL" sz="1200" dirty="0">
                <a:hlinkClick r:id="rId3"/>
              </a:rPr>
              <a:t>Co to jest </a:t>
            </a:r>
            <a:r>
              <a:rPr lang="pl-PL" sz="1200" dirty="0" err="1">
                <a:hlinkClick r:id="rId3"/>
              </a:rPr>
              <a:t>zeroemisyjność</a:t>
            </a:r>
            <a:r>
              <a:rPr lang="pl-PL" sz="1200" dirty="0">
                <a:hlinkClick r:id="rId3"/>
              </a:rPr>
              <a:t>? #zeroemisyjni – YouTube</a:t>
            </a:r>
            <a:r>
              <a:rPr lang="pl-PL" sz="1200" dirty="0"/>
              <a:t> https://www.youtube.com/watch?v=LO7BftZIxoQ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Jak już skończycie szkoły i uniwersytety, będziemy na dobrej drodze, żeby osiągnąć neutralność węglową jako kraj, a wiele firm osiągnie do tej pory zerową emisję. To niewątpliwie bardzo interesujący czas by obserwować tę gałąź technologii oraz mieć możliwość wybrania zawodu, który naprawdę może coś zmienić i pomóc chronić przyszłość naszej planety.</a:t>
            </a:r>
          </a:p>
        </p:txBody>
      </p:sp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200" dirty="0">
                <a:latin typeface="Poppins"/>
                <a:ea typeface="Poppins"/>
                <a:cs typeface="Poppins"/>
                <a:sym typeface="Poppins"/>
              </a:rPr>
              <a:t>Wróćmy do pytania, które zadałam/zadałem Wam na początku naszego </a:t>
            </a:r>
            <a:r>
              <a:rPr lang="pl-PL" sz="1200" b="0" dirty="0">
                <a:latin typeface="Poppins"/>
                <a:ea typeface="Poppins"/>
                <a:cs typeface="Poppins"/>
                <a:sym typeface="Poppins"/>
              </a:rPr>
              <a:t>spotkania: </a:t>
            </a: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FFC8D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Czy chcielibyście w Waszej przyszłej pracy pracować z nowymi technologiami?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Czas na wyzwanie Technologii dla Energii. Zadanie będzie dotyczyć inteligentnych domów przyszłości.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Pomyśl o urządzeniu, które mogłoby być użyte w inteligentnym domu. Następnie narysuj projekt i opisz swoją inteligentną technologię, wyjaśnij jak działa i jak pomaga oszczędzać energię. Pomyśl jak technologia może połączyć urządzenia w domu.</a:t>
            </a: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Na przykład możesz połączyć czujnik w macie przy łóżku z lampką nocną.  Kiedy podnosisz nogi z maty, lampka się wyłącza, a kiedy chcesz w nocy wyjść z łóżka, żeby iść do toalety, światło się zapala. To mogłoby zredukować ilość pozostawionych w nocy włączonych świateł.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Albo połączyć drzwi do garażu ze światłami i gniazdkami w domu. Kiedy wychodzisz do pracy w ciągu dnia, czujnik wyłącza wszystkie wtyczki, które nie są używane. Oczywiście, nie do takich urządzeń jak zamrażarka, bo wtedy byłby w domu bałagan!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Chcemy zobaczyć twoje wyzwanie Tech We </a:t>
            </a:r>
            <a:r>
              <a:rPr lang="pl-PL" sz="1000" dirty="0" err="1">
                <a:latin typeface="Poppins"/>
                <a:ea typeface="Poppins"/>
                <a:cs typeface="Poppins"/>
                <a:sym typeface="Poppins"/>
              </a:rPr>
              <a:t>Can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! Jeśli chcesz nam opowiedzieć o swojej pracy, napisz do nas maila albo poproś rodziców lub nauczycieli o udostępnienie w mediach społecznościowych z hasztagiem #TechWeCan.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Już nie mogę się doczekać, co stworzysz. Kto wie, może twój projekt pomoże nam oszczędzić energię, a tym samym chronić przyszłość naszej planety?</a:t>
            </a:r>
            <a:endParaRPr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88" name="Google Shape;2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101a1980b8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1101a1980b8_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200" dirty="0">
                <a:latin typeface="Poppins"/>
                <a:ea typeface="Poppins"/>
                <a:cs typeface="Poppins"/>
                <a:sym typeface="Poppins"/>
              </a:rPr>
              <a:t>Zanim zaczniemy, mam do Was pytanie. </a:t>
            </a: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FFC8D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Czy kiedykolwiek zastanawialiście się jaki zawód chcielibyście wykonywać kiedy dorośniecie?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pl-PL" sz="12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 dirty="0">
                <a:latin typeface="Poppins"/>
                <a:ea typeface="Poppins"/>
                <a:cs typeface="Poppins"/>
                <a:sym typeface="Poppins"/>
              </a:rPr>
              <a:t>[krótka angażująca rozmowa z dziećmi i prośba o wymienienie kilku zawodów, które mają na myśli]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pl-PL" sz="12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 dirty="0">
                <a:latin typeface="Poppins"/>
                <a:ea typeface="Poppins"/>
                <a:cs typeface="Poppins"/>
                <a:sym typeface="Poppins"/>
              </a:rPr>
              <a:t>A  z Was uważa, że do wykonywania Waszej przyszłej pracy będzie wykorzystywana technologia? Proszę podnieście ręce jeśli uważacie, że tak. </a:t>
            </a:r>
            <a:r>
              <a:rPr lang="en" sz="1200" dirty="0"/>
              <a:t> </a:t>
            </a:r>
            <a:endParaRPr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 w ogóle znaczy słowo ‚technologia’? Jest wiele różnych definicji technologii ale mi najbardziej odpowiada ta</a:t>
            </a:r>
            <a:r>
              <a:rPr lang="en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‘</a:t>
            </a: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FFC8D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Technologia to wykorzystanie nauki i wiedzy do rozwiązywania problemów i wynajdywania nowych pożytecznych narzędzi</a:t>
            </a:r>
            <a:r>
              <a:rPr lang="en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.’</a:t>
            </a:r>
            <a:endParaRPr lang="pl-PL"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[Poproś dzieci aby powiedziały z czym im kojarzy się to słowo i czy mogą podać przykłady technologii albo zawodów z nią związanych]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Technolog</a:t>
            </a:r>
            <a:r>
              <a:rPr lang="pl-PL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ia</a:t>
            </a:r>
            <a:r>
              <a:rPr lang="pl-PL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zmienia się bardzo szybko</a:t>
            </a:r>
            <a:r>
              <a:rPr lang="en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r>
              <a:rPr lang="pl-PL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Zmienia się szybciej niż kiedykolwiek w historii naszej planety, co oznacza, że cały czas powstają nowe wynalazki i rozwiązania.  W tej chwili luzie dookoła świata pracują nad takimi wynalazkami jak latające samochody, roboty, które mogą być w  naszych domach lub nauczyciele, którzy wyświetlają się w klasach jako hologramy.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-PL"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Wszystkie te wynalazki już istnieją, ale ludzie ciągle je udoskonalają tak, żeby były bardziej przydatne i dostępne dla wszystkich, ponieważ na razie wszystkie te rozwiązania są zbyt drogie żeby więcej ludzi mogło z nich skorzystać. 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d2942c90f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d2942c90f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[SLAJD UKRYTY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pl-PL" dirty="0">
                <a:sym typeface="Wingdings" panose="05000000000000000000" pitchFamily="2" charset="2"/>
              </a:rPr>
              <a:t>Dodatkowy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slajd</a:t>
            </a:r>
            <a:r>
              <a:rPr lang="en-GB" dirty="0">
                <a:sym typeface="Wingdings" panose="05000000000000000000" pitchFamily="2" charset="2"/>
              </a:rPr>
              <a:t>, </a:t>
            </a:r>
            <a:r>
              <a:rPr lang="en-GB" dirty="0" err="1">
                <a:sym typeface="Wingdings" panose="05000000000000000000" pitchFamily="2" charset="2"/>
              </a:rPr>
              <a:t>którego</a:t>
            </a:r>
            <a:r>
              <a:rPr lang="en-GB" dirty="0">
                <a:sym typeface="Wingdings" panose="05000000000000000000" pitchFamily="2" charset="2"/>
              </a:rPr>
              <a:t> u</a:t>
            </a:r>
            <a:r>
              <a:rPr lang="pl-PL" dirty="0">
                <a:sym typeface="Wingdings" panose="05000000000000000000" pitchFamily="2" charset="2"/>
              </a:rPr>
              <a:t>życie można rozważyć podczas zajęć dla starszych dzieci. Video zawiera rozmowy z pracownikami z różnych branż, opatrzone polskimi napisami  przez co nie jest odpowiedni dla młodszych dzieci, które mogą mieć problemy z szybkim czytaniem]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Dzisiaj skupimy się na technologii dla energii , ale mamy wiele innych lekcji Tech We </a:t>
            </a:r>
            <a:r>
              <a:rPr lang="pl-PL" dirty="0" err="1"/>
              <a:t>Can</a:t>
            </a:r>
            <a:r>
              <a:rPr lang="pl-PL" dirty="0"/>
              <a:t> dostępnych do wyboru. Chcemy pokazać Wam, jak Wasze zainteresowania i pasje mogą poprowadzić do kariery w branży technologicznej.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Oto kilka osób, naszych wzorów do naśladowania, które opowiadają o swojej pracy w branży technologicznej. Posłuchajcie uważnie, jak różnorodne mają wykształcenie, zainteresowania i umiejętności.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l-PL" dirty="0"/>
              <a:t>[WŁĄCZ VIDEO]: </a:t>
            </a:r>
            <a:r>
              <a:rPr lang="en-GB" dirty="0">
                <a:hlinkClick r:id="rId3"/>
              </a:rPr>
              <a:t>Tech We Can - role models (Polish version) on Vimeo</a:t>
            </a:r>
            <a:r>
              <a:rPr lang="pl-PL" dirty="0"/>
              <a:t> lub kliknij w zdjęcie.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gbd2942c90f_0_233:notes"/>
          <p:cNvSpPr txBox="1">
            <a:spLocks noGrp="1"/>
          </p:cNvSpPr>
          <p:nvPr>
            <p:ph type="sldNum" idx="12"/>
          </p:nvPr>
        </p:nvSpPr>
        <p:spPr>
          <a:xfrm>
            <a:off x="3884612" y="868522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Na początek przyjrzymy się jak technologia jest wykorzystywana do produkcji energii odnawialnej. Na pewno słyszeliście już o tym rodzaju energii na lekcjach. Odnawialna znaczy, że źródło energii jest naturalne i nigdy się nie kończy</a:t>
            </a:r>
            <a:r>
              <a:rPr lang="en-GB" sz="1000" dirty="0"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W górnym lewym rogu widzicie urządzenia, które są wam już pewnie znane. Potężna turbina wiatrowa wytwarza energię poprzez kręcące się, napędzane wiatrem łopaty, a panele solarne generują prąd ze słońca. Zarówno wiatr jak i słońce się nie kończą, kiedy ich używamy, czyli są odnawialne, można je wykorzystać ponownie.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W Polsce odnawialne źródła energii stanowią ok. 15 % całej zużywanej energii. To znaczy, że większość naszego prądu wciąż pochodzi ze źródeł nieodnawialnych takich jak węgiel kamienny, ropa naftowa i gaz ziemny. Spalanie tych surowców zanieczyszcza powietrze i powoduje globalne ocieplenie i zmiany klimatu. Tutaj jest krótki filmik, który wyjaśnia czym są odnawialne i nieodnawialne źródła energii: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hlinkClick r:id="rId3"/>
              </a:rPr>
              <a:t>Explainer video - </a:t>
            </a:r>
            <a:r>
              <a:rPr lang="en-GB" sz="1200" dirty="0" err="1">
                <a:hlinkClick r:id="rId3"/>
              </a:rPr>
              <a:t>odnawialne</a:t>
            </a:r>
            <a:r>
              <a:rPr lang="en-GB" sz="1200" dirty="0">
                <a:hlinkClick r:id="rId3"/>
              </a:rPr>
              <a:t> </a:t>
            </a:r>
            <a:r>
              <a:rPr lang="en-GB" sz="1200" dirty="0" err="1">
                <a:hlinkClick r:id="rId3"/>
              </a:rPr>
              <a:t>źródła</a:t>
            </a:r>
            <a:r>
              <a:rPr lang="en-GB" sz="1200" dirty="0">
                <a:hlinkClick r:id="rId3"/>
              </a:rPr>
              <a:t> </a:t>
            </a:r>
            <a:r>
              <a:rPr lang="en-GB" sz="1200" dirty="0" err="1">
                <a:hlinkClick r:id="rId3"/>
              </a:rPr>
              <a:t>energii</a:t>
            </a:r>
            <a:r>
              <a:rPr lang="en-GB" sz="1200" dirty="0">
                <a:hlinkClick r:id="rId3"/>
              </a:rPr>
              <a:t> – YouTube</a:t>
            </a:r>
            <a:r>
              <a:rPr lang="en-GB" sz="1200" dirty="0"/>
              <a:t> https://www.youtube.com/watch?v=SE7FzUFKUwY</a:t>
            </a: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To bardzo ważne, żeby rozwijać zrównoważone źródła energii, dzięki czemu możemy chronić środowisko i nasz świat dla przyszłych pokoleń.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Teraz opowiem o kilku przykładach źródeł odnawialnych energii, o których mogliście nie słyszeć.</a:t>
            </a: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Zdjęcie w prawym górnych rogu pokazuje gigantyczną górę śmieci. Niestety, jedną z rzeczy, w których ludzie są naprawdę dobrzy, jest wytwarzanie odpadów, więc mamy ich pod dostatkiem. </a:t>
            </a: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Zamiast składować śmieci na ogromnych wysypiskach , czasem się je spala. Spalanie śmieci wytwarza ciepłe powietrze, które następnie unosi się i wprawia w ruch turbiny, a te produkują energię. Procesy wytwarzania energii ze śmieci są dość drogie, więc zdecydowanie lepiej  ponownie użyć odpadki niż próbować zamieniać je w prąd. Dlatego, żeby zrobić coś dobrego dla planety, segregujcie odpady, jeśli tylko możecie!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Zdjęcie po lewej na dole przedstawia krowę. Pewnie zastanawiacie się, jak krowa może pomóc w produkcji energii. O krowach wiemy na pewno, że ich odchody mogą mieć bardzo intensywną woń i że zwierzęta te mogą wydalić do 36kg kupy w ciągu jednego dnia. Jednym z gazów, który uwalnia się z krowich odchodów jest metan. Rolnicy wkładają odchody krów i innych zwierząt do urządzenia, które oddziela metan od płynnych i stałych elementów obornika. Gaz można następnie wykorzystać do wytworzenia prądu, a pozostałości jako nawóz do gleby. Śmierdzące, ale bardzo sprytne!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A na koniec zdjęcie w prawym dolnym rogu, na którym są meduzy. Wykorzystanie meduz do produkcji energii też brzmi trochę dziwnie, ale jest dość dużo badań na ten temat. </a:t>
            </a: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Niektóre meduzy świecą niesamowitym blaskiem dzięki specjalnym białkom i substancjom w ich ciałach. Białka, które wchodzą w reakcję z promieniowaniem UV, wytwarzają energię. Czy meduzy będą nam dostarczać prąd w przyszłości -  kto wie?</a:t>
            </a:r>
            <a:endParaRPr sz="10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Chciał(a)bym poświęcić chwilę na ten slajd i fantastyczny projekt lokalnej społeczności z </a:t>
            </a:r>
            <a:r>
              <a:rPr lang="pl-PL" sz="1000" dirty="0" err="1">
                <a:latin typeface="Poppins"/>
                <a:ea typeface="Poppins"/>
                <a:cs typeface="Poppins"/>
                <a:sym typeface="Poppins"/>
              </a:rPr>
              <a:t>Elmore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 House w Londynie w Anglii.</a:t>
            </a: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Koncern </a:t>
            </a:r>
            <a:r>
              <a:rPr lang="en-GB" sz="1000" dirty="0">
                <a:latin typeface="Poppins"/>
                <a:ea typeface="Poppins"/>
                <a:cs typeface="Poppins"/>
                <a:sym typeface="Poppins"/>
              </a:rPr>
              <a:t>EDF Energy and Repowering London </a:t>
            </a: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zainstalował elektrownię słoneczną na dachu jednego z budynków. Elektrownia jest wyjątkowa, ponieważ pozwala wszystkim mieszańcom bloku magazynować energię w wielkich akumulatorach. Mieszkańcy używają prądu, kiedy potrzebują a to, co zostaje mogą sprzedawać albo dzielić z sąsiadami.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Kiedy np. jeden z sąsiadów nie ma dość pieniędzy, żeby kupić energię do ogrzania mieszkania, społeczność może pomóc udostępniając pozostałości własnej. Wszystko jest kontrolowane przez aplikację, do której wszyscy mieszkańcy mają dostęp.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Świetny pomysł, naprawdę cudowny sposób na bycie przyjaznym dla środowiska, pomoc swojej społeczności i dobre wykorzystanie technologii. </a:t>
            </a:r>
            <a:endParaRPr b="1" dirty="0"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b="0" i="0" u="none" strike="noStrike" cap="none" dirty="0">
                <a:solidFill>
                  <a:schemeClr val="dk1"/>
                </a:solidFill>
                <a:latin typeface="Poppins"/>
                <a:ea typeface="Arial"/>
                <a:cs typeface="Poppins"/>
                <a:sym typeface="Poppins"/>
              </a:rPr>
              <a:t>Jeśli chcesz</a:t>
            </a:r>
            <a:r>
              <a:rPr lang="pl-PL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prowadzić badania i rozwijać energię odnawialną, żeby chronić środowisko, możesz zostać w przyszłości inżynierem energii odnawialnej. Będziesz prowadzić badania i tworzyć nowe urządzenia do wytwarzania energii odnawialnej. To między innymi praca z energią pochodzącą z wiatru, słońca, wody i prądów morskich.</a:t>
            </a: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Możesz też być ekologiem. Jako ekolog możesz pomagać w prowadzeniu badań nad zrozumieniem jak przyroda i ludzie wpływają na środowisko i ekosystemy. Np. jeśli koncern energetyczny chciałby zbudować farmę wiatrową albo panele słoneczne, możesz zrobić badania, jak będą one oddziaływać na rośliny i zwierzęta w okolicy i sugerować rozwiązania chroniące przyrodę i zmniejszające szkodliwy wpływ na nią.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Jeśli lubisz pracować na zewnątrz i w różnych miejscach, możesz zostać </a:t>
            </a:r>
            <a:r>
              <a:rPr lang="pl-PL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technikiem turbin wiatrowych i serwisować, testować i naprawiać te ogromne maszyny. Patrzę na to zdjęcie i myślę, że aby wykonywać tę pracę, dobrze by było też lubić ryzyko i pracę na wysokościach. Jest wysoko...</a:t>
            </a: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Rządy, firmy i ludzie na całym świecie próbują zmniejszyć nasz wpływ na klimat i znaleźć bardziej zrównoważone i przyjazne dla środowiska sposoby produkowania energii, więc zapotrzebowanie na specjalistów w sektorze energetyki odnawialnej będzie rosnąć.</a:t>
            </a:r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Teraz dowiemy się, jak technologia jest wykorzystywana w energetyce jądrowej. Co to właściwie jest energia atomowa i jak się ją wytwarza?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Wszystko na świecie składa się z bardzo małych, niewidzialnych atomów. W środku atomu jest jądro i stamtąd pochodzi energia. Energia może być uwolniona w dwojaki sposób: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atomy mogą się ze sobą łączyć w większy atom – nazywamy to fuzją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ALBO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atomy mogą się rozpadać i dzielić na mniejsze atomy – nazywa się to rozszczepienie. Proces ten dobrze obrazuje pan Albert :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l-PL" sz="1200" b="0" i="0" u="none" strike="noStrike" cap="none" baseline="0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[WŁĄCZ VIDEO]: </a:t>
            </a:r>
            <a:r>
              <a:rPr lang="pl-PL" sz="1200" dirty="0" err="1">
                <a:hlinkClick r:id="rId3"/>
              </a:rPr>
              <a:t>Neutronek</a:t>
            </a:r>
            <a:r>
              <a:rPr lang="pl-PL" sz="1200" dirty="0">
                <a:hlinkClick r:id="rId3"/>
              </a:rPr>
              <a:t> w elektrowni jądrowej - Odcinek 3 - Reaktor jądrowy i rozpad jądra atomowego – YouTube</a:t>
            </a:r>
            <a:r>
              <a:rPr lang="en-GB" sz="1200" dirty="0"/>
              <a:t> </a:t>
            </a:r>
            <a:r>
              <a:rPr lang="en-GB" sz="1200" dirty="0" err="1"/>
              <a:t>lub</a:t>
            </a:r>
            <a:r>
              <a:rPr lang="en-GB" sz="1200" dirty="0"/>
              <a:t> </a:t>
            </a:r>
            <a:r>
              <a:rPr lang="en-GB" sz="1200" dirty="0" err="1"/>
              <a:t>kliknij</a:t>
            </a:r>
            <a:r>
              <a:rPr lang="en-GB" sz="1200" dirty="0"/>
              <a:t> </a:t>
            </a:r>
            <a:r>
              <a:rPr lang="en-GB" sz="1200" dirty="0" err="1"/>
              <a:t>na</a:t>
            </a:r>
            <a:r>
              <a:rPr lang="en-GB" sz="1200" dirty="0"/>
              <a:t> </a:t>
            </a:r>
            <a:r>
              <a:rPr lang="pl-PL" sz="1200" dirty="0"/>
              <a:t>żółto czarny </a:t>
            </a:r>
            <a:r>
              <a:rPr lang="pl-PL" sz="1200" dirty="0" err="1"/>
              <a:t>brazek</a:t>
            </a:r>
            <a:r>
              <a:rPr lang="pl-PL" sz="1200" dirty="0"/>
              <a:t>. </a:t>
            </a: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Obejrzyj inne krótkie filmy, w których wyjaśniają jak wytwarzana jest energia atomowa w elektrowni jądrowej. Schemat w górnym lewym rogu może wam pomóc wyobrazić sobie ten proces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Świetna seria dla najmłodszych dzieci : </a:t>
            </a:r>
            <a:r>
              <a:rPr lang="pl-PL" sz="1200" dirty="0" err="1">
                <a:hlinkClick r:id="rId4"/>
              </a:rPr>
              <a:t>Neutronek</a:t>
            </a:r>
            <a:r>
              <a:rPr lang="pl-PL" sz="1200" dirty="0">
                <a:hlinkClick r:id="rId4"/>
              </a:rPr>
              <a:t> w elektrowni jądrowej - Odcinek 1 - Ochrona i bezpieczeństwo - YouTube</a:t>
            </a: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l-PL" sz="1200" dirty="0">
                <a:hlinkClick r:id="rId5"/>
              </a:rPr>
              <a:t>Świadomie o Atomie odc. 6 Elektrownia jądrowa od środka – YouTube</a:t>
            </a:r>
            <a:endParaRPr lang="pl-PL"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l-PL" dirty="0">
                <a:hlinkClick r:id="rId6"/>
              </a:rPr>
              <a:t>Jak działa elektrownia jądrowa? - YouTube</a:t>
            </a:r>
            <a:endParaRPr lang="pl-PL" sz="12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Reaktory jądrowe są bezpiecznie zamknięte w 10 metrach specjalnie zbrojonego betonu i stali. Żeby zbliżyć się do reaktora, inżynierowie stworzyli roboty, które sprawdzają te obszary w celach monitorowania i konserwacji. Na zdjęciu po prawej na dole znajduje się jeden z dwóch robotów używanych w Fukushimie w Japonii. W 2011 trzęsienie ziemi i tsunami spowodowały eksplozję i zniszczenia w elektrowni atomowej. Przez kilka kolejnych lat naukowcy pracowali ciężko, żeby obszar ten był znów bezpieczny, sprawdzali uszkodzenia i robili naprawy w najbardziej bezpieczny sposób, jak to tylko było możliwe.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Robot na zdjęciu po lewej to Skorpion, jego zadaniem jest sprawdzanie uszkodzeń wewnątrz reaktora atomowego.  Robot po prawej nazywa się Mały Samogłów – ten robot potrafi pływać w wodzie, żeby naukowcy mogli sprawdzać obszary, które zostały zalane. Potrzeba całego zespołu naukowców, fizyków jądrowych i inżynierów robotyki i lat pracy testowania materiałów, żeby stworzyć takie roboty.</a:t>
            </a: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Jeśli praca z technologią i energią jądrową wydaje ci się interesująca, możesz być fizykiem jądrowym. Jako fizyk jądrowy </a:t>
            </a:r>
            <a:r>
              <a:rPr lang="pl-PL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możesz badać jak zachowują się różne radioaktywne materiały, żeby szukać nowych sposobów wytwarzania z nich elektryczności. Będziesz również odpowiadać za kontrolę, czy paliwa jądrowe są stosowane bezpiecznie.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pl-PL" sz="1000" b="0" i="0" u="none" strike="noStrike" cap="none" dirty="0">
              <a:solidFill>
                <a:schemeClr val="lt1"/>
              </a:solidFill>
              <a:latin typeface="Arial"/>
              <a:ea typeface="Poppins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b="0" i="0" u="none" strike="noStrike" cap="none" dirty="0">
                <a:solidFill>
                  <a:schemeClr val="lt1"/>
                </a:solidFill>
                <a:latin typeface="Arial"/>
                <a:ea typeface="Poppins"/>
                <a:cs typeface="Arial"/>
                <a:sym typeface="Arial"/>
              </a:rPr>
              <a:t>Albo możesz być mechanikiem reaktora atomowego. Jako mechanik reaktora atomowego będziesz monitorować reaktor i upewniać się, że pracuje tak, jak powinien.</a:t>
            </a:r>
            <a:endParaRPr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pl-PL" sz="10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l-PL" sz="1000" dirty="0">
                <a:latin typeface="Poppins"/>
                <a:ea typeface="Poppins"/>
                <a:cs typeface="Poppins"/>
                <a:sym typeface="Poppins"/>
              </a:rPr>
              <a:t>Możesz też zostać inżynierem jądrowym. Jako inżynier jądrowy, możesz odpowiadać za projektowanie i tworzenie systemów używanych w energetyce jądrowej. Inżynierowie jądrowi mogą również pracować z promieniowaniem rentgenowskim i urządzeniami, które wykorzystują je w terapii pacjentów onkologicznych</a:t>
            </a:r>
            <a:r>
              <a:rPr lang="en-GB" sz="1000" dirty="0">
                <a:latin typeface="Poppins"/>
                <a:ea typeface="Poppins"/>
                <a:cs typeface="Poppins"/>
                <a:sym typeface="Poppins"/>
              </a:rPr>
              <a:t>. </a:t>
            </a:r>
            <a:endParaRPr sz="8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ines">
  <p:cSld name="Title Slide Lines">
    <p:bg>
      <p:bgPr>
        <a:solidFill>
          <a:srgbClr val="DEDEDE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>
            <a:spLocks noGrp="1"/>
          </p:cNvSpPr>
          <p:nvPr>
            <p:ph type="pic" idx="2"/>
          </p:nvPr>
        </p:nvSpPr>
        <p:spPr>
          <a:xfrm>
            <a:off x="1" y="0"/>
            <a:ext cx="10691813" cy="6806241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388416" y="472479"/>
            <a:ext cx="6505577" cy="207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/>
          <p:nvPr/>
        </p:nvSpPr>
        <p:spPr>
          <a:xfrm>
            <a:off x="0" y="6806242"/>
            <a:ext cx="10691813" cy="7534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5"/>
          <p:cNvSpPr txBox="1"/>
          <p:nvPr/>
        </p:nvSpPr>
        <p:spPr>
          <a:xfrm>
            <a:off x="388413" y="7133330"/>
            <a:ext cx="2052000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 We Can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1"/>
          </p:nvPr>
        </p:nvSpPr>
        <p:spPr>
          <a:xfrm>
            <a:off x="388413" y="1512604"/>
            <a:ext cx="9914987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69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403"/>
              <a:buChar char="–"/>
              <a:defRPr>
                <a:solidFill>
                  <a:schemeClr val="lt1"/>
                </a:solidFill>
              </a:defRPr>
            </a:lvl6pPr>
            <a:lvl7pPr marL="3200400" lvl="6" indent="-31769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403"/>
              <a:buChar char="•"/>
              <a:defRPr>
                <a:solidFill>
                  <a:schemeClr val="lt1"/>
                </a:solidFill>
              </a:defRPr>
            </a:lvl7pPr>
            <a:lvl8pPr marL="3657600" lvl="7" indent="-31769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403"/>
              <a:buChar char="–"/>
              <a:defRPr>
                <a:solidFill>
                  <a:schemeClr val="lt1"/>
                </a:solidFill>
              </a:defRPr>
            </a:lvl8pPr>
            <a:lvl9pPr marL="4114800" lvl="8" indent="-317690" algn="l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  <a:buClr>
                <a:schemeClr val="lt1"/>
              </a:buClr>
              <a:buSzPts val="1403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24"/>
          <p:cNvSpPr txBox="1"/>
          <p:nvPr/>
        </p:nvSpPr>
        <p:spPr>
          <a:xfrm>
            <a:off x="388413" y="7055696"/>
            <a:ext cx="2628000" cy="151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 We Can  </a:t>
            </a: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Tech for Entertainment and Art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body" idx="1"/>
          </p:nvPr>
        </p:nvSpPr>
        <p:spPr>
          <a:xfrm>
            <a:off x="388415" y="1512606"/>
            <a:ext cx="4800179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2"/>
          </p:nvPr>
        </p:nvSpPr>
        <p:spPr>
          <a:xfrm>
            <a:off x="5503222" y="1512605"/>
            <a:ext cx="4800179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body" idx="1"/>
          </p:nvPr>
        </p:nvSpPr>
        <p:spPr>
          <a:xfrm>
            <a:off x="388414" y="1512605"/>
            <a:ext cx="3094778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2"/>
          </p:nvPr>
        </p:nvSpPr>
        <p:spPr>
          <a:xfrm>
            <a:off x="3799214" y="1512605"/>
            <a:ext cx="3094778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3"/>
          </p:nvPr>
        </p:nvSpPr>
        <p:spPr>
          <a:xfrm>
            <a:off x="7208622" y="1512605"/>
            <a:ext cx="3094778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>
  <p:cSld name="Four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body" idx="1"/>
          </p:nvPr>
        </p:nvSpPr>
        <p:spPr>
          <a:xfrm>
            <a:off x="388414" y="1512605"/>
            <a:ext cx="2241492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2"/>
          </p:nvPr>
        </p:nvSpPr>
        <p:spPr>
          <a:xfrm>
            <a:off x="2947100" y="1512605"/>
            <a:ext cx="2241492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body" idx="3"/>
          </p:nvPr>
        </p:nvSpPr>
        <p:spPr>
          <a:xfrm>
            <a:off x="5503222" y="1512605"/>
            <a:ext cx="2241492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4"/>
          </p:nvPr>
        </p:nvSpPr>
        <p:spPr>
          <a:xfrm>
            <a:off x="8059343" y="1512605"/>
            <a:ext cx="2241492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01a1980b8_2_80"/>
          <p:cNvSpPr/>
          <p:nvPr/>
        </p:nvSpPr>
        <p:spPr>
          <a:xfrm>
            <a:off x="5345900" y="-184"/>
            <a:ext cx="5346000" cy="755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1101a1980b8_2_80"/>
          <p:cNvSpPr txBox="1">
            <a:spLocks noGrp="1"/>
          </p:cNvSpPr>
          <p:nvPr>
            <p:ph type="title"/>
          </p:nvPr>
        </p:nvSpPr>
        <p:spPr>
          <a:xfrm>
            <a:off x="310441" y="1812463"/>
            <a:ext cx="47298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91" name="Google Shape;91;g1101a1980b8_2_80"/>
          <p:cNvSpPr txBox="1">
            <a:spLocks noGrp="1"/>
          </p:cNvSpPr>
          <p:nvPr>
            <p:ph type="subTitle" idx="1"/>
          </p:nvPr>
        </p:nvSpPr>
        <p:spPr>
          <a:xfrm>
            <a:off x="310441" y="4119828"/>
            <a:ext cx="4729800" cy="18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92" name="Google Shape;92;g1101a1980b8_2_80"/>
          <p:cNvSpPr txBox="1">
            <a:spLocks noGrp="1"/>
          </p:cNvSpPr>
          <p:nvPr>
            <p:ph type="body" idx="2"/>
          </p:nvPr>
        </p:nvSpPr>
        <p:spPr>
          <a:xfrm>
            <a:off x="5775607" y="1064211"/>
            <a:ext cx="4486500" cy="5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457200" lvl="0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g1101a1980b8_2_80"/>
          <p:cNvSpPr txBox="1">
            <a:spLocks noGrp="1"/>
          </p:cNvSpPr>
          <p:nvPr>
            <p:ph type="sldNum" idx="12"/>
          </p:nvPr>
        </p:nvSpPr>
        <p:spPr>
          <a:xfrm>
            <a:off x="9906586" y="6853778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01a1980b8_2_78"/>
          <p:cNvSpPr txBox="1">
            <a:spLocks noGrp="1"/>
          </p:cNvSpPr>
          <p:nvPr>
            <p:ph type="sldNum" idx="12"/>
          </p:nvPr>
        </p:nvSpPr>
        <p:spPr>
          <a:xfrm>
            <a:off x="9906586" y="6853778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01a1980b8_2_86"/>
          <p:cNvSpPr txBox="1">
            <a:spLocks noGrp="1"/>
          </p:cNvSpPr>
          <p:nvPr>
            <p:ph type="title"/>
          </p:nvPr>
        </p:nvSpPr>
        <p:spPr>
          <a:xfrm>
            <a:off x="364461" y="654077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101a1980b8_2_86"/>
          <p:cNvSpPr txBox="1">
            <a:spLocks noGrp="1"/>
          </p:cNvSpPr>
          <p:nvPr>
            <p:ph type="sldNum" idx="12"/>
          </p:nvPr>
        </p:nvSpPr>
        <p:spPr>
          <a:xfrm>
            <a:off x="9906586" y="6853778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01a1980b8_2_89"/>
          <p:cNvSpPr txBox="1">
            <a:spLocks noGrp="1"/>
          </p:cNvSpPr>
          <p:nvPr>
            <p:ph type="ctrTitle"/>
          </p:nvPr>
        </p:nvSpPr>
        <p:spPr>
          <a:xfrm>
            <a:off x="364471" y="1094341"/>
            <a:ext cx="99630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01" name="Google Shape;101;g1101a1980b8_2_89"/>
          <p:cNvSpPr txBox="1">
            <a:spLocks noGrp="1"/>
          </p:cNvSpPr>
          <p:nvPr>
            <p:ph type="subTitle" idx="1"/>
          </p:nvPr>
        </p:nvSpPr>
        <p:spPr>
          <a:xfrm>
            <a:off x="364461" y="4165464"/>
            <a:ext cx="99630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g1101a1980b8_2_89"/>
          <p:cNvSpPr txBox="1">
            <a:spLocks noGrp="1"/>
          </p:cNvSpPr>
          <p:nvPr>
            <p:ph type="sldNum" idx="12"/>
          </p:nvPr>
        </p:nvSpPr>
        <p:spPr>
          <a:xfrm>
            <a:off x="9906586" y="6853778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 type="obj">
  <p:cSld name="OBJECT">
    <p:bg>
      <p:bgPr>
        <a:solidFill>
          <a:schemeClr val="accent6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388413" y="1512604"/>
            <a:ext cx="9914987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69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403"/>
              <a:buChar char="–"/>
              <a:defRPr>
                <a:solidFill>
                  <a:schemeClr val="lt1"/>
                </a:solidFill>
              </a:defRPr>
            </a:lvl6pPr>
            <a:lvl7pPr marL="3200400" lvl="6" indent="-31769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403"/>
              <a:buChar char="•"/>
              <a:defRPr>
                <a:solidFill>
                  <a:schemeClr val="lt1"/>
                </a:solidFill>
              </a:defRPr>
            </a:lvl7pPr>
            <a:lvl8pPr marL="3657600" lvl="7" indent="-31769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403"/>
              <a:buChar char="–"/>
              <a:defRPr>
                <a:solidFill>
                  <a:schemeClr val="lt1"/>
                </a:solidFill>
              </a:defRPr>
            </a:lvl8pPr>
            <a:lvl9pPr marL="4114800" lvl="8" indent="-317690" algn="l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  <a:buClr>
                <a:schemeClr val="lt1"/>
              </a:buClr>
              <a:buSzPts val="1403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16"/>
          <p:cNvSpPr txBox="1"/>
          <p:nvPr/>
        </p:nvSpPr>
        <p:spPr>
          <a:xfrm>
            <a:off x="388413" y="7055696"/>
            <a:ext cx="2628000" cy="1511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 We Can  </a:t>
            </a: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Tech for Entertainment and Art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01a1980b8_2_93"/>
          <p:cNvSpPr txBox="1">
            <a:spLocks noGrp="1"/>
          </p:cNvSpPr>
          <p:nvPr>
            <p:ph type="title"/>
          </p:nvPr>
        </p:nvSpPr>
        <p:spPr>
          <a:xfrm>
            <a:off x="364461" y="3161218"/>
            <a:ext cx="9963000" cy="1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05" name="Google Shape;105;g1101a1980b8_2_93"/>
          <p:cNvSpPr txBox="1">
            <a:spLocks noGrp="1"/>
          </p:cNvSpPr>
          <p:nvPr>
            <p:ph type="sldNum" idx="12"/>
          </p:nvPr>
        </p:nvSpPr>
        <p:spPr>
          <a:xfrm>
            <a:off x="9906586" y="6853778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01a1980b8_2_96"/>
          <p:cNvSpPr txBox="1">
            <a:spLocks noGrp="1"/>
          </p:cNvSpPr>
          <p:nvPr>
            <p:ph type="title"/>
          </p:nvPr>
        </p:nvSpPr>
        <p:spPr>
          <a:xfrm>
            <a:off x="364461" y="654077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101a1980b8_2_96"/>
          <p:cNvSpPr txBox="1">
            <a:spLocks noGrp="1"/>
          </p:cNvSpPr>
          <p:nvPr>
            <p:ph type="body" idx="1"/>
          </p:nvPr>
        </p:nvSpPr>
        <p:spPr>
          <a:xfrm>
            <a:off x="364461" y="1693854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g1101a1980b8_2_96"/>
          <p:cNvSpPr txBox="1">
            <a:spLocks noGrp="1"/>
          </p:cNvSpPr>
          <p:nvPr>
            <p:ph type="sldNum" idx="12"/>
          </p:nvPr>
        </p:nvSpPr>
        <p:spPr>
          <a:xfrm>
            <a:off x="9906586" y="6853778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01a1980b8_2_100"/>
          <p:cNvSpPr txBox="1">
            <a:spLocks noGrp="1"/>
          </p:cNvSpPr>
          <p:nvPr>
            <p:ph type="title"/>
          </p:nvPr>
        </p:nvSpPr>
        <p:spPr>
          <a:xfrm>
            <a:off x="364461" y="654077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1101a1980b8_2_100"/>
          <p:cNvSpPr txBox="1">
            <a:spLocks noGrp="1"/>
          </p:cNvSpPr>
          <p:nvPr>
            <p:ph type="body" idx="1"/>
          </p:nvPr>
        </p:nvSpPr>
        <p:spPr>
          <a:xfrm>
            <a:off x="364461" y="1693854"/>
            <a:ext cx="4677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13" name="Google Shape;113;g1101a1980b8_2_100"/>
          <p:cNvSpPr txBox="1">
            <a:spLocks noGrp="1"/>
          </p:cNvSpPr>
          <p:nvPr>
            <p:ph type="body" idx="2"/>
          </p:nvPr>
        </p:nvSpPr>
        <p:spPr>
          <a:xfrm>
            <a:off x="5650378" y="1693854"/>
            <a:ext cx="4677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14" name="Google Shape;114;g1101a1980b8_2_100"/>
          <p:cNvSpPr txBox="1">
            <a:spLocks noGrp="1"/>
          </p:cNvSpPr>
          <p:nvPr>
            <p:ph type="sldNum" idx="12"/>
          </p:nvPr>
        </p:nvSpPr>
        <p:spPr>
          <a:xfrm>
            <a:off x="9906586" y="6853778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01a1980b8_2_105"/>
          <p:cNvSpPr txBox="1">
            <a:spLocks noGrp="1"/>
          </p:cNvSpPr>
          <p:nvPr>
            <p:ph type="title"/>
          </p:nvPr>
        </p:nvSpPr>
        <p:spPr>
          <a:xfrm>
            <a:off x="364461" y="816595"/>
            <a:ext cx="3283200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" name="Google Shape;117;g1101a1980b8_2_105"/>
          <p:cNvSpPr txBox="1">
            <a:spLocks noGrp="1"/>
          </p:cNvSpPr>
          <p:nvPr>
            <p:ph type="body" idx="1"/>
          </p:nvPr>
        </p:nvSpPr>
        <p:spPr>
          <a:xfrm>
            <a:off x="364461" y="2042369"/>
            <a:ext cx="32832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18" name="Google Shape;118;g1101a1980b8_2_105"/>
          <p:cNvSpPr txBox="1">
            <a:spLocks noGrp="1"/>
          </p:cNvSpPr>
          <p:nvPr>
            <p:ph type="sldNum" idx="12"/>
          </p:nvPr>
        </p:nvSpPr>
        <p:spPr>
          <a:xfrm>
            <a:off x="9906586" y="6853778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01a1980b8_2_109"/>
          <p:cNvSpPr txBox="1">
            <a:spLocks noGrp="1"/>
          </p:cNvSpPr>
          <p:nvPr>
            <p:ph type="title"/>
          </p:nvPr>
        </p:nvSpPr>
        <p:spPr>
          <a:xfrm>
            <a:off x="573234" y="661609"/>
            <a:ext cx="7445700" cy="60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121" name="Google Shape;121;g1101a1980b8_2_109"/>
          <p:cNvSpPr txBox="1">
            <a:spLocks noGrp="1"/>
          </p:cNvSpPr>
          <p:nvPr>
            <p:ph type="sldNum" idx="12"/>
          </p:nvPr>
        </p:nvSpPr>
        <p:spPr>
          <a:xfrm>
            <a:off x="9906586" y="6853778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01a1980b8_2_112"/>
          <p:cNvSpPr txBox="1">
            <a:spLocks noGrp="1"/>
          </p:cNvSpPr>
          <p:nvPr>
            <p:ph type="body" idx="1"/>
          </p:nvPr>
        </p:nvSpPr>
        <p:spPr>
          <a:xfrm>
            <a:off x="364461" y="6217901"/>
            <a:ext cx="70143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124" name="Google Shape;124;g1101a1980b8_2_112"/>
          <p:cNvSpPr txBox="1">
            <a:spLocks noGrp="1"/>
          </p:cNvSpPr>
          <p:nvPr>
            <p:ph type="sldNum" idx="12"/>
          </p:nvPr>
        </p:nvSpPr>
        <p:spPr>
          <a:xfrm>
            <a:off x="9906586" y="6853778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01a1980b8_2_115"/>
          <p:cNvSpPr txBox="1">
            <a:spLocks noGrp="1"/>
          </p:cNvSpPr>
          <p:nvPr>
            <p:ph type="title" hasCustomPrompt="1"/>
          </p:nvPr>
        </p:nvSpPr>
        <p:spPr>
          <a:xfrm>
            <a:off x="364461" y="1625731"/>
            <a:ext cx="99630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127" name="Google Shape;127;g1101a1980b8_2_115"/>
          <p:cNvSpPr txBox="1">
            <a:spLocks noGrp="1"/>
          </p:cNvSpPr>
          <p:nvPr>
            <p:ph type="body" idx="1"/>
          </p:nvPr>
        </p:nvSpPr>
        <p:spPr>
          <a:xfrm>
            <a:off x="364461" y="4632992"/>
            <a:ext cx="99630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746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g1101a1980b8_2_115"/>
          <p:cNvSpPr txBox="1">
            <a:spLocks noGrp="1"/>
          </p:cNvSpPr>
          <p:nvPr>
            <p:ph type="sldNum" idx="12"/>
          </p:nvPr>
        </p:nvSpPr>
        <p:spPr>
          <a:xfrm>
            <a:off x="9906586" y="6853778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ines">
  <p:cSld name="Title Slide Lines">
    <p:bg>
      <p:bgPr>
        <a:solidFill>
          <a:srgbClr val="DEDEDE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01a1980b8_2_119"/>
          <p:cNvSpPr>
            <a:spLocks noGrp="1"/>
          </p:cNvSpPr>
          <p:nvPr>
            <p:ph type="pic" idx="2"/>
          </p:nvPr>
        </p:nvSpPr>
        <p:spPr>
          <a:xfrm>
            <a:off x="1" y="0"/>
            <a:ext cx="10691700" cy="68061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131" name="Google Shape;131;g1101a1980b8_2_119"/>
          <p:cNvSpPr txBox="1">
            <a:spLocks noGrp="1"/>
          </p:cNvSpPr>
          <p:nvPr>
            <p:ph type="ctrTitle"/>
          </p:nvPr>
        </p:nvSpPr>
        <p:spPr>
          <a:xfrm>
            <a:off x="388416" y="472479"/>
            <a:ext cx="6505500" cy="2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101a1980b8_2_119"/>
          <p:cNvSpPr/>
          <p:nvPr/>
        </p:nvSpPr>
        <p:spPr>
          <a:xfrm>
            <a:off x="0" y="6806242"/>
            <a:ext cx="10691700" cy="75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2475" tIns="46250" rIns="92475" bIns="46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1101a1980b8_2_119"/>
          <p:cNvSpPr txBox="1"/>
          <p:nvPr/>
        </p:nvSpPr>
        <p:spPr>
          <a:xfrm>
            <a:off x="388413" y="7133330"/>
            <a:ext cx="20520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 We Can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ctrTitle"/>
          </p:nvPr>
        </p:nvSpPr>
        <p:spPr>
          <a:xfrm>
            <a:off x="364471" y="1094341"/>
            <a:ext cx="9962890" cy="301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8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8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subTitle" idx="1"/>
          </p:nvPr>
        </p:nvSpPr>
        <p:spPr>
          <a:xfrm>
            <a:off x="364462" y="4165464"/>
            <a:ext cx="9962890" cy="116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7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7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7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7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7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7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7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7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74"/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6573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941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chemeClr val="accent3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1"/>
          </p:nvPr>
        </p:nvSpPr>
        <p:spPr>
          <a:xfrm>
            <a:off x="388413" y="1512604"/>
            <a:ext cx="9914987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69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403"/>
              <a:buChar char="–"/>
              <a:defRPr>
                <a:solidFill>
                  <a:schemeClr val="lt1"/>
                </a:solidFill>
              </a:defRPr>
            </a:lvl6pPr>
            <a:lvl7pPr marL="3200400" lvl="6" indent="-31769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403"/>
              <a:buChar char="•"/>
              <a:defRPr>
                <a:solidFill>
                  <a:schemeClr val="lt1"/>
                </a:solidFill>
              </a:defRPr>
            </a:lvl7pPr>
            <a:lvl8pPr marL="3657600" lvl="7" indent="-31769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403"/>
              <a:buChar char="–"/>
              <a:defRPr>
                <a:solidFill>
                  <a:schemeClr val="lt1"/>
                </a:solidFill>
              </a:defRPr>
            </a:lvl8pPr>
            <a:lvl9pPr marL="4114800" lvl="8" indent="-317690" algn="l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  <a:buClr>
                <a:schemeClr val="lt1"/>
              </a:buClr>
              <a:buSzPts val="1403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17"/>
          <p:cNvSpPr txBox="1"/>
          <p:nvPr/>
        </p:nvSpPr>
        <p:spPr>
          <a:xfrm>
            <a:off x="388413" y="7055696"/>
            <a:ext cx="2628000" cy="1511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 We Can  </a:t>
            </a: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Tech for Entertainment and Art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5183" cy="89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388413" y="1512604"/>
            <a:ext cx="9915183" cy="540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534604" lvl="0" indent="-26730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marL="1069208" lvl="1" indent="-267302" algn="l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2pPr>
            <a:lvl3pPr marL="1603812" lvl="2" indent="-363828" algn="l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  <a:defRPr>
                <a:solidFill>
                  <a:schemeClr val="lt1"/>
                </a:solidFill>
              </a:defRPr>
            </a:lvl3pPr>
            <a:lvl4pPr marL="2138416" lvl="3" indent="-363828" algn="l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>
                <a:schemeClr val="lt1"/>
              </a:buClr>
              <a:buSzPts val="1300"/>
              <a:buChar char="–"/>
              <a:defRPr>
                <a:solidFill>
                  <a:schemeClr val="lt1"/>
                </a:solidFill>
              </a:defRPr>
            </a:lvl4pPr>
            <a:lvl5pPr marL="2673020" lvl="4" indent="-363828" algn="l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  <a:defRPr>
                <a:solidFill>
                  <a:schemeClr val="lt1"/>
                </a:solidFill>
              </a:defRPr>
            </a:lvl5pPr>
            <a:lvl6pPr marL="3207624" lvl="5" indent="-348978" algn="l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6pPr>
            <a:lvl7pPr marL="3742228" lvl="6" indent="-348978" algn="l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7pPr>
            <a:lvl8pPr marL="4276832" lvl="7" indent="-348978" algn="l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8pPr>
            <a:lvl9pPr marL="4811436" lvl="8" indent="-348978" algn="l">
              <a:lnSpc>
                <a:spcPct val="100000"/>
              </a:lnSpc>
              <a:spcBef>
                <a:spcPts val="468"/>
              </a:spcBef>
              <a:spcAft>
                <a:spcPts val="468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9933376" y="7055696"/>
            <a:ext cx="370074" cy="15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9" name="Google Shape;19;p21"/>
          <p:cNvSpPr txBox="1"/>
          <p:nvPr/>
        </p:nvSpPr>
        <p:spPr>
          <a:xfrm>
            <a:off x="388413" y="7055696"/>
            <a:ext cx="2628053" cy="151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" sz="70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 We Can  </a:t>
            </a:r>
            <a:r>
              <a:rPr lang="en" sz="70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Tech for Entertainment and Art</a:t>
            </a:r>
            <a:endParaRPr sz="128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786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>
            <a:spLocks noGrp="1"/>
          </p:cNvSpPr>
          <p:nvPr>
            <p:ph type="title"/>
          </p:nvPr>
        </p:nvSpPr>
        <p:spPr>
          <a:xfrm>
            <a:off x="364462" y="3161219"/>
            <a:ext cx="9962890" cy="123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2164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>
            <a:spLocks noGrp="1"/>
          </p:cNvSpPr>
          <p:nvPr>
            <p:ph type="title"/>
          </p:nvPr>
        </p:nvSpPr>
        <p:spPr>
          <a:xfrm>
            <a:off x="364462" y="654077"/>
            <a:ext cx="9962890" cy="84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1"/>
          </p:nvPr>
        </p:nvSpPr>
        <p:spPr>
          <a:xfrm>
            <a:off x="364462" y="1693854"/>
            <a:ext cx="9962890" cy="502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534604" lvl="0" indent="-4009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69208" lvl="1" indent="-3712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603812" lvl="2" indent="-3712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138416" lvl="3" indent="-3712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73020" lvl="4" indent="-3712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207624" lvl="5" indent="-3712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742228" lvl="6" indent="-3712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276832" lvl="7" indent="-3712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811436" lvl="8" indent="-3712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8110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364462" y="654077"/>
            <a:ext cx="9962890" cy="84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364462" y="1693854"/>
            <a:ext cx="4676967" cy="502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534604" lvl="0" indent="-3712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37"/>
            </a:lvl1pPr>
            <a:lvl2pPr marL="1069208" lvl="1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03"/>
            </a:lvl2pPr>
            <a:lvl3pPr marL="1603812" lvl="2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03"/>
            </a:lvl3pPr>
            <a:lvl4pPr marL="2138416" lvl="3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3"/>
            </a:lvl4pPr>
            <a:lvl5pPr marL="2673020" lvl="4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03"/>
            </a:lvl5pPr>
            <a:lvl6pPr marL="3207624" lvl="5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03"/>
            </a:lvl6pPr>
            <a:lvl7pPr marL="3742228" lvl="6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3"/>
            </a:lvl7pPr>
            <a:lvl8pPr marL="4276832" lvl="7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03"/>
            </a:lvl8pPr>
            <a:lvl9pPr marL="4811436" lvl="8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03"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body" idx="2"/>
          </p:nvPr>
        </p:nvSpPr>
        <p:spPr>
          <a:xfrm>
            <a:off x="5650384" y="1693854"/>
            <a:ext cx="4676967" cy="502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534604" lvl="0" indent="-3712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37"/>
            </a:lvl1pPr>
            <a:lvl2pPr marL="1069208" lvl="1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03"/>
            </a:lvl2pPr>
            <a:lvl3pPr marL="1603812" lvl="2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03"/>
            </a:lvl3pPr>
            <a:lvl4pPr marL="2138416" lvl="3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3"/>
            </a:lvl4pPr>
            <a:lvl5pPr marL="2673020" lvl="4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03"/>
            </a:lvl5pPr>
            <a:lvl6pPr marL="3207624" lvl="5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03"/>
            </a:lvl6pPr>
            <a:lvl7pPr marL="3742228" lvl="6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3"/>
            </a:lvl7pPr>
            <a:lvl8pPr marL="4276832" lvl="7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03"/>
            </a:lvl8pPr>
            <a:lvl9pPr marL="4811436" lvl="8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03"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4243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2"/>
          <p:cNvSpPr txBox="1">
            <a:spLocks noGrp="1"/>
          </p:cNvSpPr>
          <p:nvPr>
            <p:ph type="title"/>
          </p:nvPr>
        </p:nvSpPr>
        <p:spPr>
          <a:xfrm>
            <a:off x="364462" y="654077"/>
            <a:ext cx="9962890" cy="84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35614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title"/>
          </p:nvPr>
        </p:nvSpPr>
        <p:spPr>
          <a:xfrm>
            <a:off x="364462" y="816595"/>
            <a:ext cx="3283313" cy="1110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1"/>
          </p:nvPr>
        </p:nvSpPr>
        <p:spPr>
          <a:xfrm>
            <a:off x="364462" y="2042369"/>
            <a:ext cx="3283313" cy="467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534604" lvl="0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3"/>
            </a:lvl1pPr>
            <a:lvl2pPr marL="1069208" lvl="1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03"/>
            </a:lvl2pPr>
            <a:lvl3pPr marL="1603812" lvl="2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03"/>
            </a:lvl3pPr>
            <a:lvl4pPr marL="2138416" lvl="3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3"/>
            </a:lvl4pPr>
            <a:lvl5pPr marL="2673020" lvl="4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03"/>
            </a:lvl5pPr>
            <a:lvl6pPr marL="3207624" lvl="5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03"/>
            </a:lvl6pPr>
            <a:lvl7pPr marL="3742228" lvl="6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3"/>
            </a:lvl7pPr>
            <a:lvl8pPr marL="4276832" lvl="7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03"/>
            </a:lvl8pPr>
            <a:lvl9pPr marL="4811436" lvl="8" indent="-35640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03"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8620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573235" y="661609"/>
            <a:ext cx="7445683" cy="6012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1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1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1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1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1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1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1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1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13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2218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/>
          <p:nvPr/>
        </p:nvSpPr>
        <p:spPr>
          <a:xfrm>
            <a:off x="5345906" y="-184"/>
            <a:ext cx="5345907" cy="75596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3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5"/>
          <p:cNvSpPr txBox="1">
            <a:spLocks noGrp="1"/>
          </p:cNvSpPr>
          <p:nvPr>
            <p:ph type="title"/>
          </p:nvPr>
        </p:nvSpPr>
        <p:spPr>
          <a:xfrm>
            <a:off x="310441" y="1812463"/>
            <a:ext cx="4729935" cy="217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91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91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91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91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91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91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91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91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911"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subTitle" idx="1"/>
          </p:nvPr>
        </p:nvSpPr>
        <p:spPr>
          <a:xfrm>
            <a:off x="310441" y="4119828"/>
            <a:ext cx="4729935" cy="181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5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5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5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5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5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5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5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5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56"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2"/>
          </p:nvPr>
        </p:nvSpPr>
        <p:spPr>
          <a:xfrm>
            <a:off x="5775614" y="1064211"/>
            <a:ext cx="4486492" cy="543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534604" lvl="0" indent="-4009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69208" lvl="1" indent="-3712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603812" lvl="2" indent="-3712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138416" lvl="3" indent="-3712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73020" lvl="4" indent="-3712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207624" lvl="5" indent="-3712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742228" lvl="6" indent="-3712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276832" lvl="7" indent="-3712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811436" lvl="8" indent="-3712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1439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 txBox="1">
            <a:spLocks noGrp="1"/>
          </p:cNvSpPr>
          <p:nvPr>
            <p:ph type="body" idx="1"/>
          </p:nvPr>
        </p:nvSpPr>
        <p:spPr>
          <a:xfrm>
            <a:off x="364462" y="6217900"/>
            <a:ext cx="7014222" cy="88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534604" lvl="0" indent="-26730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2118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7"/>
          <p:cNvSpPr txBox="1">
            <a:spLocks noGrp="1"/>
          </p:cNvSpPr>
          <p:nvPr>
            <p:ph type="title" hasCustomPrompt="1"/>
          </p:nvPr>
        </p:nvSpPr>
        <p:spPr>
          <a:xfrm>
            <a:off x="364462" y="1625731"/>
            <a:ext cx="9962890" cy="2885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9pPr>
          </a:lstStyle>
          <a:p>
            <a:r>
              <a:t>xx%</a:t>
            </a:r>
          </a:p>
        </p:txBody>
      </p:sp>
      <p:sp>
        <p:nvSpPr>
          <p:cNvPr id="53" name="Google Shape;53;p37"/>
          <p:cNvSpPr txBox="1">
            <a:spLocks noGrp="1"/>
          </p:cNvSpPr>
          <p:nvPr>
            <p:ph type="body" idx="1"/>
          </p:nvPr>
        </p:nvSpPr>
        <p:spPr>
          <a:xfrm>
            <a:off x="364462" y="4632992"/>
            <a:ext cx="9962890" cy="1911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534604" lvl="0" indent="-40095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69208" lvl="1" indent="-37125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603812" lvl="2" indent="-37125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138416" lvl="3" indent="-37125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73020" lvl="4" indent="-37125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207624" lvl="5" indent="-37125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742228" lvl="6" indent="-37125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276832" lvl="7" indent="-37125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811436" lvl="8" indent="-37125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928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388413" y="1512604"/>
            <a:ext cx="9914987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 txBox="1">
            <a:spLocks noGrp="1"/>
          </p:cNvSpPr>
          <p:nvPr>
            <p:ph type="title"/>
          </p:nvPr>
        </p:nvSpPr>
        <p:spPr>
          <a:xfrm>
            <a:off x="388414" y="476200"/>
            <a:ext cx="9914832" cy="152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2806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3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3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3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3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3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3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3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37"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1"/>
          </p:nvPr>
        </p:nvSpPr>
        <p:spPr>
          <a:xfrm>
            <a:off x="388414" y="2318300"/>
            <a:ext cx="6505589" cy="449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534604" marR="0" lvl="0" indent="-3564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4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69208" marR="0" lvl="1" indent="-356403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4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03812" marR="0" lvl="2" indent="-356403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4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8416" marR="0" lvl="3" indent="-356403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4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73020" marR="0" lvl="4" indent="-356403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4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07624" marR="0" lvl="5" indent="-356403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4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742228" marR="0" lvl="6" indent="-356403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4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76832" marR="0" lvl="7" indent="-356403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4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11436" marR="0" lvl="8" indent="-356403" algn="l">
              <a:lnSpc>
                <a:spcPct val="100000"/>
              </a:lnSpc>
              <a:spcBef>
                <a:spcPts val="585"/>
              </a:spcBef>
              <a:spcAft>
                <a:spcPts val="585"/>
              </a:spcAft>
              <a:buClr>
                <a:schemeClr val="dk1"/>
              </a:buClr>
              <a:buSzPts val="1200"/>
              <a:buFont typeface="Arial"/>
              <a:buChar char="•"/>
              <a:defRPr sz="14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485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736265" y="755967"/>
            <a:ext cx="9331834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None/>
              <a:defRPr sz="2456" b="1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2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2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2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2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2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2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2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520"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sldNum" idx="12"/>
          </p:nvPr>
        </p:nvSpPr>
        <p:spPr>
          <a:xfrm>
            <a:off x="8282594" y="7139699"/>
            <a:ext cx="1785477" cy="16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8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8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8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8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8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8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8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8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8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1" name="Google Shape;61;p39"/>
          <p:cNvSpPr txBox="1">
            <a:spLocks noGrp="1"/>
          </p:cNvSpPr>
          <p:nvPr>
            <p:ph type="ftr" idx="11"/>
          </p:nvPr>
        </p:nvSpPr>
        <p:spPr>
          <a:xfrm>
            <a:off x="748792" y="6970060"/>
            <a:ext cx="6151300" cy="169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726254"/>
      </p:ext>
    </p:extLst>
  </p:cSld>
  <p:clrMapOvr>
    <a:masterClrMapping/>
  </p:clrMapOvr>
  <p:transition spd="slow">
    <p:push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0"/>
          <p:cNvSpPr txBox="1">
            <a:spLocks noGrp="1"/>
          </p:cNvSpPr>
          <p:nvPr>
            <p:ph type="title"/>
          </p:nvPr>
        </p:nvSpPr>
        <p:spPr>
          <a:xfrm>
            <a:off x="736455" y="755967"/>
            <a:ext cx="9334289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eorgia"/>
              <a:buNone/>
              <a:defRPr sz="2339" b="1" i="1"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sldNum" idx="12"/>
          </p:nvPr>
        </p:nvSpPr>
        <p:spPr>
          <a:xfrm>
            <a:off x="9922344" y="7139698"/>
            <a:ext cx="148380" cy="12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8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8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8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8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8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8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8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8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8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169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3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chemeClr val="accent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388413" y="1512604"/>
            <a:ext cx="9914987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69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403"/>
              <a:buChar char="–"/>
              <a:defRPr>
                <a:solidFill>
                  <a:schemeClr val="lt1"/>
                </a:solidFill>
              </a:defRPr>
            </a:lvl6pPr>
            <a:lvl7pPr marL="3200400" lvl="6" indent="-31769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403"/>
              <a:buChar char="•"/>
              <a:defRPr>
                <a:solidFill>
                  <a:schemeClr val="lt1"/>
                </a:solidFill>
              </a:defRPr>
            </a:lvl7pPr>
            <a:lvl8pPr marL="3657600" lvl="7" indent="-31769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403"/>
              <a:buChar char="–"/>
              <a:defRPr>
                <a:solidFill>
                  <a:schemeClr val="lt1"/>
                </a:solidFill>
              </a:defRPr>
            </a:lvl8pPr>
            <a:lvl9pPr marL="4114800" lvl="8" indent="-317690" algn="l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  <a:buClr>
                <a:schemeClr val="lt1"/>
              </a:buClr>
              <a:buSzPts val="1403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19"/>
          <p:cNvSpPr txBox="1"/>
          <p:nvPr/>
        </p:nvSpPr>
        <p:spPr>
          <a:xfrm>
            <a:off x="388413" y="7055696"/>
            <a:ext cx="2628000" cy="1511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 We Can  </a:t>
            </a: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Tech for Entertainment and Art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388413" y="1512604"/>
            <a:ext cx="9914987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chemeClr val="accent4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88413" y="1512604"/>
            <a:ext cx="9914987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accent5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1"/>
          </p:nvPr>
        </p:nvSpPr>
        <p:spPr>
          <a:xfrm>
            <a:off x="388413" y="1512604"/>
            <a:ext cx="9914987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69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403"/>
              <a:buChar char="–"/>
              <a:defRPr>
                <a:solidFill>
                  <a:schemeClr val="lt1"/>
                </a:solidFill>
              </a:defRPr>
            </a:lvl6pPr>
            <a:lvl7pPr marL="3200400" lvl="6" indent="-31769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403"/>
              <a:buChar char="•"/>
              <a:defRPr>
                <a:solidFill>
                  <a:schemeClr val="lt1"/>
                </a:solidFill>
              </a:defRPr>
            </a:lvl7pPr>
            <a:lvl8pPr marL="3657600" lvl="7" indent="-31769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403"/>
              <a:buChar char="–"/>
              <a:defRPr>
                <a:solidFill>
                  <a:schemeClr val="lt1"/>
                </a:solidFill>
              </a:defRPr>
            </a:lvl8pPr>
            <a:lvl9pPr marL="4114800" lvl="8" indent="-317690" algn="l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  <a:buClr>
                <a:schemeClr val="lt1"/>
              </a:buClr>
              <a:buSzPts val="1403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22"/>
          <p:cNvSpPr txBox="1"/>
          <p:nvPr/>
        </p:nvSpPr>
        <p:spPr>
          <a:xfrm>
            <a:off x="388413" y="7055696"/>
            <a:ext cx="2628000" cy="1511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 We Can  </a:t>
            </a: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Tech for Entertainment and Art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chemeClr val="dk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1"/>
          </p:nvPr>
        </p:nvSpPr>
        <p:spPr>
          <a:xfrm>
            <a:off x="388413" y="1512604"/>
            <a:ext cx="9914987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69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403"/>
              <a:buChar char="–"/>
              <a:defRPr>
                <a:solidFill>
                  <a:schemeClr val="lt1"/>
                </a:solidFill>
              </a:defRPr>
            </a:lvl6pPr>
            <a:lvl7pPr marL="3200400" lvl="6" indent="-31769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403"/>
              <a:buChar char="•"/>
              <a:defRPr>
                <a:solidFill>
                  <a:schemeClr val="lt1"/>
                </a:solidFill>
              </a:defRPr>
            </a:lvl7pPr>
            <a:lvl8pPr marL="3657600" lvl="7" indent="-317690" algn="l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403"/>
              <a:buChar char="–"/>
              <a:defRPr>
                <a:solidFill>
                  <a:schemeClr val="lt1"/>
                </a:solidFill>
              </a:defRPr>
            </a:lvl8pPr>
            <a:lvl9pPr marL="4114800" lvl="8" indent="-317690" algn="l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  <a:buClr>
                <a:schemeClr val="lt1"/>
              </a:buClr>
              <a:buSzPts val="1403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23"/>
          <p:cNvSpPr txBox="1"/>
          <p:nvPr/>
        </p:nvSpPr>
        <p:spPr>
          <a:xfrm>
            <a:off x="388413" y="7055696"/>
            <a:ext cx="2628000" cy="15119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 We Can  </a:t>
            </a: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Tech for Entertainment and Art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388414" y="1512606"/>
            <a:ext cx="9914986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690" algn="l" rtl="0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Char char="–"/>
              <a:defRPr sz="14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690" algn="l" rtl="0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690" algn="l" rtl="0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Char char="–"/>
              <a:defRPr sz="14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690" algn="l" rtl="0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  <a:buClr>
                <a:schemeClr val="dk1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" name="Google Shape;13;p14"/>
          <p:cNvSpPr txBox="1"/>
          <p:nvPr/>
        </p:nvSpPr>
        <p:spPr>
          <a:xfrm>
            <a:off x="388413" y="7055696"/>
            <a:ext cx="2700000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 We Can  </a:t>
            </a: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 Tech for Entertainment and Art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368">
          <p15:clr>
            <a:srgbClr val="F26B43"/>
          </p15:clr>
        </p15:guide>
        <p15:guide id="2" pos="245">
          <p15:clr>
            <a:srgbClr val="F26B43"/>
          </p15:clr>
        </p15:guide>
        <p15:guide id="3" pos="6490">
          <p15:clr>
            <a:srgbClr val="F26B43"/>
          </p15:clr>
        </p15:guide>
        <p15:guide id="4" pos="3467">
          <p15:clr>
            <a:srgbClr val="F26B43"/>
          </p15:clr>
        </p15:guide>
        <p15:guide id="5" pos="3268">
          <p15:clr>
            <a:srgbClr val="F26B43"/>
          </p15:clr>
        </p15:guide>
        <p15:guide id="6" orient="horz" pos="4286">
          <p15:clr>
            <a:srgbClr val="F26B43"/>
          </p15:clr>
        </p15:guide>
        <p15:guide id="7" pos="2391">
          <p15:clr>
            <a:srgbClr val="F26B43"/>
          </p15:clr>
        </p15:guide>
        <p15:guide id="8" pos="2194">
          <p15:clr>
            <a:srgbClr val="F26B43"/>
          </p15:clr>
        </p15:guide>
        <p15:guide id="9" pos="4343">
          <p15:clr>
            <a:srgbClr val="F26B43"/>
          </p15:clr>
        </p15:guide>
        <p15:guide id="10" pos="4540">
          <p15:clr>
            <a:srgbClr val="F26B43"/>
          </p15:clr>
        </p15:guide>
        <p15:guide id="11" orient="horz" pos="2381">
          <p15:clr>
            <a:srgbClr val="F26B43"/>
          </p15:clr>
        </p15:guide>
        <p15:guide id="12" orient="horz" pos="1461">
          <p15:clr>
            <a:srgbClr val="F26B43"/>
          </p15:clr>
        </p15:guide>
        <p15:guide id="13" orient="horz" pos="1263">
          <p15:clr>
            <a:srgbClr val="F26B43"/>
          </p15:clr>
        </p15:guide>
        <p15:guide id="14" orient="horz" pos="29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01a1980b8_2_74"/>
          <p:cNvSpPr txBox="1">
            <a:spLocks noGrp="1"/>
          </p:cNvSpPr>
          <p:nvPr>
            <p:ph type="title"/>
          </p:nvPr>
        </p:nvSpPr>
        <p:spPr>
          <a:xfrm>
            <a:off x="364461" y="654077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1101a1980b8_2_74"/>
          <p:cNvSpPr txBox="1">
            <a:spLocks noGrp="1"/>
          </p:cNvSpPr>
          <p:nvPr>
            <p:ph type="body" idx="1"/>
          </p:nvPr>
        </p:nvSpPr>
        <p:spPr>
          <a:xfrm>
            <a:off x="364461" y="1693854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g1101a1980b8_2_74"/>
          <p:cNvSpPr txBox="1">
            <a:spLocks noGrp="1"/>
          </p:cNvSpPr>
          <p:nvPr>
            <p:ph type="sldNum" idx="12"/>
          </p:nvPr>
        </p:nvSpPr>
        <p:spPr>
          <a:xfrm>
            <a:off x="9906586" y="6853778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364462" y="654077"/>
            <a:ext cx="9962890" cy="84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364462" y="1693854"/>
            <a:ext cx="9962890" cy="502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6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21958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2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5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
</file>

<file path=ppt/slides/_rels/slide5.xml.rels><?xml version="1.0" encoding="UTF-8" standalone="yes"?>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about:blank" TargetMode="External"/></Relationships>
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gi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19.jpeg"/><Relationship Id="rId4" Type="http://schemas.openxmlformats.org/officeDocument/2006/relationships/hyperlink" Target="about:blank" TargetMode="External"/></Relationships>
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" descr="Global energy in 2050 – can renewables supply it all? – Physics Worl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91813" cy="681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"/>
          <p:cNvSpPr/>
          <p:nvPr/>
        </p:nvSpPr>
        <p:spPr>
          <a:xfrm>
            <a:off x="0" y="4428781"/>
            <a:ext cx="10691813" cy="2389968"/>
          </a:xfrm>
          <a:prstGeom prst="rect">
            <a:avLst/>
          </a:prstGeom>
          <a:solidFill>
            <a:schemeClr val="dk2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 txBox="1">
            <a:spLocks noGrp="1"/>
          </p:cNvSpPr>
          <p:nvPr>
            <p:ph type="ctrTitle"/>
          </p:nvPr>
        </p:nvSpPr>
        <p:spPr>
          <a:xfrm>
            <a:off x="388416" y="5124262"/>
            <a:ext cx="8677946" cy="66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l-PL"/>
              <a:t>Energii</a:t>
            </a:r>
            <a:r>
              <a:rPr lang="en-GB"/>
              <a:t> </a:t>
            </a:r>
            <a:endParaRPr/>
          </a:p>
        </p:txBody>
      </p:sp>
      <p:sp>
        <p:nvSpPr>
          <p:cNvPr id="141" name="Google Shape;141;p1"/>
          <p:cNvSpPr/>
          <p:nvPr/>
        </p:nvSpPr>
        <p:spPr>
          <a:xfrm>
            <a:off x="388413" y="6087850"/>
            <a:ext cx="733222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Zrozumieć jak technologia jest wykorzystywana w energetyce oraz poszerzyć wiedzę w zakresie zawodów w tym obszarze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388414" y="4851184"/>
            <a:ext cx="25071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</a:t>
            </a:r>
            <a:r>
              <a:rPr lang="pl-PL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NOLGIA DLA</a:t>
            </a: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/>
          <p:nvPr/>
        </p:nvSpPr>
        <p:spPr>
          <a:xfrm>
            <a:off x="0" y="3494475"/>
            <a:ext cx="10691813" cy="4120284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err="1"/>
              <a:t>Te</a:t>
            </a:r>
            <a:r>
              <a:rPr lang="pl-PL"/>
              <a:t>chnologia w samochodach elektrycznych</a:t>
            </a:r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10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22" name="Google Shape;222;p7"/>
          <p:cNvSpPr txBox="1"/>
          <p:nvPr/>
        </p:nvSpPr>
        <p:spPr>
          <a:xfrm>
            <a:off x="388413" y="7055696"/>
            <a:ext cx="2628000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#TechWeCan  </a:t>
            </a: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Tech for Energy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7" descr="Tesla's Brand Believ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414" y="934297"/>
            <a:ext cx="4115947" cy="284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7" descr="Hybrid cars are more economical, but should you buy one?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178" y="4696500"/>
            <a:ext cx="3279615" cy="188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7" descr="World's fastest electric cars: we have the Aspark Owl as the quickest, with 0-60mph in just 1.69se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7971" y="4696501"/>
            <a:ext cx="3279614" cy="188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67555" y="4141815"/>
            <a:ext cx="1772791" cy="3153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7633A9-BD95-4A5E-B3D7-4A87794EB613}"/>
              </a:ext>
            </a:extLst>
          </p:cNvPr>
          <p:cNvGrpSpPr/>
          <p:nvPr/>
        </p:nvGrpSpPr>
        <p:grpSpPr>
          <a:xfrm>
            <a:off x="5027846" y="892056"/>
            <a:ext cx="5112500" cy="2930021"/>
            <a:chOff x="5027846" y="892056"/>
            <a:chExt cx="5112500" cy="2930021"/>
          </a:xfrm>
        </p:grpSpPr>
        <p:pic>
          <p:nvPicPr>
            <p:cNvPr id="218" name="Google Shape;218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027846" y="892056"/>
              <a:ext cx="5112500" cy="29300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378DC1C-BE0A-4B0D-ABBF-793A1486E166}"/>
                </a:ext>
              </a:extLst>
            </p:cNvPr>
            <p:cNvSpPr txBox="1"/>
            <p:nvPr/>
          </p:nvSpPr>
          <p:spPr>
            <a:xfrm>
              <a:off x="5856232" y="999568"/>
              <a:ext cx="339771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rgbClr val="92D050"/>
                  </a:solidFill>
                </a:rPr>
                <a:t>Ładowanie pojazdów elektrycznych w</a:t>
              </a:r>
              <a:endParaRPr lang="en-GB" dirty="0">
                <a:solidFill>
                  <a:srgbClr val="92D05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79CD2E-74D3-4E7F-997C-F032E1C4FF39}"/>
                </a:ext>
              </a:extLst>
            </p:cNvPr>
            <p:cNvSpPr txBox="1"/>
            <p:nvPr/>
          </p:nvSpPr>
          <p:spPr>
            <a:xfrm>
              <a:off x="5937759" y="1299999"/>
              <a:ext cx="80955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rgbClr val="92D050"/>
                  </a:solidFill>
                </a:rPr>
                <a:t>domu</a:t>
              </a:r>
              <a:endParaRPr lang="en-GB" dirty="0">
                <a:solidFill>
                  <a:srgbClr val="92D05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5D3B50-4661-4D62-8F0C-FEC69DDBAF82}"/>
                </a:ext>
              </a:extLst>
            </p:cNvPr>
            <p:cNvSpPr txBox="1"/>
            <p:nvPr/>
          </p:nvSpPr>
          <p:spPr>
            <a:xfrm>
              <a:off x="8511570" y="1308271"/>
              <a:ext cx="80955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rgbClr val="92D050"/>
                  </a:solidFill>
                </a:rPr>
                <a:t>pracy</a:t>
              </a:r>
              <a:endParaRPr lang="en-GB" dirty="0">
                <a:solidFill>
                  <a:srgbClr val="92D05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32001A-5849-4902-863F-9876CE58D95D}"/>
                </a:ext>
              </a:extLst>
            </p:cNvPr>
            <p:cNvSpPr txBox="1"/>
            <p:nvPr/>
          </p:nvSpPr>
          <p:spPr>
            <a:xfrm>
              <a:off x="5932206" y="2451422"/>
              <a:ext cx="80955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rgbClr val="92D050"/>
                  </a:solidFill>
                </a:rPr>
                <a:t>podróży</a:t>
              </a:r>
              <a:endParaRPr lang="en-GB" dirty="0">
                <a:solidFill>
                  <a:srgbClr val="92D05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42EC5A-82C8-45D2-A118-37FF8165256E}"/>
                </a:ext>
              </a:extLst>
            </p:cNvPr>
            <p:cNvSpPr txBox="1"/>
            <p:nvPr/>
          </p:nvSpPr>
          <p:spPr>
            <a:xfrm>
              <a:off x="8139742" y="2451422"/>
              <a:ext cx="179362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rgbClr val="92D050"/>
                  </a:solidFill>
                </a:rPr>
                <a:t>super szybkiej stacji </a:t>
              </a:r>
              <a:endParaRPr lang="en-GB" dirty="0">
                <a:solidFill>
                  <a:srgbClr val="92D05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/>
          <p:nvPr/>
        </p:nvSpPr>
        <p:spPr>
          <a:xfrm>
            <a:off x="0" y="-6974"/>
            <a:ext cx="10691813" cy="39347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8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l-PL">
                <a:solidFill>
                  <a:schemeClr val="dk1"/>
                </a:solidFill>
              </a:rPr>
              <a:t>Praca w technologii w pojazdach elektrycznych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3" name="Google Shape;233;p8"/>
          <p:cNvSpPr txBox="1">
            <a:spLocks noGrp="1"/>
          </p:cNvSpPr>
          <p:nvPr>
            <p:ph type="body" idx="1"/>
          </p:nvPr>
        </p:nvSpPr>
        <p:spPr>
          <a:xfrm>
            <a:off x="1279805" y="858490"/>
            <a:ext cx="3081899" cy="120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</a:pPr>
            <a:r>
              <a:rPr lang="pl-PL" sz="2000" b="0">
                <a:solidFill>
                  <a:schemeClr val="accent3"/>
                </a:solidFill>
              </a:rPr>
              <a:t>Inżynier oprogramowania pojazdów elektycznych</a:t>
            </a:r>
            <a:endParaRPr/>
          </a:p>
        </p:txBody>
      </p:sp>
      <p:sp>
        <p:nvSpPr>
          <p:cNvPr id="234" name="Google Shape;234;p8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235" name="Google Shape;235;p8"/>
          <p:cNvSpPr txBox="1"/>
          <p:nvPr/>
        </p:nvSpPr>
        <p:spPr>
          <a:xfrm>
            <a:off x="5859884" y="4162862"/>
            <a:ext cx="3842063" cy="149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Jako inżynier chemik możesz pracować nad bateriami w samochodach elektrycznych. Będziesz odpowiadać za projektowanie i prowadzenie badań nad nowymi sposobami tworzenia baterii, które będą lepiej magazynowały energię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8"/>
          <p:cNvSpPr txBox="1"/>
          <p:nvPr/>
        </p:nvSpPr>
        <p:spPr>
          <a:xfrm>
            <a:off x="6565952" y="1073426"/>
            <a:ext cx="3081899" cy="115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r>
              <a:rPr lang="pl-PL" sz="2000">
                <a:solidFill>
                  <a:schemeClr val="accent3"/>
                </a:solidFill>
              </a:rPr>
              <a:t>Inżynier chemik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8"/>
          <p:cNvSpPr txBox="1"/>
          <p:nvPr/>
        </p:nvSpPr>
        <p:spPr>
          <a:xfrm>
            <a:off x="1095381" y="4179856"/>
            <a:ext cx="3842063" cy="149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Jako inżynier oprogramowania pojazdów elektrycznych możesz odpowiadać za usprawnianie komunikacji między komputerami w samochodzie elektrycznym i kontrolą różnych jego części.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8"/>
          <p:cNvSpPr txBox="1"/>
          <p:nvPr/>
        </p:nvSpPr>
        <p:spPr>
          <a:xfrm>
            <a:off x="388413" y="7055696"/>
            <a:ext cx="2628000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#TechWeCan  </a:t>
            </a: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Tech for Energy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8" descr="Automobile Engineer Working On Electric Stock Footage Video (100%  Royalty-free) 1026561098 | Shutter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607" y="1477651"/>
            <a:ext cx="4302739" cy="227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8" descr="Recycling EV batteries - News - The Chemical Engine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8468" y="1472083"/>
            <a:ext cx="4304897" cy="2282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"/>
          <p:cNvSpPr/>
          <p:nvPr/>
        </p:nvSpPr>
        <p:spPr>
          <a:xfrm>
            <a:off x="0" y="2159674"/>
            <a:ext cx="10691813" cy="5400001"/>
          </a:xfrm>
          <a:prstGeom prst="flowChartManualInpu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GB"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9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5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l-PL" dirty="0"/>
              <a:t>Poznajmy dzisiejszą bohaterkę</a:t>
            </a:r>
            <a:endParaRPr dirty="0"/>
          </a:p>
        </p:txBody>
      </p:sp>
      <p:sp>
        <p:nvSpPr>
          <p:cNvPr id="247" name="Google Shape;247;p9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699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248" name="Google Shape;248;p9"/>
          <p:cNvSpPr txBox="1"/>
          <p:nvPr/>
        </p:nvSpPr>
        <p:spPr>
          <a:xfrm>
            <a:off x="388413" y="7055696"/>
            <a:ext cx="26280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#TechWeCan  </a:t>
            </a: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 Tech for Energy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6573938" y="4041067"/>
            <a:ext cx="3542213" cy="2385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Olga </a:t>
            </a:r>
            <a:r>
              <a:rPr lang="pl-PL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Malinkiewicz</a:t>
            </a:r>
            <a:endParaRPr lang="pl-PL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dirty="0" err="1">
                <a:solidFill>
                  <a:schemeClr val="dk1"/>
                </a:solidFill>
              </a:rPr>
              <a:t>n</a:t>
            </a:r>
            <a:r>
              <a:rPr lang="pl-PL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aukowczyni</a:t>
            </a:r>
            <a:r>
              <a:rPr lang="pl-PL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założycielka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dirty="0">
                <a:solidFill>
                  <a:schemeClr val="dk1"/>
                </a:solidFill>
              </a:rPr>
              <a:t> </a:t>
            </a:r>
            <a:endParaRPr lang="pl-PL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l-PL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Picture 4" descr="Polacy i Brytyjczycy ścigają się, kto pierwszy zarobi na perowskitach |  INNPoland.pl">
            <a:hlinkClick r:id="rId3"/>
            <a:extLst>
              <a:ext uri="{FF2B5EF4-FFF2-40B4-BE49-F238E27FC236}">
                <a16:creationId xmlns:a16="http://schemas.microsoft.com/office/drawing/2014/main" id="{BDE052E9-87F8-4A1F-9F69-0D9956968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39" y="1448111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11F2A1-75FF-4925-98F5-03FAC5529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448" y="5766465"/>
            <a:ext cx="349567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dirty="0"/>
              <a:t>Tec</a:t>
            </a:r>
            <a:r>
              <a:rPr lang="pl-PL" dirty="0" err="1"/>
              <a:t>hnologia</a:t>
            </a:r>
            <a:r>
              <a:rPr lang="pl-PL" dirty="0"/>
              <a:t> dla domu oszczędzająca energię</a:t>
            </a:r>
            <a:r>
              <a:rPr lang="en-GB" dirty="0"/>
              <a:t> </a:t>
            </a:r>
            <a:br>
              <a:rPr lang="en-GB" dirty="0"/>
            </a:br>
            <a:br>
              <a:rPr lang="en-GB" b="0" dirty="0"/>
            </a:br>
            <a:br>
              <a:rPr lang="en-GB" b="0" dirty="0"/>
            </a:br>
            <a:endParaRPr dirty="0"/>
          </a:p>
        </p:txBody>
      </p:sp>
      <p:sp>
        <p:nvSpPr>
          <p:cNvPr id="260" name="Google Shape;260;p10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261" name="Google Shape;261;p10"/>
          <p:cNvSpPr txBox="1"/>
          <p:nvPr/>
        </p:nvSpPr>
        <p:spPr>
          <a:xfrm>
            <a:off x="388413" y="7055696"/>
            <a:ext cx="2628000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#TechWeCan  </a:t>
            </a: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Tech for Energy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10" descr="Electronics on char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990" y="4265675"/>
            <a:ext cx="4872123" cy="226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0" descr="Smart thermosta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990" y="1167133"/>
            <a:ext cx="4872123" cy="226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 descr="Highly Insulating Residential Windows Using Smart Automated Shading |  Department of Energ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7261" y="1265104"/>
            <a:ext cx="3664201" cy="5265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"/>
          <p:cNvSpPr/>
          <p:nvPr/>
        </p:nvSpPr>
        <p:spPr>
          <a:xfrm>
            <a:off x="0" y="-6974"/>
            <a:ext cx="10691813" cy="39347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1"/>
          <p:cNvSpPr txBox="1">
            <a:spLocks noGrp="1"/>
          </p:cNvSpPr>
          <p:nvPr>
            <p:ph type="title"/>
          </p:nvPr>
        </p:nvSpPr>
        <p:spPr>
          <a:xfrm>
            <a:off x="388413" y="333046"/>
            <a:ext cx="10816075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l-PL" dirty="0">
                <a:solidFill>
                  <a:schemeClr val="dk1"/>
                </a:solidFill>
              </a:rPr>
              <a:t>Kariera w technologii oszczędzającej energię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71" name="Google Shape;271;p11"/>
          <p:cNvSpPr txBox="1">
            <a:spLocks noGrp="1"/>
          </p:cNvSpPr>
          <p:nvPr>
            <p:ph type="body" idx="1"/>
          </p:nvPr>
        </p:nvSpPr>
        <p:spPr>
          <a:xfrm>
            <a:off x="3881585" y="1031316"/>
            <a:ext cx="3081899" cy="120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</a:pPr>
            <a:r>
              <a:rPr lang="en-GB" sz="2000" b="0" dirty="0">
                <a:solidFill>
                  <a:schemeClr val="accent3"/>
                </a:solidFill>
              </a:rPr>
              <a:t>Pro</a:t>
            </a:r>
            <a:r>
              <a:rPr lang="pl-PL" sz="2000" b="0" dirty="0" err="1">
                <a:solidFill>
                  <a:schemeClr val="accent3"/>
                </a:solidFill>
              </a:rPr>
              <a:t>jektant</a:t>
            </a:r>
            <a:r>
              <a:rPr lang="en-GB" sz="2000" b="0" dirty="0">
                <a:solidFill>
                  <a:schemeClr val="accent3"/>
                </a:solidFill>
              </a:rPr>
              <a:t> </a:t>
            </a:r>
            <a:r>
              <a:rPr lang="pl-PL" sz="2000" b="0" dirty="0">
                <a:solidFill>
                  <a:schemeClr val="accent3"/>
                </a:solidFill>
              </a:rPr>
              <a:t>urządzeń elektrycznych</a:t>
            </a:r>
            <a:endParaRPr dirty="0"/>
          </a:p>
        </p:txBody>
      </p:sp>
      <p:sp>
        <p:nvSpPr>
          <p:cNvPr id="272" name="Google Shape;272;p11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273" name="Google Shape;273;p11"/>
          <p:cNvSpPr txBox="1"/>
          <p:nvPr/>
        </p:nvSpPr>
        <p:spPr>
          <a:xfrm>
            <a:off x="6206894" y="4179856"/>
            <a:ext cx="3842063" cy="149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388413" y="7055696"/>
            <a:ext cx="2628000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#TechWeCan  </a:t>
            </a: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Tech for Energy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1"/>
          <p:cNvSpPr txBox="1"/>
          <p:nvPr/>
        </p:nvSpPr>
        <p:spPr>
          <a:xfrm>
            <a:off x="349559" y="5083174"/>
            <a:ext cx="10145949" cy="149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pl-PL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Jako projektant urządzeń eklektycznych możesz współpracować z inżynierami, projektantami modeli, działami sprzedaży i marketingu i innymi specjalistami, którzy projektują i tworzą elektronikę przyszłości. Żeby przedstawić swój pomysł, używa się rysunków, modeli 3-D i projektów komputerowych. Możesz stworzyć nową inteligentną technologię przyszłości dla domu.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1" descr="Smart Gadgets, Smart Homes, And Smart Interior Desig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412" y="1729585"/>
            <a:ext cx="4074919" cy="205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1" descr="The Best Smart Home Tech For Your Dorm – Review Gee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8800" y="1712936"/>
            <a:ext cx="4124601" cy="2061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l-PL"/>
              <a:t>Co to jest neutralność węglowa</a:t>
            </a:r>
            <a:r>
              <a:rPr lang="en-GB"/>
              <a:t>? </a:t>
            </a:r>
            <a:endParaRPr/>
          </a:p>
        </p:txBody>
      </p:sp>
      <p:sp>
        <p:nvSpPr>
          <p:cNvPr id="283" name="Google Shape;283;p12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284" name="Google Shape;284;p12"/>
          <p:cNvSpPr txBox="1"/>
          <p:nvPr/>
        </p:nvSpPr>
        <p:spPr>
          <a:xfrm>
            <a:off x="388413" y="7055696"/>
            <a:ext cx="2628000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#TechWeCan  </a:t>
            </a: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 Tech for Energy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2" descr="Misconceptions About Climate Policy – Third Way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033" y="887938"/>
            <a:ext cx="8979745" cy="5990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A3E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063" y="3115312"/>
            <a:ext cx="2695142" cy="336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56337"/>
            <a:ext cx="3543591" cy="4430571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16"/>
          <p:cNvSpPr txBox="1"/>
          <p:nvPr/>
        </p:nvSpPr>
        <p:spPr>
          <a:xfrm>
            <a:off x="3183425" y="2901842"/>
            <a:ext cx="6458584" cy="1669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t" anchorCtr="0">
            <a:spAutoFit/>
          </a:bodyPr>
          <a:lstStyle/>
          <a:p>
            <a:pPr algn="ctr" defTabSz="1069208">
              <a:lnSpc>
                <a:spcPct val="80000"/>
              </a:lnSpc>
              <a:buSzPts val="2900"/>
              <a:defRPr/>
            </a:pPr>
            <a:r>
              <a:rPr lang="pl-PL" sz="3391" dirty="0">
                <a:solidFill>
                  <a:srgbClr val="FFC8D2"/>
                </a:solidFill>
                <a:latin typeface="Poppins"/>
                <a:ea typeface="Poppins"/>
                <a:cs typeface="Poppins"/>
                <a:sym typeface="Poppins"/>
              </a:rPr>
              <a:t>Czy chcielibyście w Waszej przyszłej pracy pracować z nowymi technologiami?</a:t>
            </a:r>
          </a:p>
          <a:p>
            <a:pPr defTabSz="1069208">
              <a:lnSpc>
                <a:spcPct val="80000"/>
              </a:lnSpc>
              <a:buSzPts val="1400"/>
            </a:pPr>
            <a:endParaRPr sz="1637" dirty="0">
              <a:solidFill>
                <a:srgbClr val="FFC8D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"/>
          <p:cNvSpPr/>
          <p:nvPr/>
        </p:nvSpPr>
        <p:spPr>
          <a:xfrm>
            <a:off x="0" y="1540825"/>
            <a:ext cx="10691812" cy="51285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16000" tIns="288000" rIns="72000" bIns="94700" anchor="t" anchorCtr="0">
            <a:noAutofit/>
          </a:bodyPr>
          <a:lstStyle/>
          <a:p>
            <a:pPr marL="1809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/>
          </p:nvPr>
        </p:nvSpPr>
        <p:spPr>
          <a:xfrm>
            <a:off x="388414" y="278389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pl-PL" dirty="0"/>
              <a:t>Wyzwanie dla Ciebie: zaprojektuj inteligentne urządzenie przyszłości dla domu. Narysuj schemat wyjaśniający jak urządzenie działa i jak pomaga oszczędzać energię.</a:t>
            </a:r>
            <a:endParaRPr lang="en-GB" dirty="0"/>
          </a:p>
        </p:txBody>
      </p:sp>
      <p:sp>
        <p:nvSpPr>
          <p:cNvPr id="292" name="Google Shape;292;p13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293" name="Google Shape;293;p13"/>
          <p:cNvSpPr/>
          <p:nvPr/>
        </p:nvSpPr>
        <p:spPr>
          <a:xfrm>
            <a:off x="2923673" y="6657681"/>
            <a:ext cx="7768139" cy="9232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76200" marR="10541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Poproś rodziców, żeby udostępnili twoją pracę w mediach społecznościowych z #TechWeCan albo napisz do nas maila na info@techwecan.org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3"/>
          <p:cNvSpPr txBox="1"/>
          <p:nvPr/>
        </p:nvSpPr>
        <p:spPr>
          <a:xfrm>
            <a:off x="388414" y="7001706"/>
            <a:ext cx="2628000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#TechWeCan  </a:t>
            </a: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Tech for Energy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3" descr="Are Smart Home Devices Safe? Indoor Mapping Data Collection Poses Privacy  Ris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2238" y="1752557"/>
            <a:ext cx="6827336" cy="4554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A0FA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101a1980b8_2_65"/>
          <p:cNvSpPr txBox="1">
            <a:spLocks noGrp="1"/>
          </p:cNvSpPr>
          <p:nvPr>
            <p:ph type="title"/>
          </p:nvPr>
        </p:nvSpPr>
        <p:spPr>
          <a:xfrm>
            <a:off x="352009" y="1355590"/>
            <a:ext cx="47298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Autofit/>
          </a:bodyPr>
          <a:lstStyle/>
          <a:p>
            <a:pPr algn="l"/>
            <a:r>
              <a:rPr lang="en-GB" sz="1700" dirty="0">
                <a:solidFill>
                  <a:schemeClr val="lt1"/>
                </a:solidFill>
              </a:rPr>
              <a:t>“</a:t>
            </a:r>
            <a:r>
              <a:rPr lang="pl-PL" sz="1700" dirty="0">
                <a:solidFill>
                  <a:schemeClr val="lt1"/>
                </a:solidFill>
              </a:rPr>
              <a:t>Dzięki lekcjom Tech We </a:t>
            </a:r>
            <a:r>
              <a:rPr lang="pl-PL" sz="1700" dirty="0" err="1">
                <a:solidFill>
                  <a:schemeClr val="lt1"/>
                </a:solidFill>
              </a:rPr>
              <a:t>Can</a:t>
            </a:r>
            <a:r>
              <a:rPr lang="pl-PL" sz="1700" dirty="0">
                <a:solidFill>
                  <a:schemeClr val="lt1"/>
                </a:solidFill>
              </a:rPr>
              <a:t>, chcemy angażować się w podnoszenie świadomości i umiejętności w naszej społeczności. Bez poświęcania wystarczająco dużo uwagi, wiele osób ryzykuje pozostanie w tyle, ponieważ technologia zmienia sposób, w jaki żyjemy i pracujemy. Obecny kryzys wyraźnie podkreśla wielką wartość, jaką ma biegłość w technologii i nauce.</a:t>
            </a:r>
            <a:endParaRPr lang="en-GB" sz="17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5300"/>
              <a:buFont typeface="Arial"/>
              <a:buNone/>
            </a:pPr>
            <a:r>
              <a:rPr lang="en-GB" sz="1300" b="1" dirty="0">
                <a:solidFill>
                  <a:schemeClr val="lt1"/>
                </a:solidFill>
              </a:rPr>
              <a:t>Sheridan Ash, Co-CEO Tech She Can </a:t>
            </a:r>
          </a:p>
        </p:txBody>
      </p:sp>
      <p:pic>
        <p:nvPicPr>
          <p:cNvPr id="301" name="Google Shape;301;g1101a1980b8_2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99761"/>
            <a:ext cx="5344509" cy="267230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1101a1980b8_2_65"/>
          <p:cNvSpPr txBox="1"/>
          <p:nvPr/>
        </p:nvSpPr>
        <p:spPr>
          <a:xfrm>
            <a:off x="5610623" y="312139"/>
            <a:ext cx="4818900" cy="3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-PL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Więcej informacji o </a:t>
            </a:r>
            <a:r>
              <a:rPr lang="en-GB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 She Can </a:t>
            </a:r>
            <a:r>
              <a:rPr lang="pl-PL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bezpłatny dostęp do wiedzy w ramach </a:t>
            </a:r>
            <a:r>
              <a:rPr lang="en-GB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 We Can</a:t>
            </a:r>
            <a:r>
              <a:rPr lang="pl-PL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l-PL" sz="1500" b="1" dirty="0">
                <a:solidFill>
                  <a:schemeClr val="dk1"/>
                </a:solidFill>
              </a:rPr>
              <a:t>znajdziesz na stronie</a:t>
            </a:r>
            <a:r>
              <a:rPr lang="en-GB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https://www.techshecan.org/</a:t>
            </a:r>
            <a:endParaRPr sz="1800" b="0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1500"/>
            </a:pPr>
            <a:r>
              <a:rPr lang="pl-PL" sz="1800" dirty="0"/>
              <a:t>oraz </a:t>
            </a:r>
            <a:r>
              <a:rPr lang="en-GB" sz="1800" u="sng" dirty="0">
                <a:solidFill>
                  <a:schemeClr val="hlin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Polish resources - </a:t>
            </a:r>
            <a:r>
              <a:rPr lang="en-GB" sz="1800" u="sng" dirty="0" err="1">
                <a:solidFill>
                  <a:schemeClr val="hlin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TechSheCan</a:t>
            </a:r>
            <a:endParaRPr lang="pl-PL" sz="1800" u="sng" dirty="0">
              <a:solidFill>
                <a:schemeClr val="hlink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Sprawdź 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hashtag</a:t>
            </a:r>
            <a:r>
              <a:rPr lang="pl-PL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#TechSheCan </a:t>
            </a:r>
            <a:r>
              <a:rPr lang="pl-PL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#TechWeCan</a:t>
            </a:r>
            <a:r>
              <a:rPr lang="pl-PL" sz="1800" dirty="0"/>
              <a:t>, żeby wiedzieć, co się u nas dzieje.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g1101a1980b8_2_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85690" y="5060580"/>
            <a:ext cx="2187845" cy="184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1101a1980b8_2_6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70592" y="5060580"/>
            <a:ext cx="2362399" cy="184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1101a1980b8_2_6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23663" y="3458035"/>
            <a:ext cx="1220834" cy="1220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A3E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"/>
          <p:cNvSpPr txBox="1"/>
          <p:nvPr/>
        </p:nvSpPr>
        <p:spPr>
          <a:xfrm>
            <a:off x="3418670" y="1224875"/>
            <a:ext cx="6458584" cy="334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t" anchorCtr="0">
            <a:spAutoFit/>
          </a:bodyPr>
          <a:lstStyle/>
          <a:p>
            <a:pPr algn="ctr" defTabSz="1069208">
              <a:buSzPts val="2900"/>
            </a:pPr>
            <a:r>
              <a:rPr lang="pl-PL" sz="3391" dirty="0">
                <a:solidFill>
                  <a:srgbClr val="FFC8D2"/>
                </a:solidFill>
                <a:latin typeface="Poppins"/>
                <a:ea typeface="Poppins"/>
                <a:cs typeface="Poppins"/>
                <a:sym typeface="Poppins"/>
              </a:rPr>
              <a:t>Czy kiedykolwiek zastanawialiście się jaki zawód chcielibyście wykonywać kiedy dorośniecie</a:t>
            </a:r>
            <a:r>
              <a:rPr lang="en" sz="3391" dirty="0">
                <a:solidFill>
                  <a:srgbClr val="FFC8D2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3391" dirty="0">
              <a:solidFill>
                <a:srgbClr val="FFC8D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 defTabSz="1069208">
              <a:buSzPts val="2900"/>
            </a:pPr>
            <a:endParaRPr sz="3391" dirty="0">
              <a:solidFill>
                <a:srgbClr val="FFC8D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4" name="Google Shape;3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56337"/>
            <a:ext cx="3543591" cy="443057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"/>
          <p:cNvSpPr txBox="1"/>
          <p:nvPr/>
        </p:nvSpPr>
        <p:spPr>
          <a:xfrm>
            <a:off x="3293748" y="4190105"/>
            <a:ext cx="6458584" cy="250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algn="ctr" defTabSz="1069208">
              <a:buSzPts val="3100"/>
            </a:pPr>
            <a:r>
              <a:rPr lang="pl-PL" sz="3625" b="1" dirty="0">
                <a:solidFill>
                  <a:srgbClr val="FFC8D2"/>
                </a:solidFill>
                <a:latin typeface="Poppins"/>
                <a:ea typeface="Poppins"/>
                <a:cs typeface="Poppins"/>
                <a:sym typeface="Poppins"/>
              </a:rPr>
              <a:t>Czy chcielibyście w Waszej przyszłej pracy pracować z nowymi technologiami?</a:t>
            </a:r>
            <a:endParaRPr sz="3625" b="1" dirty="0">
              <a:solidFill>
                <a:srgbClr val="FFC8D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 defTabSz="1069208">
              <a:lnSpc>
                <a:spcPct val="115000"/>
              </a:lnSpc>
              <a:buSzPts val="1600"/>
            </a:pPr>
            <a:endParaRPr sz="1871" b="1" dirty="0">
              <a:solidFill>
                <a:srgbClr val="FFC8D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A3E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968" y="5359797"/>
            <a:ext cx="2886785" cy="157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7700" y="5376518"/>
            <a:ext cx="2881619" cy="157588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"/>
          <p:cNvSpPr txBox="1"/>
          <p:nvPr/>
        </p:nvSpPr>
        <p:spPr>
          <a:xfrm>
            <a:off x="513689" y="1905437"/>
            <a:ext cx="1803016" cy="12238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algn="ctr" defTabSz="1069208">
              <a:lnSpc>
                <a:spcPct val="80000"/>
              </a:lnSpc>
              <a:buSzPts val="1400"/>
            </a:pPr>
            <a:r>
              <a:rPr lang="pl-PL" sz="1637" dirty="0">
                <a:latin typeface="Poppins"/>
                <a:ea typeface="Poppins"/>
                <a:cs typeface="Poppins"/>
                <a:sym typeface="Poppins"/>
              </a:rPr>
              <a:t>Technologia zmienia się bardzo szybko</a:t>
            </a:r>
            <a:endParaRPr sz="1637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3" name="Google Shape;323;p4"/>
          <p:cNvSpPr txBox="1"/>
          <p:nvPr/>
        </p:nvSpPr>
        <p:spPr>
          <a:xfrm>
            <a:off x="513689" y="3532020"/>
            <a:ext cx="1803016" cy="1425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6901" tIns="106901" rIns="106901" bIns="106901" anchor="t" anchorCtr="0">
            <a:spAutoFit/>
          </a:bodyPr>
          <a:lstStyle/>
          <a:p>
            <a:pPr algn="ctr" defTabSz="1069208">
              <a:lnSpc>
                <a:spcPct val="80000"/>
              </a:lnSpc>
              <a:buSzPts val="1400"/>
            </a:pPr>
            <a:r>
              <a:rPr lang="pl-PL" sz="1637" dirty="0">
                <a:latin typeface="Poppins"/>
                <a:ea typeface="Poppins"/>
                <a:cs typeface="Poppins"/>
                <a:sym typeface="Poppins"/>
              </a:rPr>
              <a:t>Ludzie codziennie wymyślają nowe technologie </a:t>
            </a:r>
            <a:endParaRPr sz="1637" dirty="0"/>
          </a:p>
          <a:p>
            <a:pPr algn="ctr" defTabSz="1069208">
              <a:lnSpc>
                <a:spcPct val="80000"/>
              </a:lnSpc>
              <a:buSzPts val="1400"/>
            </a:pPr>
            <a:endParaRPr sz="1637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4" name="Google Shape;324;p4"/>
          <p:cNvSpPr txBox="1"/>
          <p:nvPr/>
        </p:nvSpPr>
        <p:spPr>
          <a:xfrm>
            <a:off x="8414716" y="1905423"/>
            <a:ext cx="1803016" cy="18281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6901" tIns="106901" rIns="106901" bIns="106901" anchor="t" anchorCtr="0">
            <a:spAutoFit/>
          </a:bodyPr>
          <a:lstStyle/>
          <a:p>
            <a:pPr algn="ctr" defTabSz="1069208">
              <a:lnSpc>
                <a:spcPct val="80000"/>
              </a:lnSpc>
              <a:buSzPts val="1400"/>
            </a:pPr>
            <a:r>
              <a:rPr lang="pl-PL" sz="1637" dirty="0">
                <a:latin typeface="Poppins"/>
                <a:ea typeface="Poppins"/>
                <a:cs typeface="Poppins"/>
                <a:sym typeface="Poppins"/>
              </a:rPr>
              <a:t>Większość zawodów, które będziecie wykonywać kiedy dorośniecie jeszcze nie istnieje!</a:t>
            </a:r>
            <a:endParaRPr sz="1637" dirty="0"/>
          </a:p>
        </p:txBody>
      </p:sp>
      <p:sp>
        <p:nvSpPr>
          <p:cNvPr id="325" name="Google Shape;325;p4"/>
          <p:cNvSpPr txBox="1"/>
          <p:nvPr/>
        </p:nvSpPr>
        <p:spPr>
          <a:xfrm>
            <a:off x="259812" y="963298"/>
            <a:ext cx="9812755" cy="61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t" anchorCtr="0">
            <a:spAutoFit/>
          </a:bodyPr>
          <a:lstStyle/>
          <a:p>
            <a:pPr defTabSz="1069208">
              <a:lnSpc>
                <a:spcPct val="80000"/>
              </a:lnSpc>
              <a:buSzPts val="2800"/>
            </a:pPr>
            <a:r>
              <a:rPr lang="pl-PL" sz="3274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Fakty</a:t>
            </a:r>
            <a:endParaRPr sz="3274" dirty="0">
              <a:solidFill>
                <a:srgbClr val="FFC8D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26" name="Google Shape;326;p4"/>
          <p:cNvSpPr txBox="1"/>
          <p:nvPr/>
        </p:nvSpPr>
        <p:spPr>
          <a:xfrm>
            <a:off x="8414716" y="3953212"/>
            <a:ext cx="1803016" cy="10220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6901" tIns="106901" rIns="106901" bIns="106901" anchor="t" anchorCtr="0">
            <a:spAutoFit/>
          </a:bodyPr>
          <a:lstStyle/>
          <a:p>
            <a:pPr algn="ctr" defTabSz="1069208">
              <a:lnSpc>
                <a:spcPct val="80000"/>
              </a:lnSpc>
              <a:buSzPts val="1400"/>
            </a:pPr>
            <a:r>
              <a:rPr lang="en" sz="1637" dirty="0">
                <a:latin typeface="Poppins"/>
                <a:ea typeface="Poppins"/>
                <a:cs typeface="Poppins"/>
                <a:sym typeface="Poppins"/>
              </a:rPr>
              <a:t>Technolog</a:t>
            </a:r>
            <a:r>
              <a:rPr lang="pl-PL" sz="1637" dirty="0" err="1">
                <a:latin typeface="Poppins"/>
                <a:ea typeface="Poppins"/>
                <a:cs typeface="Poppins"/>
                <a:sym typeface="Poppins"/>
              </a:rPr>
              <a:t>ia</a:t>
            </a:r>
            <a:r>
              <a:rPr lang="pl-PL" sz="1637" dirty="0">
                <a:latin typeface="Poppins"/>
                <a:ea typeface="Poppins"/>
                <a:cs typeface="Poppins"/>
                <a:sym typeface="Poppins"/>
              </a:rPr>
              <a:t> pomaga ludziom  ale też planecie</a:t>
            </a:r>
            <a:endParaRPr sz="1637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7" name="Google Shape;32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3850" y="5359794"/>
            <a:ext cx="2886785" cy="1609356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"/>
          <p:cNvSpPr txBox="1"/>
          <p:nvPr/>
        </p:nvSpPr>
        <p:spPr>
          <a:xfrm>
            <a:off x="2586654" y="2134840"/>
            <a:ext cx="5558084" cy="262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t" anchorCtr="0">
            <a:spAutoFit/>
          </a:bodyPr>
          <a:lstStyle/>
          <a:p>
            <a:pPr algn="ctr" defTabSz="1069208">
              <a:buSzPts val="2400"/>
            </a:pPr>
            <a:r>
              <a:rPr lang="pl-PL" sz="2806" dirty="0">
                <a:solidFill>
                  <a:srgbClr val="FFC8D2"/>
                </a:solidFill>
                <a:latin typeface="Poppins"/>
                <a:ea typeface="Poppins"/>
                <a:cs typeface="Poppins"/>
                <a:sym typeface="Poppins"/>
              </a:rPr>
              <a:t>Technologia to wykorzystanie nauki i wiedzy do rozwiązywania problemów i wynajdywania nowych pożytecznych narzędzi</a:t>
            </a:r>
            <a:r>
              <a:rPr lang="en" sz="2806" dirty="0">
                <a:solidFill>
                  <a:srgbClr val="FFC8D2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806" dirty="0">
              <a:solidFill>
                <a:srgbClr val="FFC8D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069208">
              <a:buSzPts val="1400"/>
            </a:pPr>
            <a:endParaRPr sz="1637" dirty="0">
              <a:solidFill>
                <a:srgbClr val="FFC8D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3"/>
          <p:cNvSpPr txBox="1"/>
          <p:nvPr/>
        </p:nvSpPr>
        <p:spPr>
          <a:xfrm>
            <a:off x="1851358" y="1785208"/>
            <a:ext cx="6081845" cy="52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4" tIns="80154" rIns="80154" bIns="80154" anchor="t" anchorCtr="0">
            <a:spAutoFit/>
          </a:bodyPr>
          <a:lstStyle/>
          <a:p>
            <a:r>
              <a:rPr lang="en" sz="1169"/>
              <a:t> </a:t>
            </a:r>
            <a:endParaRPr sz="1169"/>
          </a:p>
          <a:p>
            <a:r>
              <a:rPr lang="en" sz="1169"/>
              <a:t> </a:t>
            </a:r>
            <a:endParaRPr sz="1169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29B90071-D5B7-41A8-AD67-F919CA6F8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383" y="1936614"/>
            <a:ext cx="6493049" cy="3686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Google Shape;201;p44">
            <a:extLst>
              <a:ext uri="{FF2B5EF4-FFF2-40B4-BE49-F238E27FC236}">
                <a16:creationId xmlns:a16="http://schemas.microsoft.com/office/drawing/2014/main" id="{A875481F-3F89-4883-80AC-2920C9F9F91B}"/>
              </a:ext>
            </a:extLst>
          </p:cNvPr>
          <p:cNvSpPr txBox="1"/>
          <p:nvPr/>
        </p:nvSpPr>
        <p:spPr>
          <a:xfrm>
            <a:off x="388413" y="6385966"/>
            <a:ext cx="2628053" cy="12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chemeClr val="lt1"/>
              </a:buClr>
              <a:buSzPts val="600"/>
            </a:pPr>
            <a:r>
              <a:rPr lang="en" sz="702" b="1" dirty="0">
                <a:solidFill>
                  <a:schemeClr val="tx1"/>
                </a:solidFill>
              </a:rPr>
              <a:t>#TechWeCan  </a:t>
            </a:r>
            <a:r>
              <a:rPr lang="en" sz="702" dirty="0">
                <a:solidFill>
                  <a:schemeClr val="tx1"/>
                </a:solidFill>
              </a:rPr>
              <a:t>|  Tech for Celebrations  </a:t>
            </a:r>
            <a:endParaRPr sz="1286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ACA59-AA6F-4338-B848-98F5CD9D08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9100" y="4051638"/>
            <a:ext cx="4271374" cy="243184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pl-PL"/>
              <a:t>Technologia w energii odnawialnej</a:t>
            </a:r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53" name="Google Shape;153;p2"/>
          <p:cNvSpPr txBox="1"/>
          <p:nvPr/>
        </p:nvSpPr>
        <p:spPr>
          <a:xfrm>
            <a:off x="388413" y="7055696"/>
            <a:ext cx="2628000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#TechWeCan  </a:t>
            </a: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Tech for Energy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" descr="Favourable Renewable-Energy Economics Are Now Too Attractive to Ignor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339" y="1055705"/>
            <a:ext cx="4271374" cy="243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" descr="mechanical claw grabbing was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9100" y="1055704"/>
            <a:ext cx="4271374" cy="243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 descr="Add cow manure to your list of renewable energy sources - Environment - The  Jakarta Pos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1339" y="4051638"/>
            <a:ext cx="4271374" cy="2439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pl-PL"/>
              <a:t>Technologia w energii odnawialnej </a:t>
            </a:r>
            <a:endParaRPr/>
          </a:p>
        </p:txBody>
      </p:sp>
      <p:sp>
        <p:nvSpPr>
          <p:cNvPr id="162" name="Google Shape;162;p3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63" name="Google Shape;163;p3"/>
          <p:cNvSpPr txBox="1"/>
          <p:nvPr/>
        </p:nvSpPr>
        <p:spPr>
          <a:xfrm>
            <a:off x="388413" y="7055696"/>
            <a:ext cx="2628000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#TechWeCan  </a:t>
            </a: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Tech for Energy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3" descr="Installation of solar panels on Elmore Est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499" y="1265104"/>
            <a:ext cx="4595271" cy="336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" descr="EDF, UKPN to trial residential flexibility in local energy market project |  Current New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2953" y="3457293"/>
            <a:ext cx="4542418" cy="340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" descr="Job alert: Fuel Poverty Programme Coordinator wanted! – Community Energy  Lond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7398" y="4853615"/>
            <a:ext cx="2074756" cy="197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2941" y="1265104"/>
            <a:ext cx="2504881" cy="1572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/>
          <p:nvPr/>
        </p:nvSpPr>
        <p:spPr>
          <a:xfrm>
            <a:off x="0" y="-6974"/>
            <a:ext cx="10691813" cy="39347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l-PL">
                <a:solidFill>
                  <a:schemeClr val="dk1"/>
                </a:solidFill>
              </a:rPr>
              <a:t>Praca w technologii dla energii odnawialnej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4" name="Google Shape;174;p4"/>
          <p:cNvSpPr txBox="1">
            <a:spLocks noGrp="1"/>
          </p:cNvSpPr>
          <p:nvPr>
            <p:ph type="body" idx="1"/>
          </p:nvPr>
        </p:nvSpPr>
        <p:spPr>
          <a:xfrm>
            <a:off x="269777" y="898037"/>
            <a:ext cx="3019461" cy="120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</a:pPr>
            <a:r>
              <a:rPr lang="pl-PL" sz="2000" b="0">
                <a:solidFill>
                  <a:schemeClr val="accent3"/>
                </a:solidFill>
              </a:rPr>
              <a:t>Inżynier odnawialnych źródeł energii</a:t>
            </a:r>
            <a:endParaRPr/>
          </a:p>
        </p:txBody>
      </p:sp>
      <p:sp>
        <p:nvSpPr>
          <p:cNvPr id="175" name="Google Shape;175;p4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76" name="Google Shape;176;p4"/>
          <p:cNvSpPr txBox="1"/>
          <p:nvPr/>
        </p:nvSpPr>
        <p:spPr>
          <a:xfrm>
            <a:off x="3848037" y="4172005"/>
            <a:ext cx="3112322" cy="149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pl-PL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Jako ekolog możesz pomagać w prowadzeniu badań nad zrozumieniem jak przyroda i ludzie wpływają na zmiany środowiska i ekosystemy</a:t>
            </a:r>
            <a:r>
              <a:rPr lang="en-GB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388413" y="7055696"/>
            <a:ext cx="2628000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#TechWeCan  </a:t>
            </a: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Tech for Energy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4835582" y="898037"/>
            <a:ext cx="3081899" cy="120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r>
              <a:rPr lang="pl-PL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Ekolog</a:t>
            </a:r>
            <a:r>
              <a:rPr lang="en-GB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388413" y="4154318"/>
            <a:ext cx="3112322" cy="149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pl-PL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Jako inżynier odnawialnych źródeł energii będziesz prowadzić badania i tworzyć nowe urządzenia do wytwarzania energii odnawialnej, a tym samym zmniejszać ich wpływ na środowisko. To między innymi praca z energią pochodzącą z wiatru, słońca, wody i prądów morskich.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7584273" y="874623"/>
            <a:ext cx="2464400" cy="120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r>
              <a:rPr lang="pl-PL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Technik turbin wiatrowych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7390054" y="4180153"/>
            <a:ext cx="3002234" cy="149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pl-PL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Jako technik turbin wiatrowych będziesz pilnować, żeby turbiny pracowały poprawnie. Twoja praca będzie obejmowała serwisowanie, testowanie i naprawę turbin. Technicy turbin wiatrowych pracują zarówno na lądzie jak i morzu.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4" descr="Best Jobs in the Outdoors: Wind Turbine Technician - Backpac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7692" y="1581058"/>
            <a:ext cx="3016906" cy="197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" descr="What jobs can ecology graduates do? | Conservation Caree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4805" y="1581058"/>
            <a:ext cx="2997350" cy="1996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" descr="Women in power: why the energy industry needs more female engineers | | The  Guardia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6662" y="1583070"/>
            <a:ext cx="3019461" cy="1996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 err="1"/>
              <a:t>Technolog</a:t>
            </a:r>
            <a:r>
              <a:rPr lang="pl-PL"/>
              <a:t>ia w energetyce jądrowej</a:t>
            </a:r>
            <a:r>
              <a:rPr lang="en-GB"/>
              <a:t> </a:t>
            </a:r>
            <a:endParaRPr/>
          </a:p>
        </p:txBody>
      </p:sp>
      <p:sp>
        <p:nvSpPr>
          <p:cNvPr id="190" name="Google Shape;190;p5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91" name="Google Shape;191;p5"/>
          <p:cNvSpPr txBox="1"/>
          <p:nvPr/>
        </p:nvSpPr>
        <p:spPr>
          <a:xfrm>
            <a:off x="388413" y="7055696"/>
            <a:ext cx="2628000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#TechWeCan  </a:t>
            </a: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Tech for Energy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5" descr="PressurizedWaterRea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64" y="1171507"/>
            <a:ext cx="5953125" cy="30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"/>
          <p:cNvSpPr/>
          <p:nvPr/>
        </p:nvSpPr>
        <p:spPr>
          <a:xfrm>
            <a:off x="464069" y="4297494"/>
            <a:ext cx="53435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Credit:</a:t>
            </a:r>
            <a:r>
              <a:rPr lang="en-GB" sz="1000" b="0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r>
              <a:rPr lang="en-GB" sz="1000" b="0" i="0" u="sng" strike="noStrike" cap="none">
                <a:solidFill>
                  <a:srgbClr val="5A3696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http://www.nrc.gov/reding-rm/basic-ref/students/animated-pwr.html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5" descr="Nuclear Energ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8756" y="1171507"/>
            <a:ext cx="17049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" descr="Interesting Nuclear Facts &amp; Information for Kids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01568" y="4751955"/>
            <a:ext cx="20955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" descr="The Sunfish had to be able to swim  fit into the small opening of the containment vessel  and withstand challenges that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55513" y="3608102"/>
            <a:ext cx="3752249" cy="3466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/>
          <p:nvPr/>
        </p:nvSpPr>
        <p:spPr>
          <a:xfrm>
            <a:off x="0" y="-6974"/>
            <a:ext cx="10691813" cy="39347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388414" y="365104"/>
            <a:ext cx="9914986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l-PL">
                <a:solidFill>
                  <a:schemeClr val="dk1"/>
                </a:solidFill>
              </a:rPr>
              <a:t>Praca w technologii dla energetyki jądrowej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3" name="Google Shape;203;p6"/>
          <p:cNvSpPr txBox="1">
            <a:spLocks noGrp="1"/>
          </p:cNvSpPr>
          <p:nvPr>
            <p:ph type="body" idx="1"/>
          </p:nvPr>
        </p:nvSpPr>
        <p:spPr>
          <a:xfrm>
            <a:off x="388412" y="999620"/>
            <a:ext cx="3019461" cy="120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</a:pPr>
            <a:r>
              <a:rPr lang="pl-PL" sz="2000" b="0">
                <a:solidFill>
                  <a:schemeClr val="accent3"/>
                </a:solidFill>
              </a:rPr>
              <a:t>Fizyk jądrowy</a:t>
            </a:r>
            <a:endParaRPr/>
          </a:p>
        </p:txBody>
      </p:sp>
      <p:sp>
        <p:nvSpPr>
          <p:cNvPr id="204" name="Google Shape;204;p6"/>
          <p:cNvSpPr txBox="1">
            <a:spLocks noGrp="1"/>
          </p:cNvSpPr>
          <p:nvPr>
            <p:ph type="sldNum" idx="12"/>
          </p:nvPr>
        </p:nvSpPr>
        <p:spPr>
          <a:xfrm>
            <a:off x="9933364" y="7055696"/>
            <a:ext cx="370037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05" name="Google Shape;205;p6"/>
          <p:cNvSpPr txBox="1"/>
          <p:nvPr/>
        </p:nvSpPr>
        <p:spPr>
          <a:xfrm>
            <a:off x="3848037" y="4172005"/>
            <a:ext cx="3112322" cy="149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sz="1600" dirty="0">
                <a:solidFill>
                  <a:schemeClr val="lt1"/>
                </a:solidFill>
              </a:rPr>
              <a:t>Jako mechanik reaktora atomowego, będziesz monitorować reaktor i upewniać się, że pracuje tak, jak powinien.</a:t>
            </a:r>
            <a:endParaRPr lang="en-GB" sz="1600" dirty="0">
              <a:solidFill>
                <a:schemeClr val="lt1"/>
              </a:solidFill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388413" y="7055696"/>
            <a:ext cx="2628000" cy="1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#TechWeCan  </a:t>
            </a: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Tech for Energy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7962368" y="957637"/>
            <a:ext cx="3081899" cy="120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r>
              <a:rPr lang="pl-PL" sz="2000">
                <a:solidFill>
                  <a:schemeClr val="accent3"/>
                </a:solidFill>
              </a:rPr>
              <a:t>Inżynier jądrowy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388413" y="4154318"/>
            <a:ext cx="3112322" cy="149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pl-PL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Jako fizyk jądrowy możesz badać jak zachowują się różne radioaktywne materiały, żeby szukać nowych sposobów wytwarzania z nich elektryczności. Będziesz również odpowiadać za kontrolę, czy paliwa jądrowe są bezpiecznie stosowane.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4113706" y="957637"/>
            <a:ext cx="2464400" cy="120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r>
              <a:rPr lang="pl-PL" sz="2000">
                <a:solidFill>
                  <a:schemeClr val="accent3"/>
                </a:solidFill>
              </a:rPr>
              <a:t>Mechanik reaktora atomowego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7390054" y="4180153"/>
            <a:ext cx="3002234" cy="149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pl-PL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Jako inżynier jądrowy, możesz projektować i tworzyć systemy używane w energetyce jądrowej.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6" descr="Nuclear physicist aims for the stars - Women in Sci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83" y="1666754"/>
            <a:ext cx="2997350" cy="1993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8046" y="1641207"/>
            <a:ext cx="2965355" cy="196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6" descr="What does a Power Plant Operator Do - How to Become a Plant Operato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5355" y="1637182"/>
            <a:ext cx="2994838" cy="1997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wC">
  <a:themeElements>
    <a:clrScheme name="Tech We Can">
      <a:dk1>
        <a:srgbClr val="000000"/>
      </a:dk1>
      <a:lt1>
        <a:srgbClr val="FFFFFF"/>
      </a:lt1>
      <a:dk2>
        <a:srgbClr val="2F2F53"/>
      </a:dk2>
      <a:lt2>
        <a:srgbClr val="DEDEDE"/>
      </a:lt2>
      <a:accent1>
        <a:srgbClr val="1F2E79"/>
      </a:accent1>
      <a:accent2>
        <a:srgbClr val="60A0FA"/>
      </a:accent2>
      <a:accent3>
        <a:srgbClr val="EC5750"/>
      </a:accent3>
      <a:accent4>
        <a:srgbClr val="FACE78"/>
      </a:accent4>
      <a:accent5>
        <a:srgbClr val="2D2C31"/>
      </a:accent5>
      <a:accent6>
        <a:srgbClr val="0B8C98"/>
      </a:accent6>
      <a:hlink>
        <a:srgbClr val="60A0FA"/>
      </a:hlink>
      <a:folHlink>
        <a:srgbClr val="2D2C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3664</Words>
  <Application>Microsoft Office PowerPoint</Application>
  <PresentationFormat>Custom</PresentationFormat>
  <Paragraphs>211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Helvetica Neue</vt:lpstr>
      <vt:lpstr>Arial</vt:lpstr>
      <vt:lpstr>Poppins SemiBold</vt:lpstr>
      <vt:lpstr>Georgia</vt:lpstr>
      <vt:lpstr>Poppins</vt:lpstr>
      <vt:lpstr>Poppins Light</vt:lpstr>
      <vt:lpstr>PwC</vt:lpstr>
      <vt:lpstr>Simple Light</vt:lpstr>
      <vt:lpstr>1_Simple Light</vt:lpstr>
      <vt:lpstr>Energii </vt:lpstr>
      <vt:lpstr>PowerPoint Presentation</vt:lpstr>
      <vt:lpstr>PowerPoint Presentation</vt:lpstr>
      <vt:lpstr>PowerPoint Presentation</vt:lpstr>
      <vt:lpstr>Technologia w energii odnawialnej</vt:lpstr>
      <vt:lpstr>Technologia w energii odnawialnej </vt:lpstr>
      <vt:lpstr>Praca w technologii dla energii odnawialnej</vt:lpstr>
      <vt:lpstr>Technologia w energetyce jądrowej </vt:lpstr>
      <vt:lpstr>Praca w technologii dla energetyki jądrowej</vt:lpstr>
      <vt:lpstr>Technologia w samochodach elektrycznych</vt:lpstr>
      <vt:lpstr>Praca w technologii w pojazdach elektrycznych</vt:lpstr>
      <vt:lpstr>Poznajmy dzisiejszą bohaterkę</vt:lpstr>
      <vt:lpstr>Technologia dla domu oszczędzająca energię    </vt:lpstr>
      <vt:lpstr>Kariera w technologii oszczędzającej energię</vt:lpstr>
      <vt:lpstr>Co to jest neutralność węglowa? </vt:lpstr>
      <vt:lpstr>PowerPoint Presentation</vt:lpstr>
      <vt:lpstr>Wyzwanie dla Ciebie: zaprojektuj inteligentne urządzenie przyszłości dla domu. Narysuj schemat wyjaśniający jak urządzenie działa i jak pomaga oszczędzać energię.</vt:lpstr>
      <vt:lpstr>“Dzięki lekcjom Tech We Can, chcemy angażować się w podnoszenie świadomości i umiejętności w naszej społeczności. Bez poświęcania wystarczająco dużo uwagi, wiele osób ryzykuje pozostanie w tyle, ponieważ technologia zmienia sposób, w jaki żyjemy i pracujemy. Obecny kryzys wyraźnie podkreśla wielką wartość, jaką ma biegłość w technologii i nauce. Sheridan Ash, Co-CEO Tech She Can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</dc:title>
  <dc:creator>Mark Scales</dc:creator>
  <cp:lastModifiedBy>Król, Jadwiga (MFHB)</cp:lastModifiedBy>
  <cp:revision>12</cp:revision>
  <dcterms:created xsi:type="dcterms:W3CDTF">2018-10-18T09:26:04Z</dcterms:created>
  <dcterms:modified xsi:type="dcterms:W3CDTF">2023-06-02T11:43:37Z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nsitivity">
    <vt:lpwstr>Unrestricted</vt:lpwstr>
  </property>
  <property fmtid="{D5CDD505-2E9C-101B-9397-08002B2CF9AE}" pid="3" name="MSIP_Label_f3732d58-8c18-4bab-8f62-1159a69060e9_Extended_MSFT_Method">
    <vt:lpwstr>Manual</vt:lpwstr>
  </property>
  <property fmtid="{D5CDD505-2E9C-101B-9397-08002B2CF9AE}" pid="4" name="MSIP_Label_f3732d58-8c18-4bab-8f62-1159a69060e9_ActionId">
    <vt:lpwstr>2aa9e4b5-fa1c-4881-ab1a-4d0d348d47f0</vt:lpwstr>
  </property>
  <property fmtid="{D5CDD505-2E9C-101B-9397-08002B2CF9AE}" pid="5" name="MSIP_Label_f3732d58-8c18-4bab-8f62-1159a69060e9_Application">
    <vt:lpwstr>Microsoft Azure Information Protection</vt:lpwstr>
  </property>
  <property fmtid="{D5CDD505-2E9C-101B-9397-08002B2CF9AE}" pid="6" name="MSIP_Label_f3732d58-8c18-4bab-8f62-1159a69060e9_Name">
    <vt:lpwstr>Unrestricted</vt:lpwstr>
  </property>
  <property fmtid="{D5CDD505-2E9C-101B-9397-08002B2CF9AE}" pid="7" name="MSIP_Label_f3732d58-8c18-4bab-8f62-1159a69060e9_SetDate">
    <vt:lpwstr>2023-02-08T09:22:55.8069084Z</vt:lpwstr>
  </property>
  <property fmtid="{D5CDD505-2E9C-101B-9397-08002B2CF9AE}" pid="8" name="MSIP_Label_f3732d58-8c18-4bab-8f62-1159a69060e9_Owner">
    <vt:lpwstr>jadwiga.krol@credit-suisse.com</vt:lpwstr>
  </property>
  <property fmtid="{D5CDD505-2E9C-101B-9397-08002B2CF9AE}" pid="9" name="MSIP_Label_f3732d58-8c18-4bab-8f62-1159a69060e9_SiteId">
    <vt:lpwstr>d0df3d96-c065-41c3-8c0b-5dcaa460ec33</vt:lpwstr>
  </property>
  <property fmtid="{D5CDD505-2E9C-101B-9397-08002B2CF9AE}" pid="10" name="MSIP_Label_f3732d58-8c18-4bab-8f62-1159a69060e9_Enabled">
    <vt:lpwstr>True</vt:lpwstr>
  </property>
</Properties>
</file>