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1"/>
    <p:sldMasterId id="2147483687" r:id="rId2"/>
    <p:sldMasterId id="2147483688" r:id="rId3"/>
    <p:sldMasterId id="2147483690" r:id="rId4"/>
  </p:sldMasterIdLst>
  <p:notesMasterIdLst>
    <p:notesMasterId r:id="rId22"/>
  </p:notesMasterIdLst>
  <p:sldIdLst>
    <p:sldId id="256" r:id="rId5"/>
    <p:sldId id="270" r:id="rId6"/>
    <p:sldId id="271" r:id="rId7"/>
    <p:sldId id="257" r:id="rId8"/>
    <p:sldId id="258" r:id="rId9"/>
    <p:sldId id="259" r:id="rId10"/>
    <p:sldId id="260" r:id="rId11"/>
    <p:sldId id="261" r:id="rId12"/>
    <p:sldId id="262" r:id="rId13"/>
    <p:sldId id="263" r:id="rId14"/>
    <p:sldId id="264" r:id="rId15"/>
    <p:sldId id="265" r:id="rId16"/>
    <p:sldId id="266" r:id="rId17"/>
    <p:sldId id="267" r:id="rId18"/>
    <p:sldId id="272" r:id="rId19"/>
    <p:sldId id="268" r:id="rId20"/>
    <p:sldId id="269"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B3EDAF-8D0B-40E7-A624-0040600BC730}" v="9" dt="2023-06-02T11:37:10.5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1446" autoAdjust="0"/>
  </p:normalViewPr>
  <p:slideViewPr>
    <p:cSldViewPr snapToGrid="0">
      <p:cViewPr varScale="1">
        <p:scale>
          <a:sx n="65" d="100"/>
          <a:sy n="65" d="100"/>
        </p:scale>
        <p:origin x="1956" y="66"/>
      </p:cViewPr>
      <p:guideLst>
        <p:guide orient="horz" pos="1620"/>
        <p:guide pos="2880"/>
      </p:guideLst>
    </p:cSldViewPr>
  </p:slideViewPr>
  <p:notesTextViewPr>
    <p:cViewPr>
      <p:scale>
        <a:sx n="1" d="1"/>
        <a:sy n="1" d="1"/>
      </p:scale>
      <p:origin x="0" y="0"/>
    </p:cViewPr>
  </p:notesTextViewPr>
  <p:notesViewPr>
    <p:cSldViewPr snapToGrid="0">
      <p:cViewPr varScale="1">
        <p:scale>
          <a:sx n="71" d="100"/>
          <a:sy n="71" d="100"/>
        </p:scale>
        <p:origin x="418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ól, Jadwiga (MFHB)" userId="09421857-1d6c-4ecb-94df-02261e597562" providerId="ADAL" clId="{D4B3EDAF-8D0B-40E7-A624-0040600BC730}"/>
    <pc:docChg chg="undo custSel addSld delSld modSld">
      <pc:chgData name="Król, Jadwiga (MFHB)" userId="09421857-1d6c-4ecb-94df-02261e597562" providerId="ADAL" clId="{D4B3EDAF-8D0B-40E7-A624-0040600BC730}" dt="2023-06-02T11:42:40.792" v="2843" actId="113"/>
      <pc:docMkLst>
        <pc:docMk/>
      </pc:docMkLst>
      <pc:sldChg chg="mod modShow modNotesTx">
        <pc:chgData name="Król, Jadwiga (MFHB)" userId="09421857-1d6c-4ecb-94df-02261e597562" providerId="ADAL" clId="{D4B3EDAF-8D0B-40E7-A624-0040600BC730}" dt="2023-06-02T11:09:26.552" v="456" actId="729"/>
        <pc:sldMkLst>
          <pc:docMk/>
          <pc:sldMk cId="0" sldId="257"/>
        </pc:sldMkLst>
      </pc:sldChg>
      <pc:sldChg chg="modNotesTx">
        <pc:chgData name="Król, Jadwiga (MFHB)" userId="09421857-1d6c-4ecb-94df-02261e597562" providerId="ADAL" clId="{D4B3EDAF-8D0B-40E7-A624-0040600BC730}" dt="2023-06-02T11:32:14.079" v="2660" actId="20577"/>
        <pc:sldMkLst>
          <pc:docMk/>
          <pc:sldMk cId="0" sldId="258"/>
        </pc:sldMkLst>
      </pc:sldChg>
      <pc:sldChg chg="mod modShow modNotesTx">
        <pc:chgData name="Król, Jadwiga (MFHB)" userId="09421857-1d6c-4ecb-94df-02261e597562" providerId="ADAL" clId="{D4B3EDAF-8D0B-40E7-A624-0040600BC730}" dt="2023-06-02T11:07:17.350" v="364" actId="20577"/>
        <pc:sldMkLst>
          <pc:docMk/>
          <pc:sldMk cId="0" sldId="260"/>
        </pc:sldMkLst>
      </pc:sldChg>
      <pc:sldChg chg="mod modShow modNotesTx">
        <pc:chgData name="Król, Jadwiga (MFHB)" userId="09421857-1d6c-4ecb-94df-02261e597562" providerId="ADAL" clId="{D4B3EDAF-8D0B-40E7-A624-0040600BC730}" dt="2023-06-02T11:10:24.328" v="461" actId="20577"/>
        <pc:sldMkLst>
          <pc:docMk/>
          <pc:sldMk cId="0" sldId="267"/>
        </pc:sldMkLst>
      </pc:sldChg>
      <pc:sldChg chg="modSp add del mod setBg modNotesTx">
        <pc:chgData name="Król, Jadwiga (MFHB)" userId="09421857-1d6c-4ecb-94df-02261e597562" providerId="ADAL" clId="{D4B3EDAF-8D0B-40E7-A624-0040600BC730}" dt="2023-06-02T11:17:26.120" v="1097" actId="20577"/>
        <pc:sldMkLst>
          <pc:docMk/>
          <pc:sldMk cId="0" sldId="270"/>
        </pc:sldMkLst>
        <pc:spChg chg="mod">
          <ac:chgData name="Król, Jadwiga (MFHB)" userId="09421857-1d6c-4ecb-94df-02261e597562" providerId="ADAL" clId="{D4B3EDAF-8D0B-40E7-A624-0040600BC730}" dt="2023-06-02T11:12:50.647" v="577" actId="20577"/>
          <ac:spMkLst>
            <pc:docMk/>
            <pc:sldMk cId="0" sldId="270"/>
            <ac:spMk id="313" creationId="{00000000-0000-0000-0000-000000000000}"/>
          </ac:spMkLst>
        </pc:spChg>
        <pc:spChg chg="mod">
          <ac:chgData name="Król, Jadwiga (MFHB)" userId="09421857-1d6c-4ecb-94df-02261e597562" providerId="ADAL" clId="{D4B3EDAF-8D0B-40E7-A624-0040600BC730}" dt="2023-06-02T11:14:01.122" v="730" actId="20577"/>
          <ac:spMkLst>
            <pc:docMk/>
            <pc:sldMk cId="0" sldId="270"/>
            <ac:spMk id="315" creationId="{00000000-0000-0000-0000-000000000000}"/>
          </ac:spMkLst>
        </pc:spChg>
      </pc:sldChg>
      <pc:sldChg chg="modSp add del mod setBg modNotesTx">
        <pc:chgData name="Król, Jadwiga (MFHB)" userId="09421857-1d6c-4ecb-94df-02261e597562" providerId="ADAL" clId="{D4B3EDAF-8D0B-40E7-A624-0040600BC730}" dt="2023-06-02T11:31:44.685" v="2654" actId="20577"/>
        <pc:sldMkLst>
          <pc:docMk/>
          <pc:sldMk cId="0" sldId="271"/>
        </pc:sldMkLst>
        <pc:spChg chg="mod">
          <ac:chgData name="Król, Jadwiga (MFHB)" userId="09421857-1d6c-4ecb-94df-02261e597562" providerId="ADAL" clId="{D4B3EDAF-8D0B-40E7-A624-0040600BC730}" dt="2023-06-02T11:18:54.706" v="1343" actId="20577"/>
          <ac:spMkLst>
            <pc:docMk/>
            <pc:sldMk cId="0" sldId="271"/>
            <ac:spMk id="322" creationId="{00000000-0000-0000-0000-000000000000}"/>
          </ac:spMkLst>
        </pc:spChg>
        <pc:spChg chg="mod">
          <ac:chgData name="Król, Jadwiga (MFHB)" userId="09421857-1d6c-4ecb-94df-02261e597562" providerId="ADAL" clId="{D4B3EDAF-8D0B-40E7-A624-0040600BC730}" dt="2023-06-02T11:21:30.933" v="1621" actId="1076"/>
          <ac:spMkLst>
            <pc:docMk/>
            <pc:sldMk cId="0" sldId="271"/>
            <ac:spMk id="323" creationId="{00000000-0000-0000-0000-000000000000}"/>
          </ac:spMkLst>
        </pc:spChg>
        <pc:spChg chg="mod">
          <ac:chgData name="Król, Jadwiga (MFHB)" userId="09421857-1d6c-4ecb-94df-02261e597562" providerId="ADAL" clId="{D4B3EDAF-8D0B-40E7-A624-0040600BC730}" dt="2023-06-02T11:20:38.247" v="1572" actId="6549"/>
          <ac:spMkLst>
            <pc:docMk/>
            <pc:sldMk cId="0" sldId="271"/>
            <ac:spMk id="324" creationId="{00000000-0000-0000-0000-000000000000}"/>
          </ac:spMkLst>
        </pc:spChg>
        <pc:spChg chg="mod">
          <ac:chgData name="Król, Jadwiga (MFHB)" userId="09421857-1d6c-4ecb-94df-02261e597562" providerId="ADAL" clId="{D4B3EDAF-8D0B-40E7-A624-0040600BC730}" dt="2023-06-02T11:17:38.632" v="1102" actId="20577"/>
          <ac:spMkLst>
            <pc:docMk/>
            <pc:sldMk cId="0" sldId="271"/>
            <ac:spMk id="325" creationId="{00000000-0000-0000-0000-000000000000}"/>
          </ac:spMkLst>
        </pc:spChg>
        <pc:spChg chg="mod">
          <ac:chgData name="Król, Jadwiga (MFHB)" userId="09421857-1d6c-4ecb-94df-02261e597562" providerId="ADAL" clId="{D4B3EDAF-8D0B-40E7-A624-0040600BC730}" dt="2023-06-02T11:21:48.526" v="1622" actId="1076"/>
          <ac:spMkLst>
            <pc:docMk/>
            <pc:sldMk cId="0" sldId="271"/>
            <ac:spMk id="326" creationId="{00000000-0000-0000-0000-000000000000}"/>
          </ac:spMkLst>
        </pc:spChg>
        <pc:spChg chg="mod">
          <ac:chgData name="Król, Jadwiga (MFHB)" userId="09421857-1d6c-4ecb-94df-02261e597562" providerId="ADAL" clId="{D4B3EDAF-8D0B-40E7-A624-0040600BC730}" dt="2023-06-02T11:18:35.671" v="1305" actId="20577"/>
          <ac:spMkLst>
            <pc:docMk/>
            <pc:sldMk cId="0" sldId="271"/>
            <ac:spMk id="328" creationId="{00000000-0000-0000-0000-000000000000}"/>
          </ac:spMkLst>
        </pc:spChg>
      </pc:sldChg>
      <pc:sldChg chg="modSp add del mod setBg modNotesTx">
        <pc:chgData name="Król, Jadwiga (MFHB)" userId="09421857-1d6c-4ecb-94df-02261e597562" providerId="ADAL" clId="{D4B3EDAF-8D0B-40E7-A624-0040600BC730}" dt="2023-06-02T11:42:40.792" v="2843" actId="113"/>
        <pc:sldMkLst>
          <pc:docMk/>
          <pc:sldMk cId="0" sldId="272"/>
        </pc:sldMkLst>
        <pc:spChg chg="mod">
          <ac:chgData name="Król, Jadwiga (MFHB)" userId="09421857-1d6c-4ecb-94df-02261e597562" providerId="ADAL" clId="{D4B3EDAF-8D0B-40E7-A624-0040600BC730}" dt="2023-06-02T11:42:01.153" v="2761" actId="1076"/>
          <ac:spMkLst>
            <pc:docMk/>
            <pc:sldMk cId="0" sldId="272"/>
            <ac:spMk id="460" creationId="{00000000-0000-0000-0000-000000000000}"/>
          </ac:spMkLst>
        </pc:spChg>
      </pc:sldChg>
    </pc:docChg>
  </pc:docChgLst>
  <pc:docChgLst>
    <pc:chgData name="Król, Jadwiga (MFHB)" userId="09421857-1d6c-4ecb-94df-02261e597562" providerId="ADAL" clId="{F7419DFA-E47E-4486-BFE4-7B9AFD09DB17}"/>
    <pc:docChg chg="custSel modSld">
      <pc:chgData name="Król, Jadwiga (MFHB)" userId="09421857-1d6c-4ecb-94df-02261e597562" providerId="ADAL" clId="{F7419DFA-E47E-4486-BFE4-7B9AFD09DB17}" dt="2023-02-19T11:36:15.478" v="432" actId="20577"/>
      <pc:docMkLst>
        <pc:docMk/>
      </pc:docMkLst>
      <pc:sldChg chg="modNotesTx">
        <pc:chgData name="Król, Jadwiga (MFHB)" userId="09421857-1d6c-4ecb-94df-02261e597562" providerId="ADAL" clId="{F7419DFA-E47E-4486-BFE4-7B9AFD09DB17}" dt="2023-02-19T08:53:02.958" v="82" actId="20577"/>
        <pc:sldMkLst>
          <pc:docMk/>
          <pc:sldMk cId="0" sldId="258"/>
        </pc:sldMkLst>
      </pc:sldChg>
      <pc:sldChg chg="modNotesTx">
        <pc:chgData name="Król, Jadwiga (MFHB)" userId="09421857-1d6c-4ecb-94df-02261e597562" providerId="ADAL" clId="{F7419DFA-E47E-4486-BFE4-7B9AFD09DB17}" dt="2023-02-19T09:13:27.705" v="111" actId="20577"/>
        <pc:sldMkLst>
          <pc:docMk/>
          <pc:sldMk cId="0" sldId="260"/>
        </pc:sldMkLst>
      </pc:sldChg>
      <pc:sldChg chg="modNotesTx">
        <pc:chgData name="Król, Jadwiga (MFHB)" userId="09421857-1d6c-4ecb-94df-02261e597562" providerId="ADAL" clId="{F7419DFA-E47E-4486-BFE4-7B9AFD09DB17}" dt="2023-02-19T09:29:17.997" v="176" actId="5793"/>
        <pc:sldMkLst>
          <pc:docMk/>
          <pc:sldMk cId="0" sldId="261"/>
        </pc:sldMkLst>
      </pc:sldChg>
      <pc:sldChg chg="modSp mod">
        <pc:chgData name="Król, Jadwiga (MFHB)" userId="09421857-1d6c-4ecb-94df-02261e597562" providerId="ADAL" clId="{F7419DFA-E47E-4486-BFE4-7B9AFD09DB17}" dt="2023-02-19T11:31:51.584" v="328" actId="20577"/>
        <pc:sldMkLst>
          <pc:docMk/>
          <pc:sldMk cId="0" sldId="262"/>
        </pc:sldMkLst>
        <pc:spChg chg="mod">
          <ac:chgData name="Król, Jadwiga (MFHB)" userId="09421857-1d6c-4ecb-94df-02261e597562" providerId="ADAL" clId="{F7419DFA-E47E-4486-BFE4-7B9AFD09DB17}" dt="2023-02-19T11:31:51.584" v="328" actId="20577"/>
          <ac:spMkLst>
            <pc:docMk/>
            <pc:sldMk cId="0" sldId="262"/>
            <ac:spMk id="254" creationId="{00000000-0000-0000-0000-000000000000}"/>
          </ac:spMkLst>
        </pc:spChg>
      </pc:sldChg>
      <pc:sldChg chg="modSp modNotesTx">
        <pc:chgData name="Król, Jadwiga (MFHB)" userId="09421857-1d6c-4ecb-94df-02261e597562" providerId="ADAL" clId="{F7419DFA-E47E-4486-BFE4-7B9AFD09DB17}" dt="2023-02-19T10:08:32.790" v="233" actId="20577"/>
        <pc:sldMkLst>
          <pc:docMk/>
          <pc:sldMk cId="0" sldId="263"/>
        </pc:sldMkLst>
        <pc:picChg chg="mod">
          <ac:chgData name="Król, Jadwiga (MFHB)" userId="09421857-1d6c-4ecb-94df-02261e597562" providerId="ADAL" clId="{F7419DFA-E47E-4486-BFE4-7B9AFD09DB17}" dt="2023-02-19T10:05:08.367" v="196"/>
          <ac:picMkLst>
            <pc:docMk/>
            <pc:sldMk cId="0" sldId="263"/>
            <ac:picMk id="271" creationId="{00000000-0000-0000-0000-000000000000}"/>
          </ac:picMkLst>
        </pc:picChg>
      </pc:sldChg>
      <pc:sldChg chg="modSp mod modNotesTx">
        <pc:chgData name="Król, Jadwiga (MFHB)" userId="09421857-1d6c-4ecb-94df-02261e597562" providerId="ADAL" clId="{F7419DFA-E47E-4486-BFE4-7B9AFD09DB17}" dt="2023-02-19T11:33:26.675" v="372" actId="20577"/>
        <pc:sldMkLst>
          <pc:docMk/>
          <pc:sldMk cId="0" sldId="264"/>
        </pc:sldMkLst>
        <pc:spChg chg="mod">
          <ac:chgData name="Król, Jadwiga (MFHB)" userId="09421857-1d6c-4ecb-94df-02261e597562" providerId="ADAL" clId="{F7419DFA-E47E-4486-BFE4-7B9AFD09DB17}" dt="2023-02-19T10:10:09.543" v="278" actId="20577"/>
          <ac:spMkLst>
            <pc:docMk/>
            <pc:sldMk cId="0" sldId="264"/>
            <ac:spMk id="278" creationId="{00000000-0000-0000-0000-000000000000}"/>
          </ac:spMkLst>
        </pc:spChg>
        <pc:spChg chg="mod">
          <ac:chgData name="Król, Jadwiga (MFHB)" userId="09421857-1d6c-4ecb-94df-02261e597562" providerId="ADAL" clId="{F7419DFA-E47E-4486-BFE4-7B9AFD09DB17}" dt="2023-02-19T11:33:06.383" v="363" actId="20577"/>
          <ac:spMkLst>
            <pc:docMk/>
            <pc:sldMk cId="0" sldId="264"/>
            <ac:spMk id="281" creationId="{00000000-0000-0000-0000-000000000000}"/>
          </ac:spMkLst>
        </pc:spChg>
        <pc:spChg chg="mod">
          <ac:chgData name="Król, Jadwiga (MFHB)" userId="09421857-1d6c-4ecb-94df-02261e597562" providerId="ADAL" clId="{F7419DFA-E47E-4486-BFE4-7B9AFD09DB17}" dt="2023-02-19T11:33:26.675" v="372" actId="20577"/>
          <ac:spMkLst>
            <pc:docMk/>
            <pc:sldMk cId="0" sldId="264"/>
            <ac:spMk id="286" creationId="{00000000-0000-0000-0000-000000000000}"/>
          </ac:spMkLst>
        </pc:spChg>
      </pc:sldChg>
      <pc:sldChg chg="modSp mod modNotesTx">
        <pc:chgData name="Król, Jadwiga (MFHB)" userId="09421857-1d6c-4ecb-94df-02261e597562" providerId="ADAL" clId="{F7419DFA-E47E-4486-BFE4-7B9AFD09DB17}" dt="2023-02-19T11:36:15.478" v="432" actId="20577"/>
        <pc:sldMkLst>
          <pc:docMk/>
          <pc:sldMk cId="0" sldId="266"/>
        </pc:sldMkLst>
        <pc:spChg chg="mod">
          <ac:chgData name="Król, Jadwiga (MFHB)" userId="09421857-1d6c-4ecb-94df-02261e597562" providerId="ADAL" clId="{F7419DFA-E47E-4486-BFE4-7B9AFD09DB17}" dt="2023-02-19T11:34:45.162" v="383" actId="6549"/>
          <ac:spMkLst>
            <pc:docMk/>
            <pc:sldMk cId="0" sldId="266"/>
            <ac:spMk id="312" creationId="{00000000-0000-0000-0000-000000000000}"/>
          </ac:spMkLst>
        </pc:spChg>
        <pc:spChg chg="mod">
          <ac:chgData name="Król, Jadwiga (MFHB)" userId="09421857-1d6c-4ecb-94df-02261e597562" providerId="ADAL" clId="{F7419DFA-E47E-4486-BFE4-7B9AFD09DB17}" dt="2023-02-19T11:36:15.478" v="432" actId="20577"/>
          <ac:spMkLst>
            <pc:docMk/>
            <pc:sldMk cId="0" sldId="266"/>
            <ac:spMk id="315" creationId="{00000000-0000-0000-0000-000000000000}"/>
          </ac:spMkLst>
        </pc:spChg>
        <pc:spChg chg="mod">
          <ac:chgData name="Król, Jadwiga (MFHB)" userId="09421857-1d6c-4ecb-94df-02261e597562" providerId="ADAL" clId="{F7419DFA-E47E-4486-BFE4-7B9AFD09DB17}" dt="2023-02-19T11:35:19.151" v="400" actId="20577"/>
          <ac:spMkLst>
            <pc:docMk/>
            <pc:sldMk cId="0" sldId="266"/>
            <ac:spMk id="31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about:blank"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about:blank"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imeo.com/techshecan/review/687203041/d980155c3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about:blank"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bd2942c90f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100" b="0" i="0" u="none" strike="noStrike" cap="none" dirty="0">
                <a:solidFill>
                  <a:srgbClr val="000000"/>
                </a:solidFill>
                <a:effectLst/>
                <a:latin typeface="Arial"/>
                <a:ea typeface="Arial"/>
                <a:cs typeface="Arial"/>
                <a:sym typeface="Arial"/>
              </a:rPr>
              <a:t>Cześć/Witam wszystkich, mam na imię ???????? i te zajęcia będą dotyczyły technologii w świętowaniu. </a:t>
            </a:r>
          </a:p>
          <a:p>
            <a:pPr marL="0" lvl="0" indent="0" algn="l" rtl="0">
              <a:spcBef>
                <a:spcPts val="0"/>
              </a:spcBef>
              <a:spcAft>
                <a:spcPts val="0"/>
              </a:spcAft>
              <a:buNone/>
            </a:pPr>
            <a:endParaRPr lang="pl-PL"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100" b="0" i="0" u="none" strike="noStrike" cap="none" dirty="0">
                <a:solidFill>
                  <a:srgbClr val="000000"/>
                </a:solidFill>
                <a:effectLst/>
                <a:latin typeface="Arial"/>
                <a:ea typeface="Arial"/>
                <a:cs typeface="Arial"/>
                <a:sym typeface="Arial"/>
              </a:rPr>
              <a:t>Naszym dzisiejszym celem jest pokazanie Wam wielu różnych i interesujących sposobów, jak technologia jest wykorzystywana w świętowaniu na całym świecie, w różnych krajach, kulturach i religiach. Chcemy podkreślić rolę ludzi, którzy stoją za takimi technologiami i pokazać rodzaje pracy jaką wykonują. Mamy nadzieję zwrócić waszą uwagę na te zawody i być może zachęcić was do ich wykonywania w przyszłości. </a:t>
            </a:r>
            <a:endParaRPr dirty="0"/>
          </a:p>
        </p:txBody>
      </p:sp>
      <p:sp>
        <p:nvSpPr>
          <p:cNvPr id="177" name="Google Shape;177;gbd2942c90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bd2942c90f_0_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Teraz opowiemy sobie, jak technologia jest używana do kupowania i wysyłania prezentów i życzeń podczas różnych uroczystości. </a:t>
            </a:r>
          </a:p>
          <a:p>
            <a:pPr marL="0" lvl="0" indent="0" algn="l" rtl="0">
              <a:spcBef>
                <a:spcPts val="0"/>
              </a:spcBef>
              <a:spcAft>
                <a:spcPts val="0"/>
              </a:spcAft>
              <a:buNone/>
            </a:pPr>
            <a:r>
              <a:rPr lang="pl-PL" dirty="0"/>
              <a:t>Myślę, że kluczowym jest wspomnienie, jak ważna jest technologia i jak istotną rolę pełni w czasach izolacji, kiedy nie możemy spotkać się i świętować wspólnie z rodziną i przyjaciółmi. Wielu z was mogło być zmuszonych do obchodzenia swoich urodzin i świąt z dala od rodziny.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Jak możecie zobaczyć na zdjęciu w lewym górnym rogu na szczęście technologia wciąż pozwala nam zobaczyć się i porozmawiać z rodziną i przyjaciółmi nawet w sytuacjach, kiedy jesteśmy daleko. Służą do tego takie aplikacje jak Zoom czy </a:t>
            </a:r>
            <a:r>
              <a:rPr lang="pl-PL" dirty="0" err="1"/>
              <a:t>FaceTime</a:t>
            </a:r>
            <a:r>
              <a:rPr lang="pl-PL" dirty="0"/>
              <a:t>. Firmy technologiczne w 2020 roku musiały działać szybko, żeby zaspokoić potrzeby wszystkich użytkowników tych platform.  Dlatego twórcy dodawali cały czas nowe funkcje. Zastanawiam się, jaka będzie przyszłość tego typu technologii komunikacyjnych? Może małe hologramy wyskakujące z twojego telefonu – kto wie? Czy jesteście w stanie zaprojektować taką technologię przyszłości?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Zdjęcie w prawym górnym rogu pokazuje chińską czerwoną kopertę. Tradycyjnie podczas Chińskiego Nowego Roku Księżycowego wręcza się rodzinie i przyjaciołom czerwone koperty z pieniędzmi. W 2014 czerwone koperty zostały </a:t>
            </a:r>
            <a:r>
              <a:rPr lang="pl-PL" dirty="0" err="1"/>
              <a:t>zdigitalizowane</a:t>
            </a:r>
            <a:r>
              <a:rPr lang="pl-PL" dirty="0"/>
              <a:t> i ludzie byli w stanie wysyłać je poprzez wiadomości elektroniczne. Każdego roku miliardy chińskich juanów wysyłanych jest w elektronicznych czerwonych kopertach.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Mała dziewczynka przytulająca swojego tatę na zdjęciu w dolnym lewym rogu wysłała mu e-kartkę na dzień ojca. Zamiast wysyłać papierowe kartki wiele osób używa technologii, żeby wysłać życzenia do swojej rodziny i przyjaciół. Moja ulubiona e-kartka, którą możesz wysłać z okazji Bożego Narodzenia, to E-kartka Zostań Elfem, gdzie możecie zaaranżować zdjęcia całej rodziny tak, jakby wszyscy tańczyli jako elfy. To zawsze poprawia mi humor.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I ostatnie zdjęcie z tej strony. W prawym dolnym rogu widzimy zbiór bardzo sprytnych robotów zwanych Mini Żółte. Są używane w sortowniach w Chinach w celu wysłania paczek do różnych miejsc. W okolicy popularnych świąt religijnych i wydarzeń kulturalnych sortownie poczty są bardzo zajęte przez to, że ludzie wysyłają do siebie kartki i prezenty. Te roboty są w stanie posortować 200 </a:t>
            </a:r>
            <a:r>
              <a:rPr lang="pl-PL" dirty="0" err="1"/>
              <a:t>tysiący</a:t>
            </a:r>
            <a:r>
              <a:rPr lang="pl-PL" dirty="0"/>
              <a:t> paczek na godzinę. Oto krótki filmik pokazujący wspomniane roboty przy pracy. </a:t>
            </a:r>
          </a:p>
          <a:p>
            <a:pPr marL="0" lvl="0" indent="0" algn="l" rtl="0">
              <a:spcBef>
                <a:spcPts val="0"/>
              </a:spcBef>
              <a:spcAft>
                <a:spcPts val="0"/>
              </a:spcAft>
              <a:buNone/>
            </a:pPr>
            <a:r>
              <a:rPr lang="pl-PL" dirty="0"/>
              <a:t>[WŁĄCZ VIDEO ]: </a:t>
            </a:r>
            <a:r>
              <a:rPr lang="en-GB" dirty="0">
                <a:hlinkClick r:id="rId3"/>
              </a:rPr>
              <a:t>Army of robots sort out 200,000 packages a day – YouTube</a:t>
            </a:r>
            <a:r>
              <a:rPr lang="pl-PL" dirty="0"/>
              <a:t> lub </a:t>
            </a:r>
            <a:r>
              <a:rPr lang="en-GB" dirty="0">
                <a:hlinkClick r:id="rId4"/>
              </a:rPr>
              <a:t>Watch an army of robots efficiently sorting hundreds of parcels per hour – YouTube</a:t>
            </a:r>
            <a:r>
              <a:rPr lang="pl-PL" dirty="0"/>
              <a:t> lub kliknij w zdjęcie w prawym dolnym rogu.</a:t>
            </a:r>
          </a:p>
          <a:p>
            <a:pPr marL="0" lvl="0" indent="0" algn="l" rtl="0">
              <a:spcBef>
                <a:spcPts val="0"/>
              </a:spcBef>
              <a:spcAft>
                <a:spcPts val="0"/>
              </a:spcAft>
              <a:buNone/>
            </a:pPr>
            <a:endParaRPr lang="pl-PL" dirty="0"/>
          </a:p>
          <a:p>
            <a:pPr marL="0" lvl="0" indent="0" algn="l" rtl="0">
              <a:spcBef>
                <a:spcPts val="0"/>
              </a:spcBef>
              <a:spcAft>
                <a:spcPts val="0"/>
              </a:spcAft>
              <a:buNone/>
            </a:pPr>
            <a:endParaRPr dirty="0"/>
          </a:p>
        </p:txBody>
      </p:sp>
      <p:sp>
        <p:nvSpPr>
          <p:cNvPr id="263" name="Google Shape;263;gbd2942c90f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bd2942c90f_0_8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Jeśli więc któryś z poprzednich przykładów brzmi dla was interesująco macie już dla siebie trzy możliwe zawody w przyszłości.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Możecie zostać inżynierami rozwiązań. Możecie pracować dla firmy, która specjalizuje się w wideo-konferencjach. Waszą pracą/rolą byłoby odnajdywanie oczekiwań klientów i praca z projektantami i deweloperami nad stworzeniem czegoś, co zadowoli klientów i sprawi, że będą chcieli używać waszego programu częściej niż innych.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Możecie zostać grafikami. Jako graficy możecie być odpowiedzialni za projektowanie kartek z życzeniami. To mogą być zarówno papierowe kartki, które można kupić w sklepie jak i e-kartki. Za każdą kartką, którą otrzymałeś albo wysłałeś kryje się staranne przemyślenie i zaprojektowanie jej.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Są jeszcze osoby pracujące z robotami. Wcześniej w trakcie lekcji wspominaliśmy o inżynierach </a:t>
            </a:r>
            <a:r>
              <a:rPr lang="pl-PL" dirty="0" err="1"/>
              <a:t>animatroników</a:t>
            </a:r>
            <a:r>
              <a:rPr lang="pl-PL" dirty="0"/>
              <a:t> pracujących z robotami, ale jest jeszcze wiele różnych projektów nad którymi może pracować inżynier robotyki. Jako inżynierowie robotyki możecie konstruować roboty, które pomagają sortować i wysyłać paczki, prezenty i kartki. </a:t>
            </a:r>
          </a:p>
          <a:p>
            <a:pPr marL="0" lvl="0" indent="0" algn="l" rtl="0">
              <a:spcBef>
                <a:spcPts val="0"/>
              </a:spcBef>
              <a:spcAft>
                <a:spcPts val="0"/>
              </a:spcAft>
              <a:buNone/>
            </a:pPr>
            <a:endParaRPr dirty="0"/>
          </a:p>
        </p:txBody>
      </p:sp>
      <p:sp>
        <p:nvSpPr>
          <p:cNvPr id="275" name="Google Shape;275;gbd2942c90f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bd2942c90f_0_10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Ludzie często świętują razem podczas dużych spotkań z rodziną i przyjaciółmi. Mogą to być wesela, przyjęcia urodzinowe czy święta religijne. Na tym slajdzie przyjrzymy się w jaki sposób technologia jest używana podczas tych wydarzeń, np. do fotografowania, dekoracji czy organizacji tychże spotkań.  </a:t>
            </a:r>
          </a:p>
          <a:p>
            <a:pPr marL="0" lvl="0" indent="0" algn="l" rtl="0">
              <a:spcBef>
                <a:spcPts val="0"/>
              </a:spcBef>
              <a:spcAft>
                <a:spcPts val="0"/>
              </a:spcAft>
              <a:buNone/>
            </a:pPr>
            <a:r>
              <a:rPr lang="pl-PL" dirty="0"/>
              <a:t>Zdjęcie w lewym górnym rogu pokazuje panią rejestrującą się na wydarzenie poprzez oprogramowanie do rozpoznawania twarzy. Zamiast tradycyjnego podpisywania się organizatorzy dużych imprez używają teraz tego typu programów, żeby rejestrować uczestników po przyjeździe.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Górne, środkowe zdjęcie przedstawia tort weselny, jednak inny niż zwykle. Ten tort posiada na sobie kod QR. Mogliście widzieć już kody QR na opakowaniach albo listach. Skanujecie kody swoim telefonem i określony kod przenosi was do konkretnej strony www. Kody QR są stosowane podczas wesel i urodzin, żeby przekazać gościom szczegóły wydarzenia albo wysłać im środki pieniężne jako prezent.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Zdjęcie w prawym górnym rogu zostało zrobione z użyciem </a:t>
            </a:r>
            <a:r>
              <a:rPr lang="pl-PL" dirty="0" err="1"/>
              <a:t>drona</a:t>
            </a:r>
            <a:r>
              <a:rPr lang="pl-PL" dirty="0"/>
              <a:t>. Fotografowie i kamerzyści używają teraz dronów podczas uroczystości i imprez żeby móc zrobić zdjęcia i wideo, których w normalnych warunkach nie byliby w stanie zrobić (chyba że z </a:t>
            </a:r>
            <a:r>
              <a:rPr lang="pl-PL" dirty="0" err="1"/>
              <a:t>wieeelką</a:t>
            </a:r>
            <a:r>
              <a:rPr lang="pl-PL" dirty="0"/>
              <a:t> drabiną). Drony pozwalają na bycie jeszcze bardziej kreatywnym i wykonać takie ujęcia</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[WŁĄCZ VIDEO ]:  </a:t>
            </a:r>
            <a:r>
              <a:rPr lang="pl-PL" dirty="0">
                <a:hlinkClick r:id="rId3"/>
              </a:rPr>
              <a:t>Ślub z </a:t>
            </a:r>
            <a:r>
              <a:rPr lang="pl-PL" dirty="0" err="1">
                <a:hlinkClick r:id="rId3"/>
              </a:rPr>
              <a:t>drona</a:t>
            </a:r>
            <a:r>
              <a:rPr lang="pl-PL" dirty="0">
                <a:hlinkClick r:id="rId3"/>
              </a:rPr>
              <a:t> Bielik-Studio 2017 | Filmowanie wesel z powietrza/lotu ptaka </a:t>
            </a:r>
            <a:r>
              <a:rPr lang="en-CH" dirty="0">
                <a:hlinkClick r:id="rId3"/>
              </a:rPr>
              <a:t>–</a:t>
            </a:r>
            <a:r>
              <a:rPr lang="pl-PL" dirty="0">
                <a:hlinkClick r:id="rId3"/>
              </a:rPr>
              <a:t> YouTube</a:t>
            </a:r>
            <a:r>
              <a:rPr lang="pl-PL" dirty="0"/>
              <a:t> lub kliknij zdjęcie w prawym górnym rogu.</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W przypadku wielu uroczystości ludzie z różnych kultur używają świateł w celu przyozdobienia swoich pokoi i domów. Tyczy się to także lampek choinkowych, które możesz zobaczyć na środkowym zdjęciu dolnego rzędu oraz światełka zapalane z okazji </a:t>
            </a:r>
            <a:r>
              <a:rPr lang="pl-PL" dirty="0" err="1"/>
              <a:t>Eid</a:t>
            </a:r>
            <a:r>
              <a:rPr lang="pl-PL" dirty="0"/>
              <a:t> i Ramadanu widoczne w lewym dolnym rogu. Zamiast fizycznie dekorować dom czy pokój niektórzy decydują się na użycie projektorów, które dają iluzję, że coś jest faktycznie pokryte dekoracjami, podczas gdy jest to tylko wyświetlone zdjęcie. Co trzeba zapamiętać to fakt, że zawsze ktoś jest odpowiedzialny za zaprojektowanie i stworzenie tego typu narzędzi. Niektórzy z Was mogą mieć w domu światełka, których światło można zmienić z błyskającego na efekt ścigania się czy kilka innych wzorów. </a:t>
            </a:r>
          </a:p>
          <a:p>
            <a:pPr marL="0" lvl="0" indent="0" algn="l" rtl="0">
              <a:spcBef>
                <a:spcPts val="0"/>
              </a:spcBef>
              <a:spcAft>
                <a:spcPts val="0"/>
              </a:spcAft>
              <a:buNone/>
            </a:pPr>
            <a:r>
              <a:rPr lang="pl-PL" dirty="0"/>
              <a:t>Zapamiętajcie, że tego typu efekty zostały zaprogramowane po to, żeby sprawiać jak najlepsze wrażenie. Podobnie jak z projekcjami, ktoś musiał zaprojektować jak mają wyglądać i zaprogramować wyświetlacz, który stwarza tego typu efekt. </a:t>
            </a:r>
            <a:endParaRPr dirty="0"/>
          </a:p>
        </p:txBody>
      </p:sp>
      <p:sp>
        <p:nvSpPr>
          <p:cNvPr id="294" name="Google Shape;294;gbd2942c90f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bd2942c90f_0_1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Jeśli jesteście zainteresowani używaniem technologii do planowania, projektowania czy ozdabiania przyszłych uroczystości i imprez, to jest kilka zawodów z tym związanych. </a:t>
            </a:r>
          </a:p>
          <a:p>
            <a:pPr marL="0" lvl="0" indent="0" algn="l" rtl="0">
              <a:spcBef>
                <a:spcPts val="0"/>
              </a:spcBef>
              <a:spcAft>
                <a:spcPts val="0"/>
              </a:spcAft>
              <a:buNone/>
            </a:pPr>
            <a:r>
              <a:rPr lang="pl-PL" dirty="0"/>
              <a:t>Możecie być programistami oświetlenia. Jako programiści oświetlenia będziecie odpowiedzialni za decydowanie o tym jak i kiedy użyć oświetlenia podczas imprez, żeby uzyskać jak najciekawszy efekt. Programista oświetlenia pracuje przy wydarzeniach takich jak produkcje teatralne, imprezy sportowe, koncerty czy wielkie imprezy. Myślę, że to całkiem fajne połączenie miłości do sztuki i technologii w jednym zawodzie. </a:t>
            </a:r>
          </a:p>
          <a:p>
            <a:pPr marL="0" lvl="0" indent="0" algn="l" rtl="0">
              <a:spcBef>
                <a:spcPts val="0"/>
              </a:spcBef>
              <a:spcAft>
                <a:spcPts val="0"/>
              </a:spcAft>
              <a:buNone/>
            </a:pPr>
            <a:r>
              <a:rPr lang="pl-PL" dirty="0"/>
              <a:t>Jako koordynatorzy imprez możecie być odpowiedzialni za organizację i nadzorowanie wszystkich technicznych aspektów wydarzeń. Musicie być na bieżąco ze wszystkimi nowinkami technologicznymi w branży i być w stanie doradzić, jak kiedy i gdzie można użyć nowo </a:t>
            </a:r>
            <a:r>
              <a:rPr lang="pl-PL"/>
              <a:t>wymyślonej technologii </a:t>
            </a:r>
            <a:r>
              <a:rPr lang="pl-PL" dirty="0"/>
              <a:t>podczas imprez czy uroczystości.</a:t>
            </a:r>
          </a:p>
          <a:p>
            <a:pPr marL="0" lvl="0" indent="0" algn="l" rtl="0">
              <a:spcBef>
                <a:spcPts val="0"/>
              </a:spcBef>
              <a:spcAft>
                <a:spcPts val="0"/>
              </a:spcAft>
              <a:buNone/>
            </a:pPr>
            <a:endParaRPr dirty="0"/>
          </a:p>
        </p:txBody>
      </p:sp>
      <p:sp>
        <p:nvSpPr>
          <p:cNvPr id="309" name="Google Shape;309;gbd2942c90f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bd2942c90f_0_1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800" dirty="0">
                <a:effectLst/>
                <a:latin typeface="Arial" panose="020B0604020202020204" pitchFamily="34" charset="0"/>
                <a:ea typeface="Times New Roman" panose="02020603050405020304" pitchFamily="18" charset="0"/>
                <a:cs typeface="Arial" panose="020B0604020202020204" pitchFamily="34" charset="0"/>
              </a:rPr>
              <a:t>[SLAJD UKRYTY </a:t>
            </a:r>
            <a:r>
              <a:rPr lang="en-GB" sz="1800"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GB" sz="1800" dirty="0">
                <a:effectLst/>
                <a:latin typeface="Arial" panose="020B0604020202020204" pitchFamily="34" charset="0"/>
                <a:ea typeface="Times New Roman" panose="02020603050405020304" pitchFamily="18" charset="0"/>
                <a:cs typeface="Arial" panose="020B0604020202020204" pitchFamily="34" charset="0"/>
              </a:rPr>
              <a:t> </a:t>
            </a:r>
            <a:r>
              <a:rPr lang="pl-PL" sz="1800" dirty="0">
                <a:effectLst/>
                <a:latin typeface="Arial" panose="020B0604020202020204" pitchFamily="34" charset="0"/>
                <a:ea typeface="Times New Roman" panose="02020603050405020304" pitchFamily="18" charset="0"/>
                <a:cs typeface="Arial" panose="020B0604020202020204" pitchFamily="34" charset="0"/>
              </a:rPr>
              <a:t>Dodatkowy slajd, którego użycie można rozważyć podczas zajęć dla starszych dzieci. Zawiera rozmowę opatrzoną polskimi napisami i ze względu na swoją długość nie jest odpowiedni dla młodszych dzieci, które mogą mieć problemy ze skupieniem uwagi przez tak długi czas]</a:t>
            </a:r>
            <a:endParaRPr lang="pl-PL" dirty="0"/>
          </a:p>
          <a:p>
            <a:pPr marL="0" lvl="0" indent="0" algn="l" rtl="0">
              <a:spcBef>
                <a:spcPts val="0"/>
              </a:spcBef>
              <a:spcAft>
                <a:spcPts val="0"/>
              </a:spcAft>
              <a:buNone/>
            </a:pPr>
            <a:endParaRPr lang="pl-PL" dirty="0"/>
          </a:p>
          <a:p>
            <a:pPr marL="0" lvl="0" indent="0" algn="l" rtl="0">
              <a:spcBef>
                <a:spcPts val="0"/>
              </a:spcBef>
              <a:spcAft>
                <a:spcPts val="0"/>
              </a:spcAft>
              <a:buNone/>
            </a:pPr>
            <a:r>
              <a:rPr lang="pl-PL" dirty="0"/>
              <a:t>Na koniec poznamy kolejny wzór do naśladowania w ramach Tech dla Świętowania. Poznamy Jan, która jest założycielką i dyrektorką firmy </a:t>
            </a:r>
            <a:r>
              <a:rPr lang="pl-PL" dirty="0" err="1"/>
              <a:t>Autumn</a:t>
            </a:r>
            <a:r>
              <a:rPr lang="pl-PL" dirty="0"/>
              <a:t> Live. Jan i jej zespół organizują wydarzenia zarówno online jak i stacjonarne, więc używają dużo nowinek technologicznych w swojej pracy, bowiem Jan zbudowała swoją firmę w oparciu o użycie technologii na potrzeby imprez. </a:t>
            </a:r>
          </a:p>
          <a:p>
            <a:pPr marL="0" lvl="0" indent="0" algn="l" rtl="0">
              <a:spcBef>
                <a:spcPts val="0"/>
              </a:spcBef>
              <a:spcAft>
                <a:spcPts val="0"/>
              </a:spcAft>
              <a:buNone/>
            </a:pPr>
            <a:r>
              <a:rPr lang="pl-PL" dirty="0" err="1"/>
              <a:t>Katie</a:t>
            </a:r>
            <a:r>
              <a:rPr lang="pl-PL" dirty="0"/>
              <a:t> rozmawia z Jan, żeby dowiedzieć się więcej na temat jej firmy i pracy. Posłuchajmy, co ma do powiedzenia...</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[WŁĄCZ VIDEO ]: </a:t>
            </a:r>
            <a:r>
              <a:rPr lang="en-GB" dirty="0">
                <a:hlinkClick r:id="rId3"/>
              </a:rPr>
              <a:t>Tech for Celebrations - role model video (Jan) (Polish version) on Vimeo</a:t>
            </a:r>
            <a:r>
              <a:rPr lang="pl-PL" dirty="0"/>
              <a:t> lub kliknij na zdjęcie.</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Interesująca wydała mi się historia, kiedy Jan pracowała z deweloperami Pokemon Go w celu stworzenia wydarzenia uczącego historii Chester. Jaki fajny sposób użycia technologii! Zarówno Jan jak i Jonathan wspominali jak ważne jest, aby podążać za swoją pasją w kontekście rozwoju zawodowego. Ja również uważam, że to bardzo dobra rada.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Jak dowiedzieliśmy się dzisiaj uroczystości i imprezy wykorzystują technologie na wiele różnych sposobów. Jest też wiele różnych zawodów wspierających te wydarzenia. Następnym razem, kiedy będziecie na weselu czy innej dużej imprezie, pomyślcie o tym, jakie technologie zostały wykorzystane do zorganizowania ich i o wszystkich ludziach, którzy starali się by to wydarzenie było przyjemne zarówno dla was jak i dla innych gości.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Video w wersji bez napisów dostępne jest pod linkiem: </a:t>
            </a:r>
            <a:r>
              <a:rPr lang="en-US" dirty="0" err="1">
                <a:hlinkClick r:id="rId4"/>
              </a:rPr>
              <a:t>janlow</a:t>
            </a:r>
            <a:r>
              <a:rPr lang="en-US" dirty="0">
                <a:hlinkClick r:id="rId4"/>
              </a:rPr>
              <a:t> on Vimeo</a:t>
            </a:r>
            <a:endParaRPr lang="pl-PL" dirty="0"/>
          </a:p>
          <a:p>
            <a:pPr marL="0" lvl="0" indent="0" algn="l" rtl="0">
              <a:spcBef>
                <a:spcPts val="0"/>
              </a:spcBef>
              <a:spcAft>
                <a:spcPts val="0"/>
              </a:spcAft>
              <a:buNone/>
            </a:pPr>
            <a:endParaRPr dirty="0"/>
          </a:p>
        </p:txBody>
      </p:sp>
      <p:sp>
        <p:nvSpPr>
          <p:cNvPr id="324" name="Google Shape;324;gbd2942c90f_0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200" dirty="0">
                <a:latin typeface="Poppins"/>
                <a:ea typeface="Poppins"/>
                <a:cs typeface="Poppins"/>
                <a:sym typeface="Poppins"/>
              </a:rPr>
              <a:t>Wróćmy do pytania, które zadałam/zadałem Wam na początku naszego </a:t>
            </a:r>
            <a:r>
              <a:rPr lang="pl-PL" sz="1200" b="0" dirty="0">
                <a:latin typeface="Poppins"/>
                <a:ea typeface="Poppins"/>
                <a:cs typeface="Poppins"/>
                <a:sym typeface="Poppins"/>
              </a:rPr>
              <a:t>spotkania: </a:t>
            </a:r>
            <a:r>
              <a:rPr kumimoji="0" lang="pl-PL" sz="1200" b="0" i="0" u="none" strike="noStrike" kern="0" cap="none" spc="0" normalizeH="0" baseline="0" noProof="0" dirty="0">
                <a:ln>
                  <a:noFill/>
                </a:ln>
                <a:solidFill>
                  <a:srgbClr val="FFC8D2"/>
                </a:solidFill>
                <a:effectLst/>
                <a:uLnTx/>
                <a:uFillTx/>
                <a:latin typeface="Poppins"/>
                <a:ea typeface="Poppins"/>
                <a:cs typeface="Poppins"/>
                <a:sym typeface="Poppins"/>
              </a:rPr>
              <a:t>Czy chcielibyście w Waszej przyszłej pracy pracować z nowymi technologiami?</a:t>
            </a:r>
          </a:p>
          <a:p>
            <a:pPr marL="0" lvl="0" indent="0" algn="l" rtl="0">
              <a:lnSpc>
                <a:spcPct val="100000"/>
              </a:lnSpc>
              <a:spcBef>
                <a:spcPts val="0"/>
              </a:spcBef>
              <a:spcAft>
                <a:spcPts val="0"/>
              </a:spcAft>
              <a:buSzPts val="1100"/>
              <a:buNone/>
            </a:pPr>
            <a:endParaRPr sz="1200" dirty="0">
              <a:latin typeface="Poppins"/>
              <a:ea typeface="Poppins"/>
              <a:cs typeface="Poppins"/>
              <a:sym typeface="Poppi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bd2942c90f_0_1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A teraz czas na wyzwanie w ramach Tech dla Świętowania. Chcemy, żebyście zaprojektowali zabawkę przyszłości. Pomyślcie jakie zabawki będą dawane dzieciom za 10 lat. Jak myślicie czym będą się bawić dzieci w przyszłości? Pomyślcie o technologiach, które mogą być wtedy dostępne. </a:t>
            </a:r>
          </a:p>
          <a:p>
            <a:pPr marL="0" lvl="0" indent="0" algn="l" rtl="0">
              <a:spcBef>
                <a:spcPts val="0"/>
              </a:spcBef>
              <a:spcAft>
                <a:spcPts val="0"/>
              </a:spcAft>
              <a:buNone/>
            </a:pPr>
            <a:r>
              <a:rPr lang="pl-PL" dirty="0"/>
              <a:t>Pamiętajcie, że nie ma dobrych i złych odpowiedzi na to pytanie. Nie ma głupich propozycji, jako że nikt nie jest w stanie przewidzieć, jak szybki będzie postęp technologiczny i co będzie dla nas dostępne.</a:t>
            </a:r>
          </a:p>
          <a:p>
            <a:pPr marL="0" lvl="0" indent="0" algn="l" rtl="0">
              <a:spcBef>
                <a:spcPts val="0"/>
              </a:spcBef>
              <a:spcAft>
                <a:spcPts val="0"/>
              </a:spcAft>
              <a:buNone/>
            </a:pPr>
            <a:r>
              <a:rPr lang="pl-PL" dirty="0"/>
              <a:t>Myślę o deskorolkach elektrycznych oraz o wirtualnej rzeczywistości, która może ewoluować. Może elektroniczne zwierzaki będą miały niedługo całkiem fajną sztuczną inteligencję.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Narysujcie i oznaczcie swoje projekty czy to na papierze, czy w programie komputerowym z informacjami na temat wszystkich funkcji, które będą posiadały przyszłe zabawki i jak można będzie się nimi bawić. </a:t>
            </a:r>
          </a:p>
          <a:p>
            <a:pPr marL="0" lvl="0" indent="0" algn="l" rtl="0">
              <a:spcBef>
                <a:spcPts val="0"/>
              </a:spcBef>
              <a:spcAft>
                <a:spcPts val="0"/>
              </a:spcAft>
              <a:buNone/>
            </a:pPr>
            <a:r>
              <a:rPr lang="pl-PL" dirty="0"/>
              <a:t>Nie możemy doczekać się, żeby zobaczyć wasze projekty, więc jeśli chcielibyście podzielić się z nami efektami waszej pracy, wyślijcie do nas e-mail lub poproście rodziców o opublikowanie ich w mediach społecznościowych z hasztagiem #TechWeCan.</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Czekamy z niecierpliwością na wasze pomysły. Nigdy nie wiadomo, może okaże się, że twój projekt zostanie wyprodukowany w niedalekiej przyszłości. Jak super byłoby, gdybyście wręczyli komuś zabawkę którą sami zaprojektowaliście. </a:t>
            </a:r>
          </a:p>
          <a:p>
            <a:pPr marL="0" lvl="0" indent="0" algn="l" rtl="0">
              <a:spcBef>
                <a:spcPts val="0"/>
              </a:spcBef>
              <a:spcAft>
                <a:spcPts val="0"/>
              </a:spcAft>
              <a:buNone/>
            </a:pPr>
            <a:endParaRPr dirty="0"/>
          </a:p>
        </p:txBody>
      </p:sp>
      <p:sp>
        <p:nvSpPr>
          <p:cNvPr id="335" name="Google Shape;335;gbd2942c90f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bbe16c47ae_0_1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bbe16c47ae_0_14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0736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200" dirty="0">
                <a:latin typeface="Poppins"/>
                <a:ea typeface="Poppins"/>
                <a:cs typeface="Poppins"/>
                <a:sym typeface="Poppins"/>
              </a:rPr>
              <a:t>Zanim zaczniemy, mam do Was pytanie. </a:t>
            </a:r>
            <a:r>
              <a:rPr kumimoji="0" lang="pl-PL" sz="1200" b="0" i="0" u="none" strike="noStrike" kern="0" cap="none" spc="0" normalizeH="0" baseline="0" noProof="0" dirty="0">
                <a:ln>
                  <a:noFill/>
                </a:ln>
                <a:solidFill>
                  <a:srgbClr val="FFC8D2"/>
                </a:solidFill>
                <a:effectLst/>
                <a:uLnTx/>
                <a:uFillTx/>
                <a:latin typeface="Poppins"/>
                <a:ea typeface="Poppins"/>
                <a:cs typeface="Poppins"/>
                <a:sym typeface="Poppins"/>
              </a:rPr>
              <a:t>Czy kiedykolwiek zastanawialiście się jaki zawód chcielibyście wykonywać kiedy dorośniecie?</a:t>
            </a:r>
          </a:p>
          <a:p>
            <a:pPr marL="0" lvl="0" indent="0" algn="l" rtl="0">
              <a:lnSpc>
                <a:spcPct val="100000"/>
              </a:lnSpc>
              <a:spcBef>
                <a:spcPts val="0"/>
              </a:spcBef>
              <a:spcAft>
                <a:spcPts val="0"/>
              </a:spcAft>
              <a:buSzPts val="1100"/>
              <a:buNone/>
            </a:pPr>
            <a:endParaRPr lang="pl-PL" sz="1200" dirty="0">
              <a:latin typeface="Poppins"/>
              <a:ea typeface="Poppins"/>
              <a:cs typeface="Poppins"/>
              <a:sym typeface="Poppins"/>
            </a:endParaRPr>
          </a:p>
          <a:p>
            <a:pPr marL="0" lvl="0" indent="0" algn="l" rtl="0">
              <a:lnSpc>
                <a:spcPct val="100000"/>
              </a:lnSpc>
              <a:spcBef>
                <a:spcPts val="0"/>
              </a:spcBef>
              <a:spcAft>
                <a:spcPts val="0"/>
              </a:spcAft>
              <a:buSzPts val="1100"/>
              <a:buNone/>
            </a:pPr>
            <a:r>
              <a:rPr lang="pl-PL" sz="1200" dirty="0">
                <a:latin typeface="Poppins"/>
                <a:ea typeface="Poppins"/>
                <a:cs typeface="Poppins"/>
                <a:sym typeface="Poppins"/>
              </a:rPr>
              <a:t>[krótka angażująca rozmowa z dziećmi i prośba o wymienienie kilku zawodów, które mają na myśli]</a:t>
            </a:r>
          </a:p>
          <a:p>
            <a:pPr marL="0" lvl="0" indent="0" algn="l" rtl="0">
              <a:lnSpc>
                <a:spcPct val="100000"/>
              </a:lnSpc>
              <a:spcBef>
                <a:spcPts val="0"/>
              </a:spcBef>
              <a:spcAft>
                <a:spcPts val="0"/>
              </a:spcAft>
              <a:buSzPts val="1100"/>
              <a:buNone/>
            </a:pPr>
            <a:endParaRPr lang="pl-PL" sz="1200" dirty="0">
              <a:latin typeface="Poppins"/>
              <a:ea typeface="Poppins"/>
              <a:cs typeface="Poppins"/>
              <a:sym typeface="Poppins"/>
            </a:endParaRPr>
          </a:p>
          <a:p>
            <a:pPr marL="0" lvl="0" indent="0" algn="l" rtl="0">
              <a:lnSpc>
                <a:spcPct val="100000"/>
              </a:lnSpc>
              <a:spcBef>
                <a:spcPts val="0"/>
              </a:spcBef>
              <a:spcAft>
                <a:spcPts val="0"/>
              </a:spcAft>
              <a:buSzPts val="1100"/>
              <a:buNone/>
            </a:pPr>
            <a:r>
              <a:rPr lang="pl-PL" sz="1200" dirty="0">
                <a:latin typeface="Poppins"/>
                <a:ea typeface="Poppins"/>
                <a:cs typeface="Poppins"/>
                <a:sym typeface="Poppins"/>
              </a:rPr>
              <a:t>A  z Was uważa, że do wykonywania Waszej przyszłej pracy będzie wykorzystywana technologia? Proszę podnieście ręce jeśli uważacie, że tak. </a:t>
            </a:r>
            <a:r>
              <a:rPr lang="en" sz="1200" dirty="0"/>
              <a:t> </a:t>
            </a:r>
            <a:endParaRPr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pl-PL" sz="1200" dirty="0">
                <a:solidFill>
                  <a:schemeClr val="dk1"/>
                </a:solidFill>
                <a:latin typeface="Poppins"/>
                <a:ea typeface="Poppins"/>
                <a:cs typeface="Poppins"/>
                <a:sym typeface="Poppins"/>
              </a:rPr>
              <a:t>Co w ogóle znaczy słowo ‚technologia’? Jest wiele różnych definicji technologii ale mi najbardziej odpowiada ta</a:t>
            </a:r>
            <a:r>
              <a:rPr lang="en" sz="1200" dirty="0">
                <a:solidFill>
                  <a:schemeClr val="dk1"/>
                </a:solidFill>
                <a:latin typeface="Poppins"/>
                <a:ea typeface="Poppins"/>
                <a:cs typeface="Poppins"/>
                <a:sym typeface="Poppins"/>
              </a:rPr>
              <a:t>: </a:t>
            </a: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r>
              <a:rPr lang="en" sz="1200" dirty="0">
                <a:solidFill>
                  <a:schemeClr val="dk1"/>
                </a:solidFill>
                <a:latin typeface="Poppins"/>
                <a:ea typeface="Poppins"/>
                <a:cs typeface="Poppins"/>
                <a:sym typeface="Poppins"/>
              </a:rPr>
              <a:t>‘</a:t>
            </a:r>
            <a:r>
              <a:rPr kumimoji="0" lang="pl-PL" sz="1200" b="0" i="0" u="none" strike="noStrike" kern="0" cap="none" spc="0" normalizeH="0" baseline="0" noProof="0" dirty="0">
                <a:ln>
                  <a:noFill/>
                </a:ln>
                <a:solidFill>
                  <a:srgbClr val="FFC8D2"/>
                </a:solidFill>
                <a:effectLst/>
                <a:uLnTx/>
                <a:uFillTx/>
                <a:latin typeface="Poppins"/>
                <a:ea typeface="Poppins"/>
                <a:cs typeface="Poppins"/>
                <a:sym typeface="Poppins"/>
              </a:rPr>
              <a:t>Technologia to wykorzystanie nauki i wiedzy do rozwiązywania problemów i wynajdywania nowych pożytecznych narzędzi</a:t>
            </a:r>
            <a:r>
              <a:rPr lang="en" sz="1200" dirty="0">
                <a:solidFill>
                  <a:schemeClr val="dk1"/>
                </a:solidFill>
                <a:latin typeface="Poppins"/>
                <a:ea typeface="Poppins"/>
                <a:cs typeface="Poppins"/>
                <a:sym typeface="Poppins"/>
              </a:rPr>
              <a:t>.’</a:t>
            </a:r>
            <a:endParaRPr lang="pl-PL"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r>
              <a:rPr lang="pl-PL" sz="1200" dirty="0">
                <a:solidFill>
                  <a:schemeClr val="dk1"/>
                </a:solidFill>
                <a:latin typeface="Poppins"/>
                <a:ea typeface="Poppins"/>
                <a:cs typeface="Poppins"/>
                <a:sym typeface="Poppins"/>
              </a:rPr>
              <a:t>[Poproś dzieci aby powiedziały z czym im kojarzy się to słowo i czy mogą podać przykłady technologii albo zawodów z nią związanych]</a:t>
            </a: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r>
              <a:rPr lang="en" sz="1200" dirty="0">
                <a:solidFill>
                  <a:schemeClr val="dk1"/>
                </a:solidFill>
                <a:latin typeface="Poppins"/>
                <a:ea typeface="Poppins"/>
                <a:cs typeface="Poppins"/>
                <a:sym typeface="Poppins"/>
              </a:rPr>
              <a:t>Technolog</a:t>
            </a:r>
            <a:r>
              <a:rPr lang="pl-PL" sz="1200" dirty="0" err="1">
                <a:solidFill>
                  <a:schemeClr val="dk1"/>
                </a:solidFill>
                <a:latin typeface="Poppins"/>
                <a:ea typeface="Poppins"/>
                <a:cs typeface="Poppins"/>
                <a:sym typeface="Poppins"/>
              </a:rPr>
              <a:t>ia</a:t>
            </a:r>
            <a:r>
              <a:rPr lang="pl-PL" sz="1200" dirty="0">
                <a:solidFill>
                  <a:schemeClr val="dk1"/>
                </a:solidFill>
                <a:latin typeface="Poppins"/>
                <a:ea typeface="Poppins"/>
                <a:cs typeface="Poppins"/>
                <a:sym typeface="Poppins"/>
              </a:rPr>
              <a:t> zmienia się bardzo szybko</a:t>
            </a:r>
            <a:r>
              <a:rPr lang="en" sz="1200" dirty="0">
                <a:solidFill>
                  <a:schemeClr val="dk1"/>
                </a:solidFill>
                <a:latin typeface="Poppins"/>
                <a:ea typeface="Poppins"/>
                <a:cs typeface="Poppins"/>
                <a:sym typeface="Poppins"/>
              </a:rPr>
              <a:t>.</a:t>
            </a:r>
            <a:r>
              <a:rPr lang="pl-PL" sz="1200" dirty="0">
                <a:solidFill>
                  <a:schemeClr val="dk1"/>
                </a:solidFill>
                <a:latin typeface="Poppins"/>
                <a:ea typeface="Poppins"/>
                <a:cs typeface="Poppins"/>
                <a:sym typeface="Poppins"/>
              </a:rPr>
              <a:t> Zmienia się szybciej niż kiedykolwiek w historii naszej planety, co oznacza, że cały czas powstają nowe wynalazki i rozwiązania.  W tej chwili luzie dookoła świata pracują nad takimi wynalazkami jak latające samochody, roboty, które mogą być w  naszych domach lub nauczyciele, którzy wyświetlają się w klasach jako hologramy. </a:t>
            </a:r>
          </a:p>
          <a:p>
            <a:pPr marL="0" lvl="0" indent="0" algn="l" rtl="0">
              <a:lnSpc>
                <a:spcPct val="100000"/>
              </a:lnSpc>
              <a:spcBef>
                <a:spcPts val="0"/>
              </a:spcBef>
              <a:spcAft>
                <a:spcPts val="0"/>
              </a:spcAft>
              <a:buClr>
                <a:schemeClr val="dk1"/>
              </a:buClr>
              <a:buSzPts val="1100"/>
              <a:buFont typeface="Arial"/>
              <a:buNone/>
            </a:pPr>
            <a:endParaRPr lang="pl-PL"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r>
              <a:rPr lang="pl-PL" sz="1200" dirty="0">
                <a:solidFill>
                  <a:schemeClr val="dk1"/>
                </a:solidFill>
                <a:latin typeface="Poppins"/>
                <a:ea typeface="Poppins"/>
                <a:cs typeface="Poppins"/>
                <a:sym typeface="Poppins"/>
              </a:rPr>
              <a:t>Wszystkie te wynalazki już istnieją, ale ludzie ciągle je udoskonalają tak, żeby były bardziej przydatne i dostępne dla wszystkich, ponieważ na razie wszystkie te rozwiązania są zbyt drogie żeby więcej ludzi mogło z nich skorzystać. </a:t>
            </a: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bd2942c90f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bd2942c90f_0_233:notes"/>
          <p:cNvSpPr txBox="1">
            <a:spLocks noGrp="1"/>
          </p:cNvSpPr>
          <p:nvPr>
            <p:ph type="body" idx="1"/>
          </p:nvPr>
        </p:nvSpPr>
        <p:spPr>
          <a:xfrm>
            <a:off x="685800" y="4343406"/>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[SLAJD UKRYTY </a:t>
            </a:r>
            <a:r>
              <a:rPr lang="en-GB" dirty="0">
                <a:sym typeface="Wingdings" panose="05000000000000000000" pitchFamily="2" charset="2"/>
              </a:rPr>
              <a:t> </a:t>
            </a:r>
            <a:r>
              <a:rPr lang="pl-PL" dirty="0">
                <a:sym typeface="Wingdings" panose="05000000000000000000" pitchFamily="2" charset="2"/>
              </a:rPr>
              <a:t>Dodatkowy</a:t>
            </a:r>
            <a:r>
              <a:rPr lang="en-GB" dirty="0">
                <a:sym typeface="Wingdings" panose="05000000000000000000" pitchFamily="2" charset="2"/>
              </a:rPr>
              <a:t> </a:t>
            </a:r>
            <a:r>
              <a:rPr lang="en-GB" dirty="0" err="1">
                <a:sym typeface="Wingdings" panose="05000000000000000000" pitchFamily="2" charset="2"/>
              </a:rPr>
              <a:t>slajd</a:t>
            </a:r>
            <a:r>
              <a:rPr lang="en-GB" dirty="0">
                <a:sym typeface="Wingdings" panose="05000000000000000000" pitchFamily="2" charset="2"/>
              </a:rPr>
              <a:t>, </a:t>
            </a:r>
            <a:r>
              <a:rPr lang="en-GB" dirty="0" err="1">
                <a:sym typeface="Wingdings" panose="05000000000000000000" pitchFamily="2" charset="2"/>
              </a:rPr>
              <a:t>którego</a:t>
            </a:r>
            <a:r>
              <a:rPr lang="en-GB" dirty="0">
                <a:sym typeface="Wingdings" panose="05000000000000000000" pitchFamily="2" charset="2"/>
              </a:rPr>
              <a:t> u</a:t>
            </a:r>
            <a:r>
              <a:rPr lang="pl-PL" dirty="0">
                <a:sym typeface="Wingdings" panose="05000000000000000000" pitchFamily="2" charset="2"/>
              </a:rPr>
              <a:t>życie można rozważyć podczas zajęć dla starszych dzieci. Video zawiera rozmowy z pracownikami z różnych branż, opatrzone polskimi napisami  przez co nie jest odpowiedni dla młodszych dzieci, które mogą mieć problemy z szybkim czytaniem]</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Dzisiaj skupimy się na technologii w świętowaniu, ale mamy wiele innych lekcji Tech We </a:t>
            </a:r>
            <a:r>
              <a:rPr lang="pl-PL" dirty="0" err="1"/>
              <a:t>Can</a:t>
            </a:r>
            <a:r>
              <a:rPr lang="pl-PL" dirty="0"/>
              <a:t> dostępnych do wyboru. Chcemy pokazać Wam, jak Wasze zainteresowania i pasje mogą poprowadzić do kariery w branży technologicznej.</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Oto kilka osób, naszych wzorów do naśladowania, które opowiadają o swojej pracy w branży technologicznej. Posłuchajcie uważnie, jak różnorodne mają wykształcenie, zainteresowania i umiejętności. </a:t>
            </a:r>
          </a:p>
          <a:p>
            <a:pPr marL="0" lvl="0" indent="0" algn="l" rtl="0">
              <a:spcBef>
                <a:spcPts val="0"/>
              </a:spcBef>
              <a:spcAft>
                <a:spcPts val="0"/>
              </a:spcAft>
              <a:buNone/>
            </a:pPr>
            <a:endParaRPr lang="pl-PL"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l-PL" dirty="0"/>
              <a:t>[WŁĄCZ VIDEO]: </a:t>
            </a:r>
            <a:r>
              <a:rPr lang="en-GB" dirty="0">
                <a:hlinkClick r:id="rId3"/>
              </a:rPr>
              <a:t>Tech We Can - role models (Polish version) on Vimeo</a:t>
            </a:r>
            <a:r>
              <a:rPr lang="pl-PL" dirty="0"/>
              <a:t> lub kliknij w zdjęcie.</a:t>
            </a:r>
          </a:p>
          <a:p>
            <a:pPr marL="0" lvl="0" indent="0" algn="l" rtl="0">
              <a:spcBef>
                <a:spcPts val="0"/>
              </a:spcBef>
              <a:spcAft>
                <a:spcPts val="0"/>
              </a:spcAft>
              <a:buNone/>
            </a:pPr>
            <a:endParaRPr dirty="0"/>
          </a:p>
        </p:txBody>
      </p:sp>
      <p:sp>
        <p:nvSpPr>
          <p:cNvPr id="188" name="Google Shape;188;gbd2942c90f_0_233:notes"/>
          <p:cNvSpPr txBox="1">
            <a:spLocks noGrp="1"/>
          </p:cNvSpPr>
          <p:nvPr>
            <p:ph type="sldNum" idx="12"/>
          </p:nvPr>
        </p:nvSpPr>
        <p:spPr>
          <a:xfrm>
            <a:off x="3884612" y="8685224"/>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d2942c90f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Dzisiaj skupimy się na technologii w świętowaniu i zaczniemy od przyjrzenia się technologii używanej przy organizowaniu wystaw, wystąpień i imprez.</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Na obrazku w lewym górnym rogu widzimy pokaz fajerwerków nad Taj </a:t>
            </a:r>
            <a:r>
              <a:rPr lang="pl-PL" dirty="0" err="1"/>
              <a:t>Mahal</a:t>
            </a:r>
            <a:r>
              <a:rPr lang="pl-PL" dirty="0"/>
              <a:t> w czasie obchodów święta </a:t>
            </a:r>
            <a:r>
              <a:rPr lang="pl-PL" dirty="0" err="1"/>
              <a:t>Diwali</a:t>
            </a:r>
            <a:r>
              <a:rPr lang="pl-PL" dirty="0"/>
              <a:t>. Fajerwerki zostały wynalezione w VI wieku i od tego czasu przeszły przez wiele ulepszeń. Mimo, że wyglądają po prostu jak piękne kolory na tle nieba, kryje się za nimi wiele technologii. Fajerwerki łączą w sobie chemię, fizykę, elektronikę, a nawet symulacje komputerowe. W duże pokazy, takie jak ten na obrazku angażuje się cały zespół inżynierów i techników, którzy pracują za kulisami, żeby umożliwić pokaz. Dla dużych pokazów fajerwerków, tak samo jak dla pokazów tanecznych, ustalana jest choreografia. Technicy używają programów komputerowych, żeby każdy fajerwerk został wystrzelony w odpowiednim czasie. Następnym razem gdy będziecie oglądać pokaz fajerwerków, pomyślcie o inżynierach i technikach, którzy tworzą to wspaniale widowisko.</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Obrazek w prawym górnym rogu, był wspomniany wcześniej podczas lekcji na temat technologii w sztuce (możecie sprawdzić ten rodzaj technologii, jeżeli was interesuje). Technologia do tego pokazu była użyta w Chinach przy świętowaniu Nowego roku 2020. Zamiast użyć fajerwerków w niebo wystrzelono prawie 2000 dronów, aby stworzyć ten wzór na niebie. Moją ulubioną częścią pokazu był moment, w którym sprawiono, że drony wyglądały jak człowiek biegnący po niebie (tak jak widać na obrazku). Zamiast pojedynczych pilotów prowadzących każdego </a:t>
            </a:r>
            <a:r>
              <a:rPr lang="pl-PL" dirty="0" err="1"/>
              <a:t>drona</a:t>
            </a:r>
            <a:r>
              <a:rPr lang="pl-PL" dirty="0"/>
              <a:t>, użyto programu komputerowego, żeby kontrolować urządzenia. Sprawdźmy jak to wygląda </a:t>
            </a:r>
          </a:p>
          <a:p>
            <a:pPr marL="0" lvl="0" indent="0" algn="l" rtl="0">
              <a:spcBef>
                <a:spcPts val="0"/>
              </a:spcBef>
              <a:spcAft>
                <a:spcPts val="0"/>
              </a:spcAft>
              <a:buNone/>
            </a:pPr>
            <a:r>
              <a:rPr lang="pl-PL" dirty="0"/>
              <a:t>[WŁĄCZ VIDEO ]: </a:t>
            </a:r>
            <a:r>
              <a:rPr lang="en-GB" dirty="0">
                <a:hlinkClick r:id="rId3"/>
              </a:rPr>
              <a:t>2,000 drones light up night sky in Shanghai to welcome new year </a:t>
            </a:r>
            <a:r>
              <a:rPr lang="en-CH" dirty="0">
                <a:hlinkClick r:id="rId3"/>
              </a:rPr>
              <a:t>–</a:t>
            </a:r>
            <a:r>
              <a:rPr lang="en-GB" dirty="0">
                <a:hlinkClick r:id="rId3"/>
              </a:rPr>
              <a:t> YouTube</a:t>
            </a:r>
            <a:r>
              <a:rPr lang="pl-PL" dirty="0"/>
              <a:t> lub kliknij w zdjęcie w prawym górnym rogu.</a:t>
            </a:r>
          </a:p>
          <a:p>
            <a:pPr marL="0" lvl="0" indent="0" algn="l" rtl="0">
              <a:spcBef>
                <a:spcPts val="0"/>
              </a:spcBef>
              <a:spcAft>
                <a:spcPts val="0"/>
              </a:spcAft>
              <a:buNone/>
            </a:pPr>
            <a:r>
              <a:rPr lang="pl-PL" dirty="0"/>
              <a:t>Nie mogę się doczekać, co przygotują w tym roku i w kolejnych latach!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Obrazek w lewym dolnym rogu pokazuje platformę podczas parady w parku rozrywki Disney World. Platformy to duże pojazdy, które można prowadzić lub nimi sterować, żeby przemieszczały się po ulicy – często stoją lub tańczą na nich ludzie. Technologia używana w platformach jest bardzo zaawansowana. Przykład na obrazku pokazuje platformę z filmu ‘W głowie się nie mieści’, każdy z bohaterów filmu umieszczony na platformie może się poruszać i mówić. Zaprogramował je inżynier </a:t>
            </a:r>
            <a:r>
              <a:rPr lang="pl-PL" dirty="0" err="1"/>
              <a:t>animatroniki</a:t>
            </a:r>
            <a:r>
              <a:rPr lang="pl-PL" dirty="0"/>
              <a:t> (połączenie animacji, mechaniki i elektroniki) tak, żeby wyglądały, jakby były naprawdę żywe. Technologia, która stoi za magią </a:t>
            </a:r>
            <a:r>
              <a:rPr lang="pl-PL" dirty="0" err="1"/>
              <a:t>Disney’a</a:t>
            </a:r>
            <a:r>
              <a:rPr lang="pl-PL" dirty="0"/>
              <a:t>, jest naprawdę niesamowita.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Ostatni obrazek pokazuje olbrzyma, którego stworzyła firma </a:t>
            </a:r>
            <a:r>
              <a:rPr lang="pl-PL" dirty="0" err="1"/>
              <a:t>Imagine</a:t>
            </a:r>
            <a:r>
              <a:rPr lang="pl-PL" dirty="0"/>
              <a:t> </a:t>
            </a:r>
            <a:r>
              <a:rPr lang="pl-PL" dirty="0" err="1"/>
              <a:t>Theatre</a:t>
            </a:r>
            <a:r>
              <a:rPr lang="pl-PL" dirty="0"/>
              <a:t>. Ich specjalnością są efekty specjalne używane w teatrze. Tak jak na platformie, efekty takie jak ten na obrazku ukrywają w sobie mnóstwo technologii, która sprawia, że postacie wyglądają jak żywe i tworzą magię teatru. </a:t>
            </a:r>
          </a:p>
          <a:p>
            <a:pPr marL="0" lvl="0" indent="0" algn="l" rtl="0">
              <a:spcBef>
                <a:spcPts val="0"/>
              </a:spcBef>
              <a:spcAft>
                <a:spcPts val="0"/>
              </a:spcAft>
              <a:buNone/>
            </a:pPr>
            <a:endParaRPr dirty="0"/>
          </a:p>
        </p:txBody>
      </p:sp>
      <p:sp>
        <p:nvSpPr>
          <p:cNvPr id="196" name="Google Shape;196;gbd2942c90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bd2942c90f_0_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Tutaj widzimy parę zawodów, które mogą was zainteresować, jeśli chcielibyście w przyszłości używać technologii do tworzenia pokazów i przedstawień.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Moglibyście zostać pirotechnikami. Pirotechnicy zajmują się planowaniem, projektowaniem i choreografią pokazów fajerwerków. Potrzebna Ci będzie wiedza na temat działania środków chemicznych używanych w fajerwerkach, oraz jak sprawdzić, żeby pokaz był widowiskowy, ale tez bezpieczny dla widzów.</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Możecie też zostać inżynierami animatroniki. Jako inżynierowie będziecie tworzyć roboty, które są zaprojektowanie tak by wyglądały i zachowywały się jak żywe stworzenia albo bajkowe postacie. Takie roboty można wykorzystywać w parkach rozrywki, na paradach albo w czasie festiwali.</a:t>
            </a:r>
          </a:p>
          <a:p>
            <a:pPr marL="0" lvl="0" indent="0" algn="l" rtl="0">
              <a:spcBef>
                <a:spcPts val="0"/>
              </a:spcBef>
              <a:spcAft>
                <a:spcPts val="0"/>
              </a:spcAft>
              <a:buNone/>
            </a:pPr>
            <a:endParaRPr dirty="0"/>
          </a:p>
        </p:txBody>
      </p:sp>
      <p:sp>
        <p:nvSpPr>
          <p:cNvPr id="208" name="Google Shape;208;gbd2942c90f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bd2942c90f_0_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[SLAJD UKRYTY </a:t>
            </a:r>
            <a:r>
              <a:rPr lang="en-GB" dirty="0">
                <a:sym typeface="Wingdings" panose="05000000000000000000" pitchFamily="2" charset="2"/>
              </a:rPr>
              <a:t> </a:t>
            </a:r>
            <a:r>
              <a:rPr lang="pl-PL" dirty="0">
                <a:sym typeface="Wingdings" panose="05000000000000000000" pitchFamily="2" charset="2"/>
              </a:rPr>
              <a:t>Dodatkowy</a:t>
            </a:r>
            <a:r>
              <a:rPr lang="en-GB" dirty="0">
                <a:sym typeface="Wingdings" panose="05000000000000000000" pitchFamily="2" charset="2"/>
              </a:rPr>
              <a:t> </a:t>
            </a:r>
            <a:r>
              <a:rPr lang="en-GB" dirty="0" err="1">
                <a:sym typeface="Wingdings" panose="05000000000000000000" pitchFamily="2" charset="2"/>
              </a:rPr>
              <a:t>slajd</a:t>
            </a:r>
            <a:r>
              <a:rPr lang="en-GB" dirty="0">
                <a:sym typeface="Wingdings" panose="05000000000000000000" pitchFamily="2" charset="2"/>
              </a:rPr>
              <a:t>, </a:t>
            </a:r>
            <a:r>
              <a:rPr lang="en-GB" dirty="0" err="1">
                <a:sym typeface="Wingdings" panose="05000000000000000000" pitchFamily="2" charset="2"/>
              </a:rPr>
              <a:t>którego</a:t>
            </a:r>
            <a:r>
              <a:rPr lang="en-GB" dirty="0">
                <a:sym typeface="Wingdings" panose="05000000000000000000" pitchFamily="2" charset="2"/>
              </a:rPr>
              <a:t> u</a:t>
            </a:r>
            <a:r>
              <a:rPr lang="pl-PL" dirty="0">
                <a:sym typeface="Wingdings" panose="05000000000000000000" pitchFamily="2" charset="2"/>
              </a:rPr>
              <a:t>życie można rozważyć podczas zajęć dla starszych dzieci. Zawiera rozmowę opatrzoną polskimi napisami i ze względu na swoją długość nie jest odpowiedni dla młodszych dzieci, które mogą mieć problemy ze skupieniem uwagi przez tak długi czas]</a:t>
            </a:r>
          </a:p>
          <a:p>
            <a:pPr marL="0" lvl="0" indent="0" algn="l" rtl="0">
              <a:spcBef>
                <a:spcPts val="0"/>
              </a:spcBef>
              <a:spcAft>
                <a:spcPts val="0"/>
              </a:spcAft>
              <a:buNone/>
            </a:pPr>
            <a:endParaRPr lang="en-GB" dirty="0"/>
          </a:p>
          <a:p>
            <a:pPr marL="0" lvl="0" indent="0" algn="l" rtl="0">
              <a:spcBef>
                <a:spcPts val="0"/>
              </a:spcBef>
              <a:spcAft>
                <a:spcPts val="0"/>
              </a:spcAft>
              <a:buNone/>
            </a:pPr>
            <a:r>
              <a:rPr lang="pl-PL" dirty="0"/>
              <a:t>Teraz poznamy naszego pierwszego bohatera. Posłuchamy Jonathana, który jest dyrektorem w firmie o nazwie The </a:t>
            </a:r>
            <a:r>
              <a:rPr lang="pl-PL" dirty="0" err="1"/>
              <a:t>Clear</a:t>
            </a:r>
            <a:r>
              <a:rPr lang="pl-PL" dirty="0"/>
              <a:t> Idea. Firma Jonathana specjalizuje się w projektowaniu i tworzeniu technicznych rozwiązań używanych w rożnego rodzaju wydarzeniach, które zachwycają jak dzieła sztuki. Wliczają się w to pojazdy, bogato zdobione platformy i mnóstwo innych rozwiązań wykorzystywanych podczas świętowania. </a:t>
            </a:r>
          </a:p>
          <a:p>
            <a:pPr marL="0" lvl="0" indent="0" algn="l" rtl="0">
              <a:spcBef>
                <a:spcPts val="0"/>
              </a:spcBef>
              <a:spcAft>
                <a:spcPts val="0"/>
              </a:spcAft>
              <a:buNone/>
            </a:pPr>
            <a:r>
              <a:rPr lang="pl-PL" dirty="0" err="1"/>
              <a:t>Katie</a:t>
            </a:r>
            <a:r>
              <a:rPr lang="pl-PL" dirty="0"/>
              <a:t> rozmawiała z Jonathanem aby dowiedzieć się więcej na temat jego firmy i tego jak tam używa się technologii do tworzenia produktów dla klientów. Posłuchajmy, co powiedział Jonathan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[WŁĄCZ VIDEO ]: </a:t>
            </a:r>
            <a:r>
              <a:rPr lang="en-GB" dirty="0">
                <a:hlinkClick r:id="rId3"/>
              </a:rPr>
              <a:t>Tech for Celebrations - role model video (Jonathan) (Polish version) on Vimeo</a:t>
            </a:r>
            <a:r>
              <a:rPr lang="pl-PL" dirty="0"/>
              <a:t> lub kliknij na zdjęcie.</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Zainteresował mnie moment, w którym Jonathan wymienia wszystkie fantastyczne rzeczy, które stworzył dla swoich klientów. Zdziwiłam się jak wiele różnych stanowisk można znaleźć w tak dużej firmie. Praca w takiej firmie wygląda jak świetna zabawa! </a:t>
            </a:r>
          </a:p>
          <a:p>
            <a:pPr marL="0" lvl="0" indent="0" algn="l" rtl="0">
              <a:spcBef>
                <a:spcPts val="0"/>
              </a:spcBef>
              <a:spcAft>
                <a:spcPts val="0"/>
              </a:spcAft>
              <a:buNone/>
            </a:pPr>
            <a:endParaRPr lang="pl-PL"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dirty="0"/>
              <a:t>Film w wersji bez napisów dostępny jest pod tym linkiem  </a:t>
            </a:r>
            <a:r>
              <a:rPr lang="en-US" dirty="0" err="1">
                <a:hlinkClick r:id="rId4"/>
              </a:rPr>
              <a:t>jonathanlow</a:t>
            </a:r>
            <a:r>
              <a:rPr lang="en-US" dirty="0">
                <a:hlinkClick r:id="rId4"/>
              </a:rPr>
              <a:t> on Vimeo</a:t>
            </a:r>
            <a:endParaRPr lang="pl-PL" dirty="0"/>
          </a:p>
          <a:p>
            <a:pPr marL="0" lvl="0" indent="0" algn="l" rtl="0">
              <a:spcBef>
                <a:spcPts val="0"/>
              </a:spcBef>
              <a:spcAft>
                <a:spcPts val="0"/>
              </a:spcAft>
              <a:buNone/>
            </a:pPr>
            <a:endParaRPr dirty="0"/>
          </a:p>
        </p:txBody>
      </p:sp>
      <p:sp>
        <p:nvSpPr>
          <p:cNvPr id="223" name="Google Shape;223;gbd2942c90f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bd2942c90f_0_4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Podczas niektórych świąt ludzie dają sobie prezenty. Dzieci najczęściej dostają zabawki. </a:t>
            </a:r>
          </a:p>
          <a:p>
            <a:pPr marL="0" lvl="0" indent="0" algn="l" rtl="0">
              <a:spcBef>
                <a:spcPts val="0"/>
              </a:spcBef>
              <a:spcAft>
                <a:spcPts val="0"/>
              </a:spcAft>
              <a:buNone/>
            </a:pPr>
            <a:r>
              <a:rPr lang="pl-PL" dirty="0"/>
              <a:t>Ja nadal uwielbiam tradycyjne zabawki i gry planszowe, ale rozwój technologii przyniósł też duże zmiany w wyglądzie dzisiejszych zabawek.</a:t>
            </a:r>
          </a:p>
          <a:p>
            <a:pPr marL="0" lvl="0" indent="0" algn="l" rtl="0">
              <a:spcBef>
                <a:spcPts val="0"/>
              </a:spcBef>
              <a:spcAft>
                <a:spcPts val="0"/>
              </a:spcAft>
              <a:buNone/>
            </a:pPr>
            <a:r>
              <a:rPr lang="pl-PL" dirty="0"/>
              <a:t>Popatrzmy teraz na przykłady zabawek, w których wykorzystano nowinki techniczne.</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W lewym górnym rogu widzimy coś co wygląda jak zwyczajny tor wyścigowy Hot </a:t>
            </a:r>
            <a:r>
              <a:rPr lang="pl-PL" dirty="0" err="1"/>
              <a:t>Wheels</a:t>
            </a:r>
            <a:r>
              <a:rPr lang="pl-PL" dirty="0"/>
              <a:t>, ale każdy z tych samochodzików ma wewnątrz ukryte małe urządzenie, które nazywa się NFC </a:t>
            </a:r>
            <a:r>
              <a:rPr lang="pl-PL" dirty="0" err="1"/>
              <a:t>czip</a:t>
            </a:r>
            <a:r>
              <a:rPr lang="pl-PL" dirty="0"/>
              <a:t>. Z angielskiego NFC to skrót od </a:t>
            </a:r>
            <a:r>
              <a:rPr lang="pl-PL" dirty="0" err="1"/>
              <a:t>near</a:t>
            </a:r>
            <a:r>
              <a:rPr lang="pl-PL" dirty="0"/>
              <a:t> field </a:t>
            </a:r>
            <a:r>
              <a:rPr lang="pl-PL" dirty="0" err="1"/>
              <a:t>communication</a:t>
            </a:r>
            <a:r>
              <a:rPr lang="pl-PL" dirty="0"/>
              <a:t> – po polsku komunikacja zbliżeniowa.  </a:t>
            </a:r>
            <a:r>
              <a:rPr lang="pl-PL" dirty="0" err="1"/>
              <a:t>Czip</a:t>
            </a:r>
            <a:r>
              <a:rPr lang="pl-PL" dirty="0"/>
              <a:t> łączy się z aplikacja na telefonie lub tablecie i zbiera bardzo dokładne informacje na temat czasu </a:t>
            </a:r>
            <a:r>
              <a:rPr lang="pl-PL" dirty="0" err="1"/>
              <a:t>okrążeń</a:t>
            </a:r>
            <a:r>
              <a:rPr lang="pl-PL" dirty="0"/>
              <a:t>. Ma tez inteligentną funkcje, która pozwala na granie w obrębie aplikacji. Po jakimś czasie przypomni Ci, że trzeba się naładować i poprosi o zagranie używając toru i samochodzików. To zachęca do używania i zabawki i technologii. Dokładne pomiary pozwalają tez ustalić kto wygrał wyścig!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Środkowe zdjęcie w górnym rzędzie pokazuje zabawki </a:t>
            </a:r>
            <a:r>
              <a:rPr lang="pl-PL" dirty="0" err="1"/>
              <a:t>FurReal</a:t>
            </a:r>
            <a:r>
              <a:rPr lang="pl-PL" dirty="0"/>
              <a:t> firmy </a:t>
            </a:r>
            <a:r>
              <a:rPr lang="pl-PL" dirty="0" err="1"/>
              <a:t>Hasbro</a:t>
            </a:r>
            <a:r>
              <a:rPr lang="pl-PL" dirty="0"/>
              <a:t>. Są to interaktywne zwierzątka, które poruszają się i wydają odgłosy zupełnie jak te żywe! Ten duży, brązowy miś nazywa się </a:t>
            </a:r>
            <a:r>
              <a:rPr lang="pl-PL" dirty="0" err="1"/>
              <a:t>Cubby</a:t>
            </a:r>
            <a:r>
              <a:rPr lang="pl-PL" dirty="0"/>
              <a:t>. Ma czujniki rozmieszczone na całym ciele, które wykrywają kiedy go łaskoczesz albo karmisz. </a:t>
            </a:r>
            <a:r>
              <a:rPr lang="pl-PL" dirty="0" err="1"/>
              <a:t>Cubby</a:t>
            </a:r>
            <a:r>
              <a:rPr lang="pl-PL" dirty="0"/>
              <a:t> ma tez funkcję nocną, która wyłącza wszystkie czujnik, ale za to wydaje odgłosy, które pomagają dzieciom w zasypianiu.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W prawym górnym rogu widzimy grę Mario Kart. Ta gra używa ‚rozszerzonej’ rzeczywistości (ang. </a:t>
            </a:r>
            <a:r>
              <a:rPr lang="pl-PL" dirty="0" err="1"/>
              <a:t>augmented</a:t>
            </a:r>
            <a:r>
              <a:rPr lang="pl-PL" dirty="0"/>
              <a:t> </a:t>
            </a:r>
            <a:r>
              <a:rPr lang="pl-PL" dirty="0" err="1"/>
              <a:t>reality</a:t>
            </a:r>
            <a:r>
              <a:rPr lang="pl-PL" dirty="0"/>
              <a:t>) i pozwala zamienić Twój dom w tor wyścigowy dla Mario. Grając używasz swojej konsoli, która zdalnie steruje samochodzikiem, jeżdżącym dokoła twojego domu. Na ekranie dalej widzisz normalną rozgrywkę Mario Kart i możesz wykonywać wszystkie czynności (np. rzucać skórkami bananów w przeciwnika). Jeśli w domu rozłożysz strzałki, zamienią się one w ruchome strzałki na ekranie gry. Teraz obejrzymy klip, który nam to wszystko zademonstruje.</a:t>
            </a:r>
          </a:p>
          <a:p>
            <a:pPr marL="0" lvl="0" indent="0" algn="l" rtl="0">
              <a:spcBef>
                <a:spcPts val="0"/>
              </a:spcBef>
              <a:spcAft>
                <a:spcPts val="0"/>
              </a:spcAft>
              <a:buNone/>
            </a:pPr>
            <a:r>
              <a:rPr lang="pl-PL" dirty="0"/>
              <a:t>[WŁĄCZ VIDEO ]: </a:t>
            </a:r>
            <a:r>
              <a:rPr lang="en-GB" dirty="0">
                <a:hlinkClick r:id="rId3"/>
              </a:rPr>
              <a:t>Mario Kart Live: Home Circuit - Official Trailer | Nintendo Direct – YouTube</a:t>
            </a:r>
            <a:r>
              <a:rPr lang="pl-PL" dirty="0"/>
              <a:t> lub kliknij w zdjęcie w prawym górnym rogu.</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Obrazek w lewym dolnym rogu pokazuje grę, która nazywa się </a:t>
            </a:r>
            <a:r>
              <a:rPr lang="pl-PL" dirty="0" err="1"/>
              <a:t>Pictionary</a:t>
            </a:r>
            <a:r>
              <a:rPr lang="pl-PL" dirty="0"/>
              <a:t> Art. – to kalambury. By zagrać otrzymujesz specjalny długopis, ale zamiast rysować na papierze rysujesz w powietrzu. Twoi koledzy z drużyny używają aplikacji, żeby zobaczyć co rysujesz.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I na koniec obrazek w prawym dolnym rogu. Widać na nim dzieci, które mają na sobie koszulki ‘Interactive Green </a:t>
            </a:r>
            <a:r>
              <a:rPr lang="pl-PL" dirty="0" err="1"/>
              <a:t>Glow</a:t>
            </a:r>
            <a:r>
              <a:rPr lang="pl-PL" dirty="0"/>
              <a:t> T-shirt’. Razem z koszulką otrzymujesz świecącą latarkę. Przy jej użyciu możesz rysować na koszulce. Wzór będzie widoczny przez 5 do 10 minut, potem zniknie, a Ty możesz narysować coś nowego.</a:t>
            </a:r>
          </a:p>
        </p:txBody>
      </p:sp>
      <p:sp>
        <p:nvSpPr>
          <p:cNvPr id="236" name="Google Shape;236;gbd2942c90f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bd2942c90f_0_6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Jeżeli interesuje was praca z technologią i zabawkami, jest kilka różnych zawodów które możecie wykonywać.</a:t>
            </a:r>
          </a:p>
          <a:p>
            <a:pPr marL="0" lvl="0" indent="0" algn="l" rtl="0">
              <a:spcBef>
                <a:spcPts val="0"/>
              </a:spcBef>
              <a:spcAft>
                <a:spcPts val="0"/>
              </a:spcAft>
              <a:buNone/>
            </a:pPr>
            <a:r>
              <a:rPr lang="pl-PL" dirty="0"/>
              <a:t>Możecie zostać projektantami zabawek. Jako projektant zabawek będziecie odpowiedzialni za wyszukiwanie nowych pomysłów i projektowanie zabawek przyszłości. Badalibyście, jak dzieci bawią się zabawkami, tworzyli prototypy i projektowali zabawki, które są bezpieczne i dostarczają dzieciom mnóstwo uciechy. Możecie też próbować użyć do tego zaawansowanej technologii. </a:t>
            </a:r>
          </a:p>
          <a:p>
            <a:pPr marL="0" lvl="0" indent="0" algn="l" rtl="0">
              <a:spcBef>
                <a:spcPts val="0"/>
              </a:spcBef>
              <a:spcAft>
                <a:spcPts val="0"/>
              </a:spcAft>
              <a:buNone/>
            </a:pPr>
            <a:r>
              <a:rPr lang="pl-PL" dirty="0"/>
              <a:t>Moglibyście też programować gry. Zabawki, które zawierają technologie, jak te które oglądaliśmy przed chwilą, muszą być zaprogramowane, żeby wiedzieć jak reagować i co robić, kiedy dzieci się nimi bawią. Programiści gier piszą kod, żeby technologia użyta w zabawce wiedziała co robić.</a:t>
            </a:r>
          </a:p>
          <a:p>
            <a:pPr marL="0" lvl="0" indent="0" algn="l" rtl="0">
              <a:spcBef>
                <a:spcPts val="0"/>
              </a:spcBef>
              <a:spcAft>
                <a:spcPts val="0"/>
              </a:spcAft>
              <a:buNone/>
            </a:pPr>
            <a:endParaRPr dirty="0"/>
          </a:p>
        </p:txBody>
      </p:sp>
      <p:sp>
        <p:nvSpPr>
          <p:cNvPr id="248" name="Google Shape;248;gbd2942c90f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5"/>
        <p:cNvGrpSpPr/>
        <p:nvPr/>
      </p:nvGrpSpPr>
      <p:grpSpPr>
        <a:xfrm>
          <a:off x="0" y="0"/>
          <a:ext cx="0" cy="0"/>
          <a:chOff x="0" y="0"/>
          <a:chExt cx="0" cy="0"/>
        </a:xfrm>
      </p:grpSpPr>
      <p:sp>
        <p:nvSpPr>
          <p:cNvPr id="66" name="Google Shape;66;p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67" name="Google Shape;67;p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8" name="Google Shape;6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71" name="Google Shape;71;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4" name="Google Shape;74;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75" name="Google Shape;75;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6"/>
        <p:cNvGrpSpPr/>
        <p:nvPr/>
      </p:nvGrpSpPr>
      <p:grpSpPr>
        <a:xfrm>
          <a:off x="0" y="0"/>
          <a:ext cx="0" cy="0"/>
          <a:chOff x="0" y="0"/>
          <a:chExt cx="0" cy="0"/>
        </a:xfrm>
      </p:grpSpPr>
      <p:sp>
        <p:nvSpPr>
          <p:cNvPr id="77" name="Google Shape;77;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8" name="Google Shape;78;p2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9" name="Google Shape;79;p2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80" name="Google Shape;80;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83" name="Google Shape;83;p2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84" name="Google Shape;8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5"/>
        <p:cNvGrpSpPr/>
        <p:nvPr/>
      </p:nvGrpSpPr>
      <p:grpSpPr>
        <a:xfrm>
          <a:off x="0" y="0"/>
          <a:ext cx="0" cy="0"/>
          <a:chOff x="0" y="0"/>
          <a:chExt cx="0" cy="0"/>
        </a:xfrm>
      </p:grpSpPr>
      <p:sp>
        <p:nvSpPr>
          <p:cNvPr id="86" name="Google Shape;86;p2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87" name="Google Shape;87;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8"/>
        <p:cNvGrpSpPr/>
        <p:nvPr/>
      </p:nvGrpSpPr>
      <p:grpSpPr>
        <a:xfrm>
          <a:off x="0" y="0"/>
          <a:ext cx="0" cy="0"/>
          <a:chOff x="0" y="0"/>
          <a:chExt cx="0" cy="0"/>
        </a:xfrm>
      </p:grpSpPr>
      <p:sp>
        <p:nvSpPr>
          <p:cNvPr id="89" name="Google Shape;89;p2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800"/>
              <a:buNone/>
              <a:defRPr/>
            </a:lvl1pPr>
          </a:lstStyle>
          <a:p>
            <a:endParaRPr/>
          </a:p>
        </p:txBody>
      </p:sp>
      <p:sp>
        <p:nvSpPr>
          <p:cNvPr id="90" name="Google Shape;90;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1"/>
        <p:cNvGrpSpPr/>
        <p:nvPr/>
      </p:nvGrpSpPr>
      <p:grpSpPr>
        <a:xfrm>
          <a:off x="0" y="0"/>
          <a:ext cx="0" cy="0"/>
          <a:chOff x="0" y="0"/>
          <a:chExt cx="0" cy="0"/>
        </a:xfrm>
      </p:grpSpPr>
      <p:sp>
        <p:nvSpPr>
          <p:cNvPr id="92" name="Google Shape;92;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93" name="Google Shape;93;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94" name="Google Shape;9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95"/>
        <p:cNvGrpSpPr/>
        <p:nvPr/>
      </p:nvGrpSpPr>
      <p:grpSpPr>
        <a:xfrm>
          <a:off x="0" y="0"/>
          <a:ext cx="0" cy="0"/>
          <a:chOff x="0" y="0"/>
          <a:chExt cx="0" cy="0"/>
        </a:xfrm>
      </p:grpSpPr>
      <p:sp>
        <p:nvSpPr>
          <p:cNvPr id="96" name="Google Shape;96;p25"/>
          <p:cNvSpPr>
            <a:spLocks noGrp="1"/>
          </p:cNvSpPr>
          <p:nvPr>
            <p:ph type="pic" idx="2"/>
          </p:nvPr>
        </p:nvSpPr>
        <p:spPr>
          <a:xfrm>
            <a:off x="1" y="0"/>
            <a:ext cx="9144000" cy="4630800"/>
          </a:xfrm>
          <a:prstGeom prst="rect">
            <a:avLst/>
          </a:prstGeom>
          <a:solidFill>
            <a:srgbClr val="DEDEDE"/>
          </a:solidFill>
          <a:ln>
            <a:noFill/>
          </a:ln>
        </p:spPr>
        <p:txBody>
          <a:bodyPr spcFirstLastPara="1" wrap="square" lIns="0" tIns="72850" rIns="0" bIns="0" anchor="t"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7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40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97" name="Google Shape;97;p25"/>
          <p:cNvSpPr txBox="1">
            <a:spLocks noGrp="1"/>
          </p:cNvSpPr>
          <p:nvPr>
            <p:ph type="ctrTitle"/>
          </p:nvPr>
        </p:nvSpPr>
        <p:spPr>
          <a:xfrm>
            <a:off x="332187" y="321468"/>
            <a:ext cx="5563800" cy="14133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lt1"/>
              </a:buClr>
              <a:buSzPts val="3500"/>
              <a:buFont typeface="Arial"/>
              <a:buNone/>
              <a:defRPr sz="35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 name="Google Shape;98;p25"/>
          <p:cNvSpPr/>
          <p:nvPr/>
        </p:nvSpPr>
        <p:spPr>
          <a:xfrm>
            <a:off x="0" y="4630875"/>
            <a:ext cx="9144000" cy="512400"/>
          </a:xfrm>
          <a:prstGeom prst="rect">
            <a:avLst/>
          </a:prstGeom>
          <a:solidFill>
            <a:schemeClr val="accent5"/>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b="0" i="0" u="none" strike="noStrike" cap="none">
              <a:solidFill>
                <a:schemeClr val="lt1"/>
              </a:solidFill>
              <a:latin typeface="Arial"/>
              <a:ea typeface="Arial"/>
              <a:cs typeface="Arial"/>
              <a:sym typeface="Arial"/>
            </a:endParaRPr>
          </a:p>
        </p:txBody>
      </p:sp>
      <p:sp>
        <p:nvSpPr>
          <p:cNvPr id="99" name="Google Shape;99;p25"/>
          <p:cNvSpPr txBox="1"/>
          <p:nvPr/>
        </p:nvSpPr>
        <p:spPr>
          <a:xfrm>
            <a:off x="332184" y="4853420"/>
            <a:ext cx="17550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1100"/>
              <a:buFont typeface="Arial"/>
              <a:buNone/>
            </a:pPr>
            <a:r>
              <a:rPr lang="en" sz="1100" b="0" i="0" u="none" strike="noStrike" cap="none">
                <a:solidFill>
                  <a:schemeClr val="lt1"/>
                </a:solidFill>
                <a:latin typeface="Arial"/>
                <a:ea typeface="Arial"/>
                <a:cs typeface="Arial"/>
                <a:sym typeface="Arial"/>
              </a:rPr>
              <a:t>Tech We Can</a:t>
            </a:r>
            <a:endParaRPr sz="11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105"/>
        <p:cNvGrpSpPr/>
        <p:nvPr/>
      </p:nvGrpSpPr>
      <p:grpSpPr>
        <a:xfrm>
          <a:off x="0" y="0"/>
          <a:ext cx="0" cy="0"/>
          <a:chOff x="0" y="0"/>
          <a:chExt cx="0" cy="0"/>
        </a:xfrm>
      </p:grpSpPr>
      <p:sp>
        <p:nvSpPr>
          <p:cNvPr id="106" name="Google Shape;106;p27"/>
          <p:cNvSpPr>
            <a:spLocks noGrp="1"/>
          </p:cNvSpPr>
          <p:nvPr>
            <p:ph type="pic" idx="2"/>
          </p:nvPr>
        </p:nvSpPr>
        <p:spPr>
          <a:xfrm>
            <a:off x="1" y="0"/>
            <a:ext cx="9144000" cy="4630800"/>
          </a:xfrm>
          <a:prstGeom prst="rect">
            <a:avLst/>
          </a:prstGeom>
          <a:solidFill>
            <a:srgbClr val="DEDEDE"/>
          </a:solidFill>
          <a:ln>
            <a:noFill/>
          </a:ln>
        </p:spPr>
        <p:txBody>
          <a:bodyPr spcFirstLastPara="1" wrap="square" lIns="0" tIns="72850" rIns="0" bIns="0" anchor="t"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7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40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7" name="Google Shape;107;p27"/>
          <p:cNvSpPr txBox="1">
            <a:spLocks noGrp="1"/>
          </p:cNvSpPr>
          <p:nvPr>
            <p:ph type="ctrTitle"/>
          </p:nvPr>
        </p:nvSpPr>
        <p:spPr>
          <a:xfrm>
            <a:off x="332187" y="321468"/>
            <a:ext cx="5563800" cy="14133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lt1"/>
              </a:buClr>
              <a:buSzPts val="3500"/>
              <a:buFont typeface="Arial"/>
              <a:buNone/>
              <a:defRPr sz="35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27"/>
          <p:cNvSpPr/>
          <p:nvPr/>
        </p:nvSpPr>
        <p:spPr>
          <a:xfrm>
            <a:off x="0" y="4630875"/>
            <a:ext cx="9144000" cy="512400"/>
          </a:xfrm>
          <a:prstGeom prst="rect">
            <a:avLst/>
          </a:prstGeom>
          <a:solidFill>
            <a:schemeClr val="accent5"/>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b="0" i="0" u="none" strike="noStrike" cap="none">
              <a:solidFill>
                <a:schemeClr val="lt1"/>
              </a:solidFill>
              <a:latin typeface="Arial"/>
              <a:ea typeface="Arial"/>
              <a:cs typeface="Arial"/>
              <a:sym typeface="Arial"/>
            </a:endParaRPr>
          </a:p>
        </p:txBody>
      </p:sp>
      <p:sp>
        <p:nvSpPr>
          <p:cNvPr id="109" name="Google Shape;109;p27"/>
          <p:cNvSpPr txBox="1"/>
          <p:nvPr/>
        </p:nvSpPr>
        <p:spPr>
          <a:xfrm>
            <a:off x="332184" y="4853420"/>
            <a:ext cx="17550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1100"/>
              <a:buFont typeface="Arial"/>
              <a:buNone/>
            </a:pPr>
            <a:r>
              <a:rPr lang="en" sz="1100" b="0" i="0" u="none" strike="noStrike" cap="none">
                <a:solidFill>
                  <a:schemeClr val="lt1"/>
                </a:solidFill>
                <a:latin typeface="Arial"/>
                <a:ea typeface="Arial"/>
                <a:cs typeface="Arial"/>
                <a:sym typeface="Arial"/>
              </a:rPr>
              <a:t>Tech We Can</a:t>
            </a:r>
            <a:endParaRPr sz="11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6_Title and Content" type="obj">
  <p:cSld name="OBJECT">
    <p:bg>
      <p:bgPr>
        <a:solidFill>
          <a:schemeClr val="accent6"/>
        </a:solidFill>
        <a:effectLst/>
      </p:bgPr>
    </p:bg>
    <p:spTree>
      <p:nvGrpSpPr>
        <p:cNvPr id="1" name="Shape 110"/>
        <p:cNvGrpSpPr/>
        <p:nvPr/>
      </p:nvGrpSpPr>
      <p:grpSpPr>
        <a:xfrm>
          <a:off x="0" y="0"/>
          <a:ext cx="0" cy="0"/>
          <a:chOff x="0" y="0"/>
          <a:chExt cx="0" cy="0"/>
        </a:xfrm>
      </p:grpSpPr>
      <p:sp>
        <p:nvSpPr>
          <p:cNvPr id="111" name="Google Shape;111;p28"/>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2" name="Google Shape;112;p28"/>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13" name="Google Shape;113;p28"/>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4" name="Google Shape;114;p28"/>
          <p:cNvSpPr txBox="1"/>
          <p:nvPr/>
        </p:nvSpPr>
        <p:spPr>
          <a:xfrm>
            <a:off x="332184" y="4800600"/>
            <a:ext cx="2247600" cy="102900"/>
          </a:xfrm>
          <a:prstGeom prst="rect">
            <a:avLst/>
          </a:prstGeom>
          <a:solidFill>
            <a:schemeClr val="accent6"/>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chemeClr val="accent3"/>
        </a:solidFill>
        <a:effectLst/>
      </p:bgPr>
    </p:bg>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7" name="Google Shape;117;p29"/>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18" name="Google Shape;118;p29"/>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9" name="Google Shape;119;p29"/>
          <p:cNvSpPr txBox="1"/>
          <p:nvPr/>
        </p:nvSpPr>
        <p:spPr>
          <a:xfrm>
            <a:off x="332184" y="4800600"/>
            <a:ext cx="2247600" cy="102900"/>
          </a:xfrm>
          <a:prstGeom prst="rect">
            <a:avLst/>
          </a:prstGeom>
          <a:solidFill>
            <a:schemeClr val="accent3"/>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0"/>
        <p:cNvGrpSpPr/>
        <p:nvPr/>
      </p:nvGrpSpPr>
      <p:grpSpPr>
        <a:xfrm>
          <a:off x="0" y="0"/>
          <a:ext cx="0" cy="0"/>
          <a:chOff x="0" y="0"/>
          <a:chExt cx="0" cy="0"/>
        </a:xfrm>
      </p:grpSpPr>
      <p:sp>
        <p:nvSpPr>
          <p:cNvPr id="121" name="Google Shape;121;p30"/>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2" name="Google Shape;122;p30"/>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23" name="Google Shape;123;p30"/>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accent2"/>
        </a:solidFill>
        <a:effectLst/>
      </p:bgPr>
    </p:bg>
    <p:spTree>
      <p:nvGrpSpPr>
        <p:cNvPr id="1" name="Shape 124"/>
        <p:cNvGrpSpPr/>
        <p:nvPr/>
      </p:nvGrpSpPr>
      <p:grpSpPr>
        <a:xfrm>
          <a:off x="0" y="0"/>
          <a:ext cx="0" cy="0"/>
          <a:chOff x="0" y="0"/>
          <a:chExt cx="0" cy="0"/>
        </a:xfrm>
      </p:grpSpPr>
      <p:sp>
        <p:nvSpPr>
          <p:cNvPr id="125" name="Google Shape;125;p31"/>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6" name="Google Shape;126;p31"/>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27" name="Google Shape;127;p31"/>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8" name="Google Shape;128;p31"/>
          <p:cNvSpPr txBox="1"/>
          <p:nvPr/>
        </p:nvSpPr>
        <p:spPr>
          <a:xfrm>
            <a:off x="332184" y="4800600"/>
            <a:ext cx="2247600" cy="102900"/>
          </a:xfrm>
          <a:prstGeom prst="rect">
            <a:avLst/>
          </a:prstGeom>
          <a:solidFill>
            <a:schemeClr val="accent2"/>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chemeClr val="lt2"/>
        </a:solidFill>
        <a:effectLst/>
      </p:bgPr>
    </p:bg>
    <p:spTree>
      <p:nvGrpSpPr>
        <p:cNvPr id="1" name="Shape 129"/>
        <p:cNvGrpSpPr/>
        <p:nvPr/>
      </p:nvGrpSpPr>
      <p:grpSpPr>
        <a:xfrm>
          <a:off x="0" y="0"/>
          <a:ext cx="0" cy="0"/>
          <a:chOff x="0" y="0"/>
          <a:chExt cx="0" cy="0"/>
        </a:xfrm>
      </p:grpSpPr>
      <p:sp>
        <p:nvSpPr>
          <p:cNvPr id="130" name="Google Shape;130;p32"/>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1" name="Google Shape;131;p32"/>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32" name="Google Shape;132;p32"/>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chemeClr val="accent4"/>
        </a:solidFill>
        <a:effectLst/>
      </p:bgPr>
    </p:bg>
    <p:spTree>
      <p:nvGrpSpPr>
        <p:cNvPr id="1" name="Shape 133"/>
        <p:cNvGrpSpPr/>
        <p:nvPr/>
      </p:nvGrpSpPr>
      <p:grpSpPr>
        <a:xfrm>
          <a:off x="0" y="0"/>
          <a:ext cx="0" cy="0"/>
          <a:chOff x="0" y="0"/>
          <a:chExt cx="0" cy="0"/>
        </a:xfrm>
      </p:grpSpPr>
      <p:sp>
        <p:nvSpPr>
          <p:cNvPr id="134" name="Google Shape;134;p33"/>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5" name="Google Shape;135;p33"/>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36" name="Google Shape;136;p33"/>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accent5"/>
        </a:solidFill>
        <a:effectLst/>
      </p:bgPr>
    </p:bg>
    <p:spTree>
      <p:nvGrpSpPr>
        <p:cNvPr id="1" name="Shape 137"/>
        <p:cNvGrpSpPr/>
        <p:nvPr/>
      </p:nvGrpSpPr>
      <p:grpSpPr>
        <a:xfrm>
          <a:off x="0" y="0"/>
          <a:ext cx="0" cy="0"/>
          <a:chOff x="0" y="0"/>
          <a:chExt cx="0" cy="0"/>
        </a:xfrm>
      </p:grpSpPr>
      <p:sp>
        <p:nvSpPr>
          <p:cNvPr id="138" name="Google Shape;138;p34"/>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34"/>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40" name="Google Shape;140;p34"/>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1" name="Google Shape;141;p34"/>
          <p:cNvSpPr txBox="1"/>
          <p:nvPr/>
        </p:nvSpPr>
        <p:spPr>
          <a:xfrm>
            <a:off x="332184" y="4800600"/>
            <a:ext cx="2247600" cy="102900"/>
          </a:xfrm>
          <a:prstGeom prst="rect">
            <a:avLst/>
          </a:prstGeom>
          <a:solidFill>
            <a:schemeClr val="accent5"/>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2"/>
        </a:solidFill>
        <a:effectLst/>
      </p:bgPr>
    </p:bg>
    <p:spTree>
      <p:nvGrpSpPr>
        <p:cNvPr id="1" name="Shape 142"/>
        <p:cNvGrpSpPr/>
        <p:nvPr/>
      </p:nvGrpSpPr>
      <p:grpSpPr>
        <a:xfrm>
          <a:off x="0" y="0"/>
          <a:ext cx="0" cy="0"/>
          <a:chOff x="0" y="0"/>
          <a:chExt cx="0" cy="0"/>
        </a:xfrm>
      </p:grpSpPr>
      <p:sp>
        <p:nvSpPr>
          <p:cNvPr id="143" name="Google Shape;143;p35"/>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4" name="Google Shape;144;p35"/>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45" name="Google Shape;145;p35"/>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6" name="Google Shape;146;p35"/>
          <p:cNvSpPr txBox="1"/>
          <p:nvPr/>
        </p:nvSpPr>
        <p:spPr>
          <a:xfrm>
            <a:off x="332184" y="4800600"/>
            <a:ext cx="2247600" cy="102900"/>
          </a:xfrm>
          <a:prstGeom prst="rect">
            <a:avLst/>
          </a:prstGeom>
          <a:solidFill>
            <a:schemeClr val="dk2"/>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chemeClr val="accent1"/>
        </a:solidFill>
        <a:effectLst/>
      </p:bgPr>
    </p:bg>
    <p:spTree>
      <p:nvGrpSpPr>
        <p:cNvPr id="1" name="Shape 147"/>
        <p:cNvGrpSpPr/>
        <p:nvPr/>
      </p:nvGrpSpPr>
      <p:grpSpPr>
        <a:xfrm>
          <a:off x="0" y="0"/>
          <a:ext cx="0" cy="0"/>
          <a:chOff x="0" y="0"/>
          <a:chExt cx="0" cy="0"/>
        </a:xfrm>
      </p:grpSpPr>
      <p:sp>
        <p:nvSpPr>
          <p:cNvPr id="148" name="Google Shape;148;p36"/>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9" name="Google Shape;149;p36"/>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50" name="Google Shape;150;p36"/>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51" name="Google Shape;151;p36"/>
          <p:cNvSpPr txBox="1"/>
          <p:nvPr/>
        </p:nvSpPr>
        <p:spPr>
          <a:xfrm>
            <a:off x="332184" y="4800600"/>
            <a:ext cx="2247600" cy="102900"/>
          </a:xfrm>
          <a:prstGeom prst="rect">
            <a:avLst/>
          </a:prstGeom>
          <a:solidFill>
            <a:schemeClr val="accent1"/>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2"/>
        <p:cNvGrpSpPr/>
        <p:nvPr/>
      </p:nvGrpSpPr>
      <p:grpSpPr>
        <a:xfrm>
          <a:off x="0" y="0"/>
          <a:ext cx="0" cy="0"/>
          <a:chOff x="0" y="0"/>
          <a:chExt cx="0" cy="0"/>
        </a:xfrm>
      </p:grpSpPr>
      <p:sp>
        <p:nvSpPr>
          <p:cNvPr id="153" name="Google Shape;153;p37"/>
          <p:cNvSpPr txBox="1">
            <a:spLocks noGrp="1"/>
          </p:cNvSpPr>
          <p:nvPr>
            <p:ph type="body" idx="1"/>
          </p:nvPr>
        </p:nvSpPr>
        <p:spPr>
          <a:xfrm>
            <a:off x="332186" y="1029157"/>
            <a:ext cx="41055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54" name="Google Shape;154;p37"/>
          <p:cNvSpPr txBox="1">
            <a:spLocks noGrp="1"/>
          </p:cNvSpPr>
          <p:nvPr>
            <p:ph type="body" idx="2"/>
          </p:nvPr>
        </p:nvSpPr>
        <p:spPr>
          <a:xfrm>
            <a:off x="4706547" y="1029156"/>
            <a:ext cx="41055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55" name="Google Shape;155;p37"/>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6" name="Google Shape;156;p37"/>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157"/>
        <p:cNvGrpSpPr/>
        <p:nvPr/>
      </p:nvGrpSpPr>
      <p:grpSpPr>
        <a:xfrm>
          <a:off x="0" y="0"/>
          <a:ext cx="0" cy="0"/>
          <a:chOff x="0" y="0"/>
          <a:chExt cx="0" cy="0"/>
        </a:xfrm>
      </p:grpSpPr>
      <p:sp>
        <p:nvSpPr>
          <p:cNvPr id="158" name="Google Shape;158;p38"/>
          <p:cNvSpPr txBox="1">
            <a:spLocks noGrp="1"/>
          </p:cNvSpPr>
          <p:nvPr>
            <p:ph type="body" idx="1"/>
          </p:nvPr>
        </p:nvSpPr>
        <p:spPr>
          <a:xfrm>
            <a:off x="332185" y="1029156"/>
            <a:ext cx="26469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59" name="Google Shape;159;p38"/>
          <p:cNvSpPr txBox="1">
            <a:spLocks noGrp="1"/>
          </p:cNvSpPr>
          <p:nvPr>
            <p:ph type="body" idx="2"/>
          </p:nvPr>
        </p:nvSpPr>
        <p:spPr>
          <a:xfrm>
            <a:off x="3249220" y="1029156"/>
            <a:ext cx="26469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0" name="Google Shape;160;p38"/>
          <p:cNvSpPr txBox="1">
            <a:spLocks noGrp="1"/>
          </p:cNvSpPr>
          <p:nvPr>
            <p:ph type="body" idx="3"/>
          </p:nvPr>
        </p:nvSpPr>
        <p:spPr>
          <a:xfrm>
            <a:off x="6165065" y="1029156"/>
            <a:ext cx="26469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1" name="Google Shape;161;p38"/>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2" name="Google Shape;162;p38"/>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163"/>
        <p:cNvGrpSpPr/>
        <p:nvPr/>
      </p:nvGrpSpPr>
      <p:grpSpPr>
        <a:xfrm>
          <a:off x="0" y="0"/>
          <a:ext cx="0" cy="0"/>
          <a:chOff x="0" y="0"/>
          <a:chExt cx="0" cy="0"/>
        </a:xfrm>
      </p:grpSpPr>
      <p:sp>
        <p:nvSpPr>
          <p:cNvPr id="164" name="Google Shape;164;p39"/>
          <p:cNvSpPr txBox="1">
            <a:spLocks noGrp="1"/>
          </p:cNvSpPr>
          <p:nvPr>
            <p:ph type="body" idx="1"/>
          </p:nvPr>
        </p:nvSpPr>
        <p:spPr>
          <a:xfrm>
            <a:off x="332185" y="1029156"/>
            <a:ext cx="19170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5" name="Google Shape;165;p39"/>
          <p:cNvSpPr txBox="1">
            <a:spLocks noGrp="1"/>
          </p:cNvSpPr>
          <p:nvPr>
            <p:ph type="body" idx="2"/>
          </p:nvPr>
        </p:nvSpPr>
        <p:spPr>
          <a:xfrm>
            <a:off x="2520463" y="1029156"/>
            <a:ext cx="19170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6" name="Google Shape;166;p39"/>
          <p:cNvSpPr txBox="1">
            <a:spLocks noGrp="1"/>
          </p:cNvSpPr>
          <p:nvPr>
            <p:ph type="body" idx="3"/>
          </p:nvPr>
        </p:nvSpPr>
        <p:spPr>
          <a:xfrm>
            <a:off x="4706547" y="1029156"/>
            <a:ext cx="19170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7" name="Google Shape;167;p39"/>
          <p:cNvSpPr txBox="1">
            <a:spLocks noGrp="1"/>
          </p:cNvSpPr>
          <p:nvPr>
            <p:ph type="body" idx="4"/>
          </p:nvPr>
        </p:nvSpPr>
        <p:spPr>
          <a:xfrm>
            <a:off x="6892631" y="1029156"/>
            <a:ext cx="19170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8" name="Google Shape;168;p39"/>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9" name="Google Shape;169;p39"/>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0"/>
        <p:cNvGrpSpPr/>
        <p:nvPr/>
      </p:nvGrpSpPr>
      <p:grpSpPr>
        <a:xfrm>
          <a:off x="0" y="0"/>
          <a:ext cx="0" cy="0"/>
          <a:chOff x="0" y="0"/>
          <a:chExt cx="0" cy="0"/>
        </a:xfrm>
      </p:grpSpPr>
      <p:sp>
        <p:nvSpPr>
          <p:cNvPr id="171" name="Google Shape;171;p40"/>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2" name="Google Shape;172;p40"/>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3"/>
        <p:cNvGrpSpPr/>
        <p:nvPr/>
      </p:nvGrpSpPr>
      <p:grpSpPr>
        <a:xfrm>
          <a:off x="0" y="0"/>
          <a:ext cx="0" cy="0"/>
          <a:chOff x="0" y="0"/>
          <a:chExt cx="0" cy="0"/>
        </a:xfrm>
      </p:grpSpPr>
      <p:sp>
        <p:nvSpPr>
          <p:cNvPr id="174" name="Google Shape;174;p41"/>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
        <p:cNvGrpSpPr/>
        <p:nvPr/>
      </p:nvGrpSpPr>
      <p:grpSpPr>
        <a:xfrm>
          <a:off x="0" y="0"/>
          <a:ext cx="0" cy="0"/>
          <a:chOff x="0" y="0"/>
          <a:chExt cx="0" cy="0"/>
        </a:xfrm>
      </p:grpSpPr>
      <p:sp>
        <p:nvSpPr>
          <p:cNvPr id="57" name="Google Shape;57;p1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59" name="Google Shape;59;p1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0" name="Google Shape;60;p1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1" name="Google Shape;6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459484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20621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1495251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2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21"/>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300"/>
              <a:buNone/>
              <a:defRPr>
                <a:solidFill>
                  <a:schemeClr val="lt1"/>
                </a:solidFill>
              </a:defRPr>
            </a:lvl1pPr>
            <a:lvl2pPr marL="914400" lvl="1" indent="-228600" algn="l">
              <a:lnSpc>
                <a:spcPct val="100000"/>
              </a:lnSpc>
              <a:spcBef>
                <a:spcPts val="700"/>
              </a:spcBef>
              <a:spcAft>
                <a:spcPts val="0"/>
              </a:spcAft>
              <a:buClr>
                <a:schemeClr val="lt1"/>
              </a:buClr>
              <a:buSzPts val="1300"/>
              <a:buNone/>
              <a:defRPr>
                <a:solidFill>
                  <a:schemeClr val="lt1"/>
                </a:solidFill>
              </a:defRPr>
            </a:lvl2pPr>
            <a:lvl3pPr marL="1371600" lvl="2" indent="-311150" algn="l">
              <a:lnSpc>
                <a:spcPct val="100000"/>
              </a:lnSpc>
              <a:spcBef>
                <a:spcPts val="400"/>
              </a:spcBef>
              <a:spcAft>
                <a:spcPts val="0"/>
              </a:spcAft>
              <a:buClr>
                <a:schemeClr val="lt1"/>
              </a:buClr>
              <a:buSzPts val="1300"/>
              <a:buChar char="•"/>
              <a:defRPr>
                <a:solidFill>
                  <a:schemeClr val="lt1"/>
                </a:solidFill>
              </a:defRPr>
            </a:lvl3pPr>
            <a:lvl4pPr marL="1828800" lvl="3" indent="-311150" algn="l">
              <a:lnSpc>
                <a:spcPct val="100000"/>
              </a:lnSpc>
              <a:spcBef>
                <a:spcPts val="400"/>
              </a:spcBef>
              <a:spcAft>
                <a:spcPts val="0"/>
              </a:spcAft>
              <a:buClr>
                <a:schemeClr val="lt1"/>
              </a:buClr>
              <a:buSzPts val="1300"/>
              <a:buChar char="–"/>
              <a:defRPr>
                <a:solidFill>
                  <a:schemeClr val="lt1"/>
                </a:solidFill>
              </a:defRPr>
            </a:lvl4pPr>
            <a:lvl5pPr marL="2286000" lvl="4" indent="-311150" algn="l">
              <a:lnSpc>
                <a:spcPct val="100000"/>
              </a:lnSpc>
              <a:spcBef>
                <a:spcPts val="400"/>
              </a:spcBef>
              <a:spcAft>
                <a:spcPts val="0"/>
              </a:spcAft>
              <a:buClr>
                <a:schemeClr val="lt1"/>
              </a:buClr>
              <a:buSzPts val="1300"/>
              <a:buChar char="•"/>
              <a:defRPr>
                <a:solidFill>
                  <a:schemeClr val="lt1"/>
                </a:solidFill>
              </a:defRPr>
            </a:lvl5pPr>
            <a:lvl6pPr marL="2743200" lvl="5" indent="-298450" algn="l">
              <a:lnSpc>
                <a:spcPct val="100000"/>
              </a:lnSpc>
              <a:spcBef>
                <a:spcPts val="400"/>
              </a:spcBef>
              <a:spcAft>
                <a:spcPts val="0"/>
              </a:spcAft>
              <a:buClr>
                <a:schemeClr val="lt1"/>
              </a:buClr>
              <a:buSzPts val="1100"/>
              <a:buChar char="–"/>
              <a:defRPr>
                <a:solidFill>
                  <a:schemeClr val="lt1"/>
                </a:solidFill>
              </a:defRPr>
            </a:lvl6pPr>
            <a:lvl7pPr marL="3200400" lvl="6" indent="-298450" algn="l">
              <a:lnSpc>
                <a:spcPct val="100000"/>
              </a:lnSpc>
              <a:spcBef>
                <a:spcPts val="400"/>
              </a:spcBef>
              <a:spcAft>
                <a:spcPts val="0"/>
              </a:spcAft>
              <a:buClr>
                <a:schemeClr val="lt1"/>
              </a:buClr>
              <a:buSzPts val="1100"/>
              <a:buChar char="•"/>
              <a:defRPr>
                <a:solidFill>
                  <a:schemeClr val="lt1"/>
                </a:solidFill>
              </a:defRPr>
            </a:lvl7pPr>
            <a:lvl8pPr marL="3657600" lvl="7" indent="-298450" algn="l">
              <a:lnSpc>
                <a:spcPct val="100000"/>
              </a:lnSpc>
              <a:spcBef>
                <a:spcPts val="400"/>
              </a:spcBef>
              <a:spcAft>
                <a:spcPts val="0"/>
              </a:spcAft>
              <a:buClr>
                <a:schemeClr val="lt1"/>
              </a:buClr>
              <a:buSzPts val="1100"/>
              <a:buChar char="–"/>
              <a:defRPr>
                <a:solidFill>
                  <a:schemeClr val="lt1"/>
                </a:solidFill>
              </a:defRPr>
            </a:lvl8pPr>
            <a:lvl9pPr marL="4114800" lvl="8" indent="-298450" algn="l">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8" name="Google Shape;18;p21"/>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9" name="Google Shape;19;p21"/>
          <p:cNvSpPr txBox="1"/>
          <p:nvPr/>
        </p:nvSpPr>
        <p:spPr>
          <a:xfrm>
            <a:off x="332184" y="4800600"/>
            <a:ext cx="2247600" cy="102900"/>
          </a:xfrm>
          <a:prstGeom prst="rect">
            <a:avLst/>
          </a:prstGeom>
          <a:solidFill>
            <a:schemeClr val="accent1"/>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i="0" u="none" strike="noStrike" cap="none">
                <a:solidFill>
                  <a:schemeClr val="lt1"/>
                </a:solidFill>
                <a:latin typeface="Arial"/>
                <a:ea typeface="Arial"/>
                <a:cs typeface="Arial"/>
                <a:sym typeface="Arial"/>
              </a:rPr>
              <a:t>Tech We Can  </a:t>
            </a:r>
            <a:r>
              <a:rPr lang="en" sz="600" b="0" i="0" u="none" strike="noStrike" cap="none">
                <a:solidFill>
                  <a:schemeClr val="lt1"/>
                </a:solidFill>
                <a:latin typeface="Arial"/>
                <a:ea typeface="Arial"/>
                <a:cs typeface="Arial"/>
                <a:sym typeface="Arial"/>
              </a:rPr>
              <a:t>|  Tech for Entertainment and Art</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008958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
        <p:cNvGrpSpPr/>
        <p:nvPr/>
      </p:nvGrpSpPr>
      <p:grpSpPr>
        <a:xfrm>
          <a:off x="0" y="0"/>
          <a:ext cx="0" cy="0"/>
          <a:chOff x="0" y="0"/>
          <a:chExt cx="0" cy="0"/>
        </a:xfrm>
      </p:grpSpPr>
      <p:sp>
        <p:nvSpPr>
          <p:cNvPr id="21" name="Google Shape;21;p2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2" name="Google Shape;22;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523741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6" name="Google Shape;26;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299017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3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3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927856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
        <p:cNvGrpSpPr/>
        <p:nvPr/>
      </p:nvGrpSpPr>
      <p:grpSpPr>
        <a:xfrm>
          <a:off x="0" y="0"/>
          <a:ext cx="0" cy="0"/>
          <a:chOff x="0" y="0"/>
          <a:chExt cx="0" cy="0"/>
        </a:xfrm>
      </p:grpSpPr>
      <p:sp>
        <p:nvSpPr>
          <p:cNvPr id="33" name="Google Shape;33;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4" name="Google Shape;34;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913221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5"/>
        <p:cNvGrpSpPr/>
        <p:nvPr/>
      </p:nvGrpSpPr>
      <p:grpSpPr>
        <a:xfrm>
          <a:off x="0" y="0"/>
          <a:ext cx="0" cy="0"/>
          <a:chOff x="0" y="0"/>
          <a:chExt cx="0" cy="0"/>
        </a:xfrm>
      </p:grpSpPr>
      <p:sp>
        <p:nvSpPr>
          <p:cNvPr id="36" name="Google Shape;36;p3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7" name="Google Shape;37;p3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8" name="Google Shape;38;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984640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1" name="Google Shape;41;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433653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2"/>
        <p:cNvGrpSpPr/>
        <p:nvPr/>
      </p:nvGrpSpPr>
      <p:grpSpPr>
        <a:xfrm>
          <a:off x="0" y="0"/>
          <a:ext cx="0" cy="0"/>
          <a:chOff x="0" y="0"/>
          <a:chExt cx="0" cy="0"/>
        </a:xfrm>
      </p:grpSpPr>
      <p:sp>
        <p:nvSpPr>
          <p:cNvPr id="43" name="Google Shape;43;p3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5" name="Google Shape;45;p3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6" name="Google Shape;46;p3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7" name="Google Shape;47;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088270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3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50" name="Google Shape;50;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6346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1"/>
        <p:cNvGrpSpPr/>
        <p:nvPr/>
      </p:nvGrpSpPr>
      <p:grpSpPr>
        <a:xfrm>
          <a:off x="0" y="0"/>
          <a:ext cx="0" cy="0"/>
          <a:chOff x="0" y="0"/>
          <a:chExt cx="0" cy="0"/>
        </a:xfrm>
      </p:grpSpPr>
      <p:sp>
        <p:nvSpPr>
          <p:cNvPr id="52" name="Google Shape;52;p3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3" name="Google Shape;53;p3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4" name="Google Shape;54;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1297047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5"/>
        <p:cNvGrpSpPr/>
        <p:nvPr/>
      </p:nvGrpSpPr>
      <p:grpSpPr>
        <a:xfrm>
          <a:off x="0" y="0"/>
          <a:ext cx="0" cy="0"/>
          <a:chOff x="0" y="0"/>
          <a:chExt cx="0" cy="0"/>
        </a:xfrm>
      </p:grpSpPr>
      <p:sp>
        <p:nvSpPr>
          <p:cNvPr id="56" name="Google Shape;56;p38"/>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rm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2800"/>
              <a:buNone/>
              <a:defRPr sz="1400"/>
            </a:lvl2pPr>
            <a:lvl3pPr lvl="2" algn="l">
              <a:lnSpc>
                <a:spcPct val="100000"/>
              </a:lnSpc>
              <a:spcBef>
                <a:spcPts val="0"/>
              </a:spcBef>
              <a:spcAft>
                <a:spcPts val="0"/>
              </a:spcAft>
              <a:buSzPts val="2800"/>
              <a:buNone/>
              <a:defRPr sz="1400"/>
            </a:lvl3pPr>
            <a:lvl4pPr lvl="3" algn="l">
              <a:lnSpc>
                <a:spcPct val="100000"/>
              </a:lnSpc>
              <a:spcBef>
                <a:spcPts val="0"/>
              </a:spcBef>
              <a:spcAft>
                <a:spcPts val="0"/>
              </a:spcAft>
              <a:buSzPts val="2800"/>
              <a:buNone/>
              <a:defRPr sz="1400"/>
            </a:lvl4pPr>
            <a:lvl5pPr lvl="4" algn="l">
              <a:lnSpc>
                <a:spcPct val="100000"/>
              </a:lnSpc>
              <a:spcBef>
                <a:spcPts val="0"/>
              </a:spcBef>
              <a:spcAft>
                <a:spcPts val="0"/>
              </a:spcAft>
              <a:buSzPts val="2800"/>
              <a:buNone/>
              <a:defRPr sz="1400"/>
            </a:lvl5pPr>
            <a:lvl6pPr lvl="5" algn="l">
              <a:lnSpc>
                <a:spcPct val="100000"/>
              </a:lnSpc>
              <a:spcBef>
                <a:spcPts val="0"/>
              </a:spcBef>
              <a:spcAft>
                <a:spcPts val="0"/>
              </a:spcAft>
              <a:buSzPts val="2800"/>
              <a:buNone/>
              <a:defRPr sz="1400"/>
            </a:lvl6pPr>
            <a:lvl7pPr lvl="6" algn="l">
              <a:lnSpc>
                <a:spcPct val="100000"/>
              </a:lnSpc>
              <a:spcBef>
                <a:spcPts val="0"/>
              </a:spcBef>
              <a:spcAft>
                <a:spcPts val="0"/>
              </a:spcAft>
              <a:buSzPts val="2800"/>
              <a:buNone/>
              <a:defRPr sz="1400"/>
            </a:lvl7pPr>
            <a:lvl8pPr lvl="7" algn="l">
              <a:lnSpc>
                <a:spcPct val="100000"/>
              </a:lnSpc>
              <a:spcBef>
                <a:spcPts val="0"/>
              </a:spcBef>
              <a:spcAft>
                <a:spcPts val="0"/>
              </a:spcAft>
              <a:buSzPts val="2800"/>
              <a:buNone/>
              <a:defRPr sz="1400"/>
            </a:lvl8pPr>
            <a:lvl9pPr lvl="8" algn="l">
              <a:lnSpc>
                <a:spcPct val="100000"/>
              </a:lnSpc>
              <a:spcBef>
                <a:spcPts val="0"/>
              </a:spcBef>
              <a:spcAft>
                <a:spcPts val="0"/>
              </a:spcAft>
              <a:buSzPts val="2800"/>
              <a:buNone/>
              <a:defRPr sz="1400"/>
            </a:lvl9pPr>
          </a:lstStyle>
          <a:p>
            <a:endParaRPr/>
          </a:p>
        </p:txBody>
      </p:sp>
      <p:sp>
        <p:nvSpPr>
          <p:cNvPr id="57" name="Google Shape;57;p38"/>
          <p:cNvSpPr txBox="1">
            <a:spLocks noGrp="1"/>
          </p:cNvSpPr>
          <p:nvPr>
            <p:ph type="body" idx="1"/>
          </p:nvPr>
        </p:nvSpPr>
        <p:spPr>
          <a:xfrm>
            <a:off x="332185" y="1577340"/>
            <a:ext cx="5563800" cy="3055500"/>
          </a:xfrm>
          <a:prstGeom prst="rect">
            <a:avLst/>
          </a:prstGeom>
          <a:noFill/>
          <a:ln>
            <a:noFill/>
          </a:ln>
        </p:spPr>
        <p:txBody>
          <a:bodyPr spcFirstLastPara="1" wrap="square" lIns="0" tIns="0" rIns="0" bIns="0" anchor="t" anchorCtr="0">
            <a:norm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6730763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629679" y="514350"/>
            <a:ext cx="7980900" cy="685800"/>
          </a:xfrm>
          <a:prstGeom prst="rect">
            <a:avLst/>
          </a:prstGeom>
          <a:noFill/>
          <a:ln>
            <a:noFill/>
          </a:ln>
        </p:spPr>
        <p:txBody>
          <a:bodyPr spcFirstLastPara="1" wrap="square" lIns="0" tIns="0" rIns="0" bIns="0" anchor="t" anchorCtr="0">
            <a:normAutofit/>
          </a:bodyPr>
          <a:lstStyle>
            <a:lvl1pPr marR="0" lvl="0" algn="l">
              <a:lnSpc>
                <a:spcPct val="90000"/>
              </a:lnSpc>
              <a:spcBef>
                <a:spcPts val="0"/>
              </a:spcBef>
              <a:spcAft>
                <a:spcPts val="0"/>
              </a:spcAft>
              <a:buClr>
                <a:schemeClr val="dk1"/>
              </a:buClr>
              <a:buSzPts val="2100"/>
              <a:buFont typeface="Georgia"/>
              <a:buNone/>
              <a:defRPr sz="2100" b="1" i="1"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000"/>
              <a:buNone/>
              <a:defRPr sz="1300"/>
            </a:lvl2pPr>
            <a:lvl3pPr lvl="2" algn="l">
              <a:lnSpc>
                <a:spcPct val="100000"/>
              </a:lnSpc>
              <a:spcBef>
                <a:spcPts val="0"/>
              </a:spcBef>
              <a:spcAft>
                <a:spcPts val="0"/>
              </a:spcAft>
              <a:buSzPts val="1000"/>
              <a:buNone/>
              <a:defRPr sz="1300"/>
            </a:lvl3pPr>
            <a:lvl4pPr lvl="3" algn="l">
              <a:lnSpc>
                <a:spcPct val="100000"/>
              </a:lnSpc>
              <a:spcBef>
                <a:spcPts val="0"/>
              </a:spcBef>
              <a:spcAft>
                <a:spcPts val="0"/>
              </a:spcAft>
              <a:buSzPts val="1000"/>
              <a:buNone/>
              <a:defRPr sz="1300"/>
            </a:lvl4pPr>
            <a:lvl5pPr lvl="4" algn="l">
              <a:lnSpc>
                <a:spcPct val="100000"/>
              </a:lnSpc>
              <a:spcBef>
                <a:spcPts val="0"/>
              </a:spcBef>
              <a:spcAft>
                <a:spcPts val="0"/>
              </a:spcAft>
              <a:buSzPts val="1000"/>
              <a:buNone/>
              <a:defRPr sz="1300"/>
            </a:lvl5pPr>
            <a:lvl6pPr lvl="5" algn="l">
              <a:lnSpc>
                <a:spcPct val="100000"/>
              </a:lnSpc>
              <a:spcBef>
                <a:spcPts val="0"/>
              </a:spcBef>
              <a:spcAft>
                <a:spcPts val="0"/>
              </a:spcAft>
              <a:buSzPts val="1000"/>
              <a:buNone/>
              <a:defRPr sz="1300"/>
            </a:lvl6pPr>
            <a:lvl7pPr lvl="6" algn="l">
              <a:lnSpc>
                <a:spcPct val="100000"/>
              </a:lnSpc>
              <a:spcBef>
                <a:spcPts val="0"/>
              </a:spcBef>
              <a:spcAft>
                <a:spcPts val="0"/>
              </a:spcAft>
              <a:buSzPts val="1000"/>
              <a:buNone/>
              <a:defRPr sz="1300"/>
            </a:lvl7pPr>
            <a:lvl8pPr lvl="7" algn="l">
              <a:lnSpc>
                <a:spcPct val="100000"/>
              </a:lnSpc>
              <a:spcBef>
                <a:spcPts val="0"/>
              </a:spcBef>
              <a:spcAft>
                <a:spcPts val="0"/>
              </a:spcAft>
              <a:buSzPts val="1000"/>
              <a:buNone/>
              <a:defRPr sz="1300"/>
            </a:lvl8pPr>
            <a:lvl9pPr lvl="8" algn="l">
              <a:lnSpc>
                <a:spcPct val="100000"/>
              </a:lnSpc>
              <a:spcBef>
                <a:spcPts val="0"/>
              </a:spcBef>
              <a:spcAft>
                <a:spcPts val="0"/>
              </a:spcAft>
              <a:buSzPts val="1000"/>
              <a:buNone/>
              <a:defRPr sz="1300"/>
            </a:lvl9pPr>
          </a:lstStyle>
          <a:p>
            <a:endParaRPr/>
          </a:p>
        </p:txBody>
      </p:sp>
      <p:sp>
        <p:nvSpPr>
          <p:cNvPr id="60" name="Google Shape;60;p39"/>
          <p:cNvSpPr txBox="1">
            <a:spLocks noGrp="1"/>
          </p:cNvSpPr>
          <p:nvPr>
            <p:ph type="sldNum" idx="12"/>
          </p:nvPr>
        </p:nvSpPr>
        <p:spPr>
          <a:xfrm>
            <a:off x="7083555" y="4857754"/>
            <a:ext cx="1527000" cy="114300"/>
          </a:xfrm>
          <a:prstGeom prst="rect">
            <a:avLst/>
          </a:prstGeom>
          <a:noFill/>
          <a:ln>
            <a:noFill/>
          </a:ln>
        </p:spPr>
        <p:txBody>
          <a:bodyPr spcFirstLastPara="1" wrap="square" lIns="0" tIns="0" rIns="0" bIns="0" anchor="t" anchorCtr="0">
            <a:norm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39"/>
          <p:cNvSpPr txBox="1">
            <a:spLocks noGrp="1"/>
          </p:cNvSpPr>
          <p:nvPr>
            <p:ph type="ftr" idx="11"/>
          </p:nvPr>
        </p:nvSpPr>
        <p:spPr>
          <a:xfrm>
            <a:off x="640392" y="4742334"/>
            <a:ext cx="5260800" cy="1155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000"/>
              <a:buFont typeface="Arial"/>
              <a:buNone/>
              <a:defRPr sz="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649843026"/>
      </p:ext>
    </p:extLst>
  </p:cSld>
  <p:clrMapOvr>
    <a:masterClrMapping/>
  </p:clrMapOvr>
  <p:transition spd="slow">
    <p:push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2"/>
        <p:cNvGrpSpPr/>
        <p:nvPr/>
      </p:nvGrpSpPr>
      <p:grpSpPr>
        <a:xfrm>
          <a:off x="0" y="0"/>
          <a:ext cx="0" cy="0"/>
          <a:chOff x="0" y="0"/>
          <a:chExt cx="0" cy="0"/>
        </a:xfrm>
      </p:grpSpPr>
      <p:sp>
        <p:nvSpPr>
          <p:cNvPr id="63" name="Google Shape;63;p40"/>
          <p:cNvSpPr txBox="1">
            <a:spLocks noGrp="1"/>
          </p:cNvSpPr>
          <p:nvPr>
            <p:ph type="title"/>
          </p:nvPr>
        </p:nvSpPr>
        <p:spPr>
          <a:xfrm>
            <a:off x="629841" y="514350"/>
            <a:ext cx="7983000" cy="685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0000"/>
              </a:buClr>
              <a:buSzPts val="2000"/>
              <a:buFont typeface="Georgia"/>
              <a:buNone/>
              <a:defRPr sz="2000" b="1" i="1">
                <a:latin typeface="Georgia"/>
                <a:ea typeface="Georgia"/>
                <a:cs typeface="Georgia"/>
                <a:sym typeface="Georgia"/>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4" name="Google Shape;64;p40"/>
          <p:cNvSpPr txBox="1">
            <a:spLocks noGrp="1"/>
          </p:cNvSpPr>
          <p:nvPr>
            <p:ph type="sldNum" idx="12"/>
          </p:nvPr>
        </p:nvSpPr>
        <p:spPr>
          <a:xfrm>
            <a:off x="8485924" y="4857753"/>
            <a:ext cx="126900" cy="1077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Tree>
    <p:extLst>
      <p:ext uri="{BB962C8B-B14F-4D97-AF65-F5344CB8AC3E}">
        <p14:creationId xmlns:p14="http://schemas.microsoft.com/office/powerpoint/2010/main" val="3547250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26"/>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2" name="Google Shape;102;p26"/>
          <p:cNvSpPr txBox="1">
            <a:spLocks noGrp="1"/>
          </p:cNvSpPr>
          <p:nvPr>
            <p:ph type="body" idx="1"/>
          </p:nvPr>
        </p:nvSpPr>
        <p:spPr>
          <a:xfrm>
            <a:off x="332185" y="1029157"/>
            <a:ext cx="8479800" cy="3674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300"/>
              <a:buFont typeface="Arial"/>
              <a:buNone/>
              <a:defRPr sz="1300" b="1" i="0" u="none" strike="noStrike" cap="none">
                <a:solidFill>
                  <a:schemeClr val="dk2"/>
                </a:solidFill>
                <a:latin typeface="Arial"/>
                <a:ea typeface="Arial"/>
                <a:cs typeface="Arial"/>
                <a:sym typeface="Arial"/>
              </a:defRPr>
            </a:lvl1pPr>
            <a:lvl2pPr marL="914400" marR="0" lvl="1" indent="-228600" algn="l" rtl="0">
              <a:lnSpc>
                <a:spcPct val="100000"/>
              </a:lnSpc>
              <a:spcBef>
                <a:spcPts val="7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2pPr>
            <a:lvl3pPr marL="1371600" marR="0" lvl="2" indent="-311150"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3pPr>
            <a:lvl4pPr marL="1828800" marR="0" lvl="3" indent="-311150"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4pPr>
            <a:lvl5pPr marL="2286000" marR="0" lvl="4" indent="-311150"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5pPr>
            <a:lvl6pPr marL="2743200" marR="0" lvl="5" indent="-298450"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lnSpc>
                <a:spcPct val="100000"/>
              </a:lnSpc>
              <a:spcBef>
                <a:spcPts val="400"/>
              </a:spcBef>
              <a:spcAft>
                <a:spcPts val="40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3" name="Google Shape;103;p26"/>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b="0" i="0" u="none" strike="noStrike" cap="none">
                <a:solidFill>
                  <a:schemeClr val="dk1"/>
                </a:solidFill>
                <a:latin typeface="Arial"/>
                <a:ea typeface="Arial"/>
                <a:cs typeface="Arial"/>
                <a:sym typeface="Arial"/>
              </a:defRPr>
            </a:lvl1pPr>
            <a:lvl2pPr marL="0" marR="0" lvl="1" indent="0" algn="r" rtl="0">
              <a:spcBef>
                <a:spcPts val="0"/>
              </a:spcBef>
              <a:buNone/>
              <a:defRPr sz="600" b="0" i="0" u="none" strike="noStrike" cap="none">
                <a:solidFill>
                  <a:schemeClr val="dk1"/>
                </a:solidFill>
                <a:latin typeface="Arial"/>
                <a:ea typeface="Arial"/>
                <a:cs typeface="Arial"/>
                <a:sym typeface="Arial"/>
              </a:defRPr>
            </a:lvl2pPr>
            <a:lvl3pPr marL="0" marR="0" lvl="2" indent="0" algn="r" rtl="0">
              <a:spcBef>
                <a:spcPts val="0"/>
              </a:spcBef>
              <a:buNone/>
              <a:defRPr sz="600" b="0" i="0" u="none" strike="noStrike" cap="none">
                <a:solidFill>
                  <a:schemeClr val="dk1"/>
                </a:solidFill>
                <a:latin typeface="Arial"/>
                <a:ea typeface="Arial"/>
                <a:cs typeface="Arial"/>
                <a:sym typeface="Arial"/>
              </a:defRPr>
            </a:lvl3pPr>
            <a:lvl4pPr marL="0" marR="0" lvl="3" indent="0" algn="r" rtl="0">
              <a:spcBef>
                <a:spcPts val="0"/>
              </a:spcBef>
              <a:buNone/>
              <a:defRPr sz="600" b="0" i="0" u="none" strike="noStrike" cap="none">
                <a:solidFill>
                  <a:schemeClr val="dk1"/>
                </a:solidFill>
                <a:latin typeface="Arial"/>
                <a:ea typeface="Arial"/>
                <a:cs typeface="Arial"/>
                <a:sym typeface="Arial"/>
              </a:defRPr>
            </a:lvl4pPr>
            <a:lvl5pPr marL="0" marR="0" lvl="4" indent="0" algn="r" rtl="0">
              <a:spcBef>
                <a:spcPts val="0"/>
              </a:spcBef>
              <a:buNone/>
              <a:defRPr sz="600" b="0" i="0" u="none" strike="noStrike" cap="none">
                <a:solidFill>
                  <a:schemeClr val="dk1"/>
                </a:solidFill>
                <a:latin typeface="Arial"/>
                <a:ea typeface="Arial"/>
                <a:cs typeface="Arial"/>
                <a:sym typeface="Arial"/>
              </a:defRPr>
            </a:lvl5pPr>
            <a:lvl6pPr marL="0" marR="0" lvl="5" indent="0" algn="r" rtl="0">
              <a:spcBef>
                <a:spcPts val="0"/>
              </a:spcBef>
              <a:buNone/>
              <a:defRPr sz="600" b="0" i="0" u="none" strike="noStrike" cap="none">
                <a:solidFill>
                  <a:schemeClr val="dk1"/>
                </a:solidFill>
                <a:latin typeface="Arial"/>
                <a:ea typeface="Arial"/>
                <a:cs typeface="Arial"/>
                <a:sym typeface="Arial"/>
              </a:defRPr>
            </a:lvl6pPr>
            <a:lvl7pPr marL="0" marR="0" lvl="6" indent="0" algn="r" rtl="0">
              <a:spcBef>
                <a:spcPts val="0"/>
              </a:spcBef>
              <a:buNone/>
              <a:defRPr sz="600" b="0" i="0" u="none" strike="noStrike" cap="none">
                <a:solidFill>
                  <a:schemeClr val="dk1"/>
                </a:solidFill>
                <a:latin typeface="Arial"/>
                <a:ea typeface="Arial"/>
                <a:cs typeface="Arial"/>
                <a:sym typeface="Arial"/>
              </a:defRPr>
            </a:lvl7pPr>
            <a:lvl8pPr marL="0" marR="0" lvl="7" indent="0" algn="r" rtl="0">
              <a:spcBef>
                <a:spcPts val="0"/>
              </a:spcBef>
              <a:buNone/>
              <a:defRPr sz="600" b="0" i="0" u="none" strike="noStrike" cap="none">
                <a:solidFill>
                  <a:schemeClr val="dk1"/>
                </a:solidFill>
                <a:latin typeface="Arial"/>
                <a:ea typeface="Arial"/>
                <a:cs typeface="Arial"/>
                <a:sym typeface="Arial"/>
              </a:defRPr>
            </a:lvl8pPr>
            <a:lvl9pPr marL="0" marR="0" lvl="8" indent="0" algn="r" rtl="0">
              <a:spcBef>
                <a:spcPts val="0"/>
              </a:spcBef>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4" name="Google Shape;104;p26"/>
          <p:cNvSpPr txBox="1"/>
          <p:nvPr/>
        </p:nvSpPr>
        <p:spPr>
          <a:xfrm>
            <a:off x="332184" y="4800600"/>
            <a:ext cx="23091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1" i="0" u="none" strike="noStrike" cap="none">
                <a:solidFill>
                  <a:schemeClr val="dk1"/>
                </a:solidFill>
                <a:latin typeface="Arial"/>
                <a:ea typeface="Arial"/>
                <a:cs typeface="Arial"/>
                <a:sym typeface="Arial"/>
              </a:rPr>
              <a:t>Tech We Can  </a:t>
            </a:r>
            <a:r>
              <a:rPr lang="en" sz="600" b="0" i="0" u="none" strike="noStrike" cap="none">
                <a:solidFill>
                  <a:schemeClr val="dk1"/>
                </a:solidFill>
                <a:latin typeface="Arial"/>
                <a:ea typeface="Arial"/>
                <a:cs typeface="Arial"/>
                <a:sym typeface="Arial"/>
              </a:rPr>
              <a:t>|  Tech for Entertainment and Art</a:t>
            </a:r>
            <a:endParaRPr sz="1100"/>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9"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pos="210">
          <p15:clr>
            <a:srgbClr val="F26B43"/>
          </p15:clr>
        </p15:guide>
        <p15:guide id="3" pos="5550">
          <p15:clr>
            <a:srgbClr val="F26B43"/>
          </p15:clr>
        </p15:guide>
        <p15:guide id="4" pos="2965">
          <p15:clr>
            <a:srgbClr val="F26B43"/>
          </p15:clr>
        </p15:guide>
        <p15:guide id="5" pos="2795">
          <p15:clr>
            <a:srgbClr val="F26B43"/>
          </p15:clr>
        </p15:guide>
        <p15:guide id="6" orient="horz" pos="2916">
          <p15:clr>
            <a:srgbClr val="F26B43"/>
          </p15:clr>
        </p15:guide>
        <p15:guide id="7" pos="2045">
          <p15:clr>
            <a:srgbClr val="F26B43"/>
          </p15:clr>
        </p15:guide>
        <p15:guide id="8" pos="1876">
          <p15:clr>
            <a:srgbClr val="F26B43"/>
          </p15:clr>
        </p15:guide>
        <p15:guide id="9" pos="3714">
          <p15:clr>
            <a:srgbClr val="F26B43"/>
          </p15:clr>
        </p15:guide>
        <p15:guide id="10" pos="3883">
          <p15:clr>
            <a:srgbClr val="F26B43"/>
          </p15:clr>
        </p15:guide>
        <p15:guide id="11" orient="horz" pos="1620">
          <p15:clr>
            <a:srgbClr val="F26B43"/>
          </p15:clr>
        </p15:guide>
        <p15:guide id="12" orient="horz" pos="994">
          <p15:clr>
            <a:srgbClr val="F26B43"/>
          </p15:clr>
        </p15:guide>
        <p15:guide id="13" orient="horz" pos="859">
          <p15:clr>
            <a:srgbClr val="F26B43"/>
          </p15:clr>
        </p15:guide>
        <p15:guide id="14" orient="horz" pos="20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15434937"/>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25.jpeg"/><Relationship Id="rId5" Type="http://schemas.openxmlformats.org/officeDocument/2006/relationships/hyperlink" Target="about:blank" TargetMode="Externa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5.xm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jpg"/><Relationship Id="rId7" Type="http://schemas.openxmlformats.org/officeDocument/2006/relationships/hyperlink" Target="about:blank"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40.png"/><Relationship Id="rId5" Type="http://schemas.openxmlformats.org/officeDocument/2006/relationships/hyperlink" Target="about:blank" TargetMode="Externa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9.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hyperlink" Target="about:blank" TargetMode="External"/><Relationship Id="rId7"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27.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7.jpe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38.xml"/><Relationship Id="rId6" Type="http://schemas.openxmlformats.org/officeDocument/2006/relationships/image" Target="../media/image49.png"/><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0.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about:blan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5.png"/><Relationship Id="rId5" Type="http://schemas.openxmlformats.org/officeDocument/2006/relationships/hyperlink" Target="about:blank" TargetMode="Externa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hyperlink" Target="about:blank" TargetMode="Externa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42" descr="Technology Collaboration Improves Security for Boston's July 4th Celebration  | The MITRE Corpor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44013" cy="4709294"/>
          </a:xfrm>
          <a:prstGeom prst="rect">
            <a:avLst/>
          </a:prstGeom>
          <a:noFill/>
          <a:ln>
            <a:noFill/>
          </a:ln>
        </p:spPr>
      </p:pic>
      <p:sp>
        <p:nvSpPr>
          <p:cNvPr id="180" name="Google Shape;180;p42"/>
          <p:cNvSpPr/>
          <p:nvPr/>
        </p:nvSpPr>
        <p:spPr>
          <a:xfrm>
            <a:off x="0" y="3013282"/>
            <a:ext cx="9144000" cy="1626300"/>
          </a:xfrm>
          <a:prstGeom prst="rect">
            <a:avLst/>
          </a:prstGeom>
          <a:solidFill>
            <a:schemeClr val="dk2">
              <a:alpha val="60000"/>
            </a:schemeClr>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b="0" i="0" u="none" strike="noStrike" cap="none">
              <a:solidFill>
                <a:schemeClr val="lt1"/>
              </a:solidFill>
              <a:latin typeface="Arial"/>
              <a:ea typeface="Arial"/>
              <a:cs typeface="Arial"/>
              <a:sym typeface="Arial"/>
            </a:endParaRPr>
          </a:p>
        </p:txBody>
      </p:sp>
      <p:sp>
        <p:nvSpPr>
          <p:cNvPr id="181" name="Google Shape;181;p42"/>
          <p:cNvSpPr txBox="1">
            <a:spLocks noGrp="1"/>
          </p:cNvSpPr>
          <p:nvPr>
            <p:ph type="ctrTitle"/>
          </p:nvPr>
        </p:nvSpPr>
        <p:spPr>
          <a:xfrm>
            <a:off x="332184" y="3600185"/>
            <a:ext cx="7421700" cy="4518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lt1"/>
              </a:buClr>
              <a:buSzPts val="3500"/>
              <a:buFont typeface="Arial"/>
              <a:buNone/>
            </a:pPr>
            <a:r>
              <a:rPr lang="pl-PL" dirty="0"/>
              <a:t>Świętowania</a:t>
            </a:r>
            <a:endParaRPr dirty="0"/>
          </a:p>
        </p:txBody>
      </p:sp>
      <p:sp>
        <p:nvSpPr>
          <p:cNvPr id="182" name="Google Shape;182;p42"/>
          <p:cNvSpPr/>
          <p:nvPr/>
        </p:nvSpPr>
        <p:spPr>
          <a:xfrm>
            <a:off x="332183" y="4142090"/>
            <a:ext cx="8390475" cy="418800"/>
          </a:xfrm>
          <a:prstGeom prst="rect">
            <a:avLst/>
          </a:prstGeom>
          <a:noFill/>
          <a:ln>
            <a:noFill/>
          </a:ln>
        </p:spPr>
        <p:txBody>
          <a:bodyPr spcFirstLastPara="1" wrap="square" lIns="0" tIns="0" rIns="0" bIns="0" anchor="t" anchorCtr="0">
            <a:noAutofit/>
          </a:bodyPr>
          <a:lstStyle/>
          <a:p>
            <a:pPr lvl="0"/>
            <a:r>
              <a:rPr lang="pl-PL" sz="1600" dirty="0">
                <a:solidFill>
                  <a:schemeClr val="lt1"/>
                </a:solidFill>
              </a:rPr>
              <a:t>Aby zrozumieć jak technologia jest używana do przygotowywania widowisk i poszerzyć swoją wiedzę o pracy i karierze w zawodach związanych z tą dziedziną.</a:t>
            </a:r>
            <a:endParaRPr sz="1600" dirty="0">
              <a:solidFill>
                <a:schemeClr val="lt1"/>
              </a:solidFill>
              <a:latin typeface="Arial"/>
              <a:ea typeface="Arial"/>
              <a:cs typeface="Arial"/>
              <a:sym typeface="Arial"/>
            </a:endParaRPr>
          </a:p>
        </p:txBody>
      </p:sp>
      <p:sp>
        <p:nvSpPr>
          <p:cNvPr id="183" name="Google Shape;183;p42"/>
          <p:cNvSpPr/>
          <p:nvPr/>
        </p:nvSpPr>
        <p:spPr>
          <a:xfrm>
            <a:off x="332185" y="3300680"/>
            <a:ext cx="1163700" cy="209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600" dirty="0">
                <a:solidFill>
                  <a:schemeClr val="lt1"/>
                </a:solidFill>
                <a:latin typeface="Arial"/>
                <a:ea typeface="Arial"/>
                <a:cs typeface="Arial"/>
                <a:sym typeface="Arial"/>
              </a:rPr>
              <a:t>TECH </a:t>
            </a:r>
            <a:r>
              <a:rPr lang="pl-PL" sz="1600" dirty="0">
                <a:solidFill>
                  <a:schemeClr val="lt1"/>
                </a:solidFill>
                <a:latin typeface="Arial"/>
                <a:ea typeface="Arial"/>
                <a:cs typeface="Arial"/>
                <a:sym typeface="Arial"/>
              </a:rPr>
              <a:t>DLA</a:t>
            </a:r>
            <a:endParaRPr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64"/>
        <p:cNvGrpSpPr/>
        <p:nvPr/>
      </p:nvGrpSpPr>
      <p:grpSpPr>
        <a:xfrm>
          <a:off x="0" y="0"/>
          <a:ext cx="0" cy="0"/>
          <a:chOff x="0" y="0"/>
          <a:chExt cx="0" cy="0"/>
        </a:xfrm>
      </p:grpSpPr>
      <p:sp>
        <p:nvSpPr>
          <p:cNvPr id="265" name="Google Shape;265;p49"/>
          <p:cNvSpPr txBox="1">
            <a:spLocks noGrp="1"/>
          </p:cNvSpPr>
          <p:nvPr>
            <p:ph type="title"/>
          </p:nvPr>
        </p:nvSpPr>
        <p:spPr>
          <a:xfrm>
            <a:off x="284096" y="169016"/>
            <a:ext cx="8779222" cy="416700"/>
          </a:xfrm>
          <a:prstGeom prst="rect">
            <a:avLst/>
          </a:prstGeom>
          <a:noFill/>
          <a:ln>
            <a:noFill/>
          </a:ln>
        </p:spPr>
        <p:txBody>
          <a:bodyPr spcFirstLastPara="1" wrap="square" lIns="0" tIns="0" rIns="0" bIns="0" anchor="t" anchorCtr="0">
            <a:noAutofit/>
          </a:bodyPr>
          <a:lstStyle/>
          <a:p>
            <a:r>
              <a:rPr lang="pl-PL" dirty="0"/>
              <a:t>Technologia używana w celu kupowania i wysyłania prezentów i życzeń.</a:t>
            </a:r>
            <a:endParaRPr lang="en-US" dirty="0"/>
          </a:p>
        </p:txBody>
      </p:sp>
      <p:sp>
        <p:nvSpPr>
          <p:cNvPr id="266" name="Google Shape;266;p49"/>
          <p:cNvSpPr txBox="1">
            <a:spLocks noGrp="1"/>
          </p:cNvSpPr>
          <p:nvPr>
            <p:ph type="sldNum" idx="12"/>
          </p:nvPr>
        </p:nvSpPr>
        <p:spPr>
          <a:xfrm>
            <a:off x="7265527" y="3266263"/>
            <a:ext cx="270600" cy="69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sp>
        <p:nvSpPr>
          <p:cNvPr id="267" name="Google Shape;267;p49"/>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Celebrations  </a:t>
            </a:r>
            <a:endParaRPr sz="1100"/>
          </a:p>
        </p:txBody>
      </p:sp>
      <p:pic>
        <p:nvPicPr>
          <p:cNvPr id="269" name="Google Shape;269;p4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14814" y="832213"/>
            <a:ext cx="2967644" cy="1669300"/>
          </a:xfrm>
          <a:prstGeom prst="rect">
            <a:avLst/>
          </a:prstGeom>
          <a:noFill/>
          <a:ln>
            <a:noFill/>
          </a:ln>
        </p:spPr>
      </p:pic>
      <p:pic>
        <p:nvPicPr>
          <p:cNvPr id="270" name="Google Shape;270;p49" descr="8 Virtual Birthday Party Ideas — How to Throw a Virtual Birthday Party"/>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02422" y="853544"/>
            <a:ext cx="3730278" cy="1669299"/>
          </a:xfrm>
          <a:prstGeom prst="rect">
            <a:avLst/>
          </a:prstGeom>
          <a:noFill/>
          <a:ln>
            <a:noFill/>
          </a:ln>
        </p:spPr>
      </p:pic>
      <p:pic>
        <p:nvPicPr>
          <p:cNvPr id="271" name="Google Shape;271;p49" descr="Mini Yellow' robots deliver the right package - IT Supply Chain">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039684" y="2863473"/>
            <a:ext cx="3730279" cy="1669300"/>
          </a:xfrm>
          <a:prstGeom prst="rect">
            <a:avLst/>
          </a:prstGeom>
          <a:noFill/>
          <a:ln>
            <a:noFill/>
          </a:ln>
        </p:spPr>
      </p:pic>
      <p:pic>
        <p:nvPicPr>
          <p:cNvPr id="272" name="Google Shape;272;p49" descr="Last Minute Free Father's Day eCards - New York Family"/>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02422" y="2863473"/>
            <a:ext cx="2967204" cy="16692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76"/>
        <p:cNvGrpSpPr/>
        <p:nvPr/>
      </p:nvGrpSpPr>
      <p:grpSpPr>
        <a:xfrm>
          <a:off x="0" y="0"/>
          <a:ext cx="0" cy="0"/>
          <a:chOff x="0" y="0"/>
          <a:chExt cx="0" cy="0"/>
        </a:xfrm>
      </p:grpSpPr>
      <p:sp>
        <p:nvSpPr>
          <p:cNvPr id="286" name="Google Shape;286;p50"/>
          <p:cNvSpPr txBox="1"/>
          <p:nvPr/>
        </p:nvSpPr>
        <p:spPr>
          <a:xfrm>
            <a:off x="6320232" y="2844119"/>
            <a:ext cx="2567400" cy="1016400"/>
          </a:xfrm>
          <a:prstGeom prst="rect">
            <a:avLst/>
          </a:prstGeom>
          <a:noFill/>
          <a:ln>
            <a:noFill/>
          </a:ln>
        </p:spPr>
        <p:txBody>
          <a:bodyPr spcFirstLastPara="1" wrap="square" lIns="0" tIns="0" rIns="0" bIns="0" anchor="t" anchorCtr="0">
            <a:noAutofit/>
          </a:bodyPr>
          <a:lstStyle/>
          <a:p>
            <a:r>
              <a:rPr lang="pl-PL" dirty="0">
                <a:solidFill>
                  <a:schemeClr val="lt1"/>
                </a:solidFill>
              </a:rPr>
              <a:t>Jako inżynier robotyki możesz konstruować roboty, które pomagają sortować i wysyłać paczki, prezenty i kartki. </a:t>
            </a:r>
            <a:endParaRPr lang="en-US" dirty="0">
              <a:solidFill>
                <a:schemeClr val="lt1"/>
              </a:solidFill>
            </a:endParaRPr>
          </a:p>
        </p:txBody>
      </p:sp>
      <p:sp>
        <p:nvSpPr>
          <p:cNvPr id="277" name="Google Shape;277;p50"/>
          <p:cNvSpPr/>
          <p:nvPr/>
        </p:nvSpPr>
        <p:spPr>
          <a:xfrm>
            <a:off x="0" y="-4745"/>
            <a:ext cx="9144000" cy="2677200"/>
          </a:xfrm>
          <a:prstGeom prst="rect">
            <a:avLst/>
          </a:prstGeom>
          <a:solidFill>
            <a:schemeClr val="lt1"/>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278" name="Google Shape;278;p50"/>
          <p:cNvSpPr txBox="1">
            <a:spLocks noGrp="1"/>
          </p:cNvSpPr>
          <p:nvPr>
            <p:ph type="title"/>
          </p:nvPr>
        </p:nvSpPr>
        <p:spPr>
          <a:xfrm>
            <a:off x="332185" y="248412"/>
            <a:ext cx="8580900" cy="612300"/>
          </a:xfrm>
          <a:prstGeom prst="rect">
            <a:avLst/>
          </a:prstGeom>
          <a:noFill/>
          <a:ln>
            <a:noFill/>
          </a:ln>
        </p:spPr>
        <p:txBody>
          <a:bodyPr spcFirstLastPara="1" wrap="square" lIns="0" tIns="0" rIns="0" bIns="0" anchor="t" anchorCtr="0">
            <a:noAutofit/>
          </a:bodyPr>
          <a:lstStyle/>
          <a:p>
            <a:pPr lvl="0">
              <a:buClr>
                <a:schemeClr val="dk1"/>
              </a:buClr>
            </a:pPr>
            <a:r>
              <a:rPr lang="pl-PL" dirty="0">
                <a:solidFill>
                  <a:schemeClr val="dk1"/>
                </a:solidFill>
              </a:rPr>
              <a:t>Zawody umożliwiające innym wysyłanie prezentów i życzeń</a:t>
            </a:r>
            <a:endParaRPr dirty="0">
              <a:solidFill>
                <a:schemeClr val="dk1"/>
              </a:solidFill>
            </a:endParaRPr>
          </a:p>
        </p:txBody>
      </p:sp>
      <p:sp>
        <p:nvSpPr>
          <p:cNvPr id="279" name="Google Shape;279;p50"/>
          <p:cNvSpPr txBox="1">
            <a:spLocks noGrp="1"/>
          </p:cNvSpPr>
          <p:nvPr>
            <p:ph type="body" idx="1"/>
          </p:nvPr>
        </p:nvSpPr>
        <p:spPr>
          <a:xfrm>
            <a:off x="164784" y="1106388"/>
            <a:ext cx="2582400" cy="822000"/>
          </a:xfrm>
          <a:prstGeom prst="rect">
            <a:avLst/>
          </a:prstGeom>
          <a:noFill/>
          <a:ln>
            <a:noFill/>
          </a:ln>
        </p:spPr>
        <p:txBody>
          <a:bodyPr spcFirstLastPara="1" wrap="square" lIns="0" tIns="0" rIns="0" bIns="0" anchor="t" anchorCtr="0">
            <a:noAutofit/>
          </a:bodyPr>
          <a:lstStyle/>
          <a:p>
            <a:pPr marL="0" lvl="0" indent="0" algn="ctr">
              <a:buClr>
                <a:schemeClr val="accent3"/>
              </a:buClr>
              <a:buSzPts val="1600"/>
            </a:pPr>
            <a:r>
              <a:rPr lang="en-US" sz="1600" b="0" dirty="0" err="1">
                <a:solidFill>
                  <a:schemeClr val="accent3"/>
                </a:solidFill>
              </a:rPr>
              <a:t>Inżynier</a:t>
            </a:r>
            <a:r>
              <a:rPr lang="en-US" sz="1600" b="0" dirty="0">
                <a:solidFill>
                  <a:schemeClr val="accent3"/>
                </a:solidFill>
              </a:rPr>
              <a:t> </a:t>
            </a:r>
            <a:r>
              <a:rPr lang="en-US" sz="1600" b="0" dirty="0" err="1">
                <a:solidFill>
                  <a:schemeClr val="accent3"/>
                </a:solidFill>
              </a:rPr>
              <a:t>rozwiązań</a:t>
            </a:r>
            <a:endParaRPr dirty="0"/>
          </a:p>
        </p:txBody>
      </p:sp>
      <p:sp>
        <p:nvSpPr>
          <p:cNvPr id="281" name="Google Shape;281;p50"/>
          <p:cNvSpPr txBox="1"/>
          <p:nvPr/>
        </p:nvSpPr>
        <p:spPr>
          <a:xfrm>
            <a:off x="3290975" y="2838575"/>
            <a:ext cx="26616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Jako </a:t>
            </a:r>
            <a:r>
              <a:rPr lang="pl-PL" dirty="0" err="1">
                <a:solidFill>
                  <a:schemeClr val="lt1"/>
                </a:solidFill>
              </a:rPr>
              <a:t>grafi</a:t>
            </a:r>
            <a:r>
              <a:rPr lang="en-GB" dirty="0">
                <a:solidFill>
                  <a:schemeClr val="lt1"/>
                </a:solidFill>
              </a:rPr>
              <a:t>k</a:t>
            </a:r>
            <a:r>
              <a:rPr lang="pl-PL" dirty="0">
                <a:solidFill>
                  <a:schemeClr val="lt1"/>
                </a:solidFill>
              </a:rPr>
              <a:t> może</a:t>
            </a:r>
            <a:r>
              <a:rPr lang="en-GB" dirty="0" err="1">
                <a:solidFill>
                  <a:schemeClr val="lt1"/>
                </a:solidFill>
              </a:rPr>
              <a:t>sz</a:t>
            </a:r>
            <a:r>
              <a:rPr lang="pl-PL" dirty="0">
                <a:solidFill>
                  <a:schemeClr val="lt1"/>
                </a:solidFill>
              </a:rPr>
              <a:t> projektować </a:t>
            </a:r>
            <a:r>
              <a:rPr lang="pl-PL" dirty="0" err="1">
                <a:solidFill>
                  <a:schemeClr val="lt1"/>
                </a:solidFill>
              </a:rPr>
              <a:t>karteki</a:t>
            </a:r>
            <a:r>
              <a:rPr lang="pl-PL" dirty="0">
                <a:solidFill>
                  <a:schemeClr val="lt1"/>
                </a:solidFill>
              </a:rPr>
              <a:t> z życzeniami. To mogą być zarówno papierowe kartki, które można kupić w sklepie jak i e-kartki. </a:t>
            </a:r>
            <a:endParaRPr sz="1000" dirty="0"/>
          </a:p>
        </p:txBody>
      </p:sp>
      <p:sp>
        <p:nvSpPr>
          <p:cNvPr id="282" name="Google Shape;282;p50"/>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Celebrations  </a:t>
            </a:r>
            <a:endParaRPr sz="1100"/>
          </a:p>
        </p:txBody>
      </p:sp>
      <p:sp>
        <p:nvSpPr>
          <p:cNvPr id="283" name="Google Shape;283;p50"/>
          <p:cNvSpPr txBox="1"/>
          <p:nvPr/>
        </p:nvSpPr>
        <p:spPr>
          <a:xfrm>
            <a:off x="4080117" y="1110117"/>
            <a:ext cx="2635800" cy="822000"/>
          </a:xfrm>
          <a:prstGeom prst="rect">
            <a:avLst/>
          </a:prstGeom>
          <a:noFill/>
          <a:ln>
            <a:noFill/>
          </a:ln>
        </p:spPr>
        <p:txBody>
          <a:bodyPr spcFirstLastPara="1" wrap="square" lIns="0" tIns="0" rIns="0" bIns="0" anchor="t" anchorCtr="0">
            <a:noAutofit/>
          </a:bodyPr>
          <a:lstStyle/>
          <a:p>
            <a:pPr lvl="0">
              <a:buClr>
                <a:schemeClr val="accent3"/>
              </a:buClr>
              <a:buSzPts val="1600"/>
            </a:pPr>
            <a:r>
              <a:rPr lang="en-US" sz="1600" dirty="0" err="1">
                <a:solidFill>
                  <a:schemeClr val="accent3"/>
                </a:solidFill>
              </a:rPr>
              <a:t>Grafik</a:t>
            </a:r>
            <a:endParaRPr sz="1100" dirty="0"/>
          </a:p>
        </p:txBody>
      </p:sp>
      <p:sp>
        <p:nvSpPr>
          <p:cNvPr id="284" name="Google Shape;284;p50"/>
          <p:cNvSpPr txBox="1"/>
          <p:nvPr/>
        </p:nvSpPr>
        <p:spPr>
          <a:xfrm>
            <a:off x="332184" y="2814690"/>
            <a:ext cx="26616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sz="1200" dirty="0">
                <a:solidFill>
                  <a:schemeClr val="lt1"/>
                </a:solidFill>
              </a:rPr>
              <a:t>Jako inżynier rozwiązań możesz pracować dla firmy, która specjalizuje się w wideo-konferencjach. Twoją rolą byłoby odnajdywanie oczekiwań klientów i praca z projektantami i deweloperami nad stworzeniem czegoś, co zadowoli klientów i sprawi, że będą chcieli używać waszego programu częściej niż innych. </a:t>
            </a:r>
            <a:endParaRPr sz="1200" dirty="0"/>
          </a:p>
        </p:txBody>
      </p:sp>
      <p:sp>
        <p:nvSpPr>
          <p:cNvPr id="285" name="Google Shape;285;p50"/>
          <p:cNvSpPr txBox="1"/>
          <p:nvPr/>
        </p:nvSpPr>
        <p:spPr>
          <a:xfrm>
            <a:off x="6486334" y="595082"/>
            <a:ext cx="2107800" cy="822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a:solidFill>
                <a:schemeClr val="accent3"/>
              </a:solidFill>
              <a:latin typeface="Arial"/>
              <a:ea typeface="Arial"/>
              <a:cs typeface="Arial"/>
              <a:sym typeface="Arial"/>
            </a:endParaRPr>
          </a:p>
        </p:txBody>
      </p:sp>
      <p:pic>
        <p:nvPicPr>
          <p:cNvPr id="288" name="Google Shape;288;p50" descr="Solutions Engineer | Class Of | Careers | Oracl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95045" y="1396954"/>
            <a:ext cx="2062698" cy="1172476"/>
          </a:xfrm>
          <a:prstGeom prst="rect">
            <a:avLst/>
          </a:prstGeom>
          <a:noFill/>
          <a:ln>
            <a:noFill/>
          </a:ln>
        </p:spPr>
      </p:pic>
      <p:sp>
        <p:nvSpPr>
          <p:cNvPr id="289" name="Google Shape;289;p50"/>
          <p:cNvSpPr txBox="1"/>
          <p:nvPr/>
        </p:nvSpPr>
        <p:spPr>
          <a:xfrm>
            <a:off x="6664124" y="1065728"/>
            <a:ext cx="2635800" cy="822000"/>
          </a:xfrm>
          <a:prstGeom prst="rect">
            <a:avLst/>
          </a:prstGeom>
          <a:noFill/>
          <a:ln>
            <a:noFill/>
          </a:ln>
        </p:spPr>
        <p:txBody>
          <a:bodyPr spcFirstLastPara="1" wrap="square" lIns="0" tIns="0" rIns="0" bIns="0" anchor="t" anchorCtr="0">
            <a:noAutofit/>
          </a:bodyPr>
          <a:lstStyle/>
          <a:p>
            <a:pPr lvl="0">
              <a:buClr>
                <a:schemeClr val="accent3"/>
              </a:buClr>
              <a:buSzPts val="1600"/>
            </a:pPr>
            <a:r>
              <a:rPr lang="en-US" sz="1600" dirty="0" err="1">
                <a:solidFill>
                  <a:schemeClr val="accent3"/>
                </a:solidFill>
              </a:rPr>
              <a:t>Inżynier</a:t>
            </a:r>
            <a:r>
              <a:rPr lang="en-US" sz="1600" dirty="0">
                <a:solidFill>
                  <a:schemeClr val="accent3"/>
                </a:solidFill>
              </a:rPr>
              <a:t> </a:t>
            </a:r>
            <a:r>
              <a:rPr lang="en-US" sz="1600" dirty="0" err="1">
                <a:solidFill>
                  <a:schemeClr val="accent3"/>
                </a:solidFill>
              </a:rPr>
              <a:t>robotyki</a:t>
            </a:r>
            <a:endParaRPr sz="1100" dirty="0"/>
          </a:p>
        </p:txBody>
      </p:sp>
      <p:pic>
        <p:nvPicPr>
          <p:cNvPr id="290" name="Google Shape;290;p50" descr="Mattel Release Robotics Engineer Barbie | PB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544476" y="1397124"/>
            <a:ext cx="2107642" cy="1172476"/>
          </a:xfrm>
          <a:prstGeom prst="rect">
            <a:avLst/>
          </a:prstGeom>
          <a:noFill/>
          <a:ln>
            <a:noFill/>
          </a:ln>
        </p:spPr>
      </p:pic>
      <p:pic>
        <p:nvPicPr>
          <p:cNvPr id="291" name="Google Shape;291;p50" descr="Graphic Design Skills | Monster.com"/>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68102" y="1403599"/>
            <a:ext cx="2107641" cy="1169074"/>
          </a:xfrm>
          <a:prstGeom prst="rect">
            <a:avLst/>
          </a:prstGeom>
          <a:noFill/>
          <a:ln>
            <a:noFill/>
          </a:ln>
        </p:spPr>
      </p:pic>
      <p:sp>
        <p:nvSpPr>
          <p:cNvPr id="2" name="Slide Number Placeholder 1">
            <a:extLst>
              <a:ext uri="{FF2B5EF4-FFF2-40B4-BE49-F238E27FC236}">
                <a16:creationId xmlns:a16="http://schemas.microsoft.com/office/drawing/2014/main" id="{9CFE85C9-E63A-42FE-B0B9-51F8D42A510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1"/>
          <p:cNvSpPr txBox="1">
            <a:spLocks noGrp="1"/>
          </p:cNvSpPr>
          <p:nvPr>
            <p:ph type="title"/>
          </p:nvPr>
        </p:nvSpPr>
        <p:spPr>
          <a:xfrm>
            <a:off x="284101" y="169025"/>
            <a:ext cx="8745600" cy="416700"/>
          </a:xfrm>
          <a:prstGeom prst="rect">
            <a:avLst/>
          </a:prstGeom>
          <a:noFill/>
          <a:ln>
            <a:noFill/>
          </a:ln>
        </p:spPr>
        <p:txBody>
          <a:bodyPr spcFirstLastPara="1" wrap="square" lIns="0" tIns="0" rIns="0" bIns="0" anchor="t" anchorCtr="0">
            <a:noAutofit/>
          </a:bodyPr>
          <a:lstStyle/>
          <a:p>
            <a:r>
              <a:rPr lang="pl-PL" dirty="0"/>
              <a:t>Technologia używana podczas uroczystych wydarzeń i do dekoracji</a:t>
            </a:r>
            <a:endParaRPr lang="en-US" dirty="0"/>
          </a:p>
        </p:txBody>
      </p:sp>
      <p:sp>
        <p:nvSpPr>
          <p:cNvPr id="297" name="Google Shape;297;p51"/>
          <p:cNvSpPr txBox="1">
            <a:spLocks noGrp="1"/>
          </p:cNvSpPr>
          <p:nvPr>
            <p:ph type="sldNum" idx="12"/>
          </p:nvPr>
        </p:nvSpPr>
        <p:spPr>
          <a:xfrm>
            <a:off x="7265527" y="3266263"/>
            <a:ext cx="270600" cy="69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12</a:t>
            </a:fld>
            <a:endParaRPr/>
          </a:p>
        </p:txBody>
      </p:sp>
      <p:sp>
        <p:nvSpPr>
          <p:cNvPr id="298" name="Google Shape;298;p51"/>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Celebrations</a:t>
            </a:r>
            <a:endParaRPr sz="1100"/>
          </a:p>
        </p:txBody>
      </p:sp>
      <p:sp>
        <p:nvSpPr>
          <p:cNvPr id="299" name="Google Shape;299;p51"/>
          <p:cNvSpPr/>
          <p:nvPr/>
        </p:nvSpPr>
        <p:spPr>
          <a:xfrm>
            <a:off x="1415382" y="1879158"/>
            <a:ext cx="4569900" cy="439800"/>
          </a:xfrm>
          <a:prstGeom prst="rect">
            <a:avLst/>
          </a:prstGeom>
          <a:noFill/>
          <a:ln>
            <a:noFill/>
          </a:ln>
        </p:spPr>
        <p:txBody>
          <a:bodyPr spcFirstLastPara="1" wrap="square" lIns="72850" tIns="36425" rIns="72850" bIns="36425" anchor="t" anchorCtr="0">
            <a:noAutofit/>
          </a:bodyPr>
          <a:lstStyle/>
          <a:p>
            <a:pPr marL="0" marR="0" lvl="0" indent="0" algn="l" rtl="0">
              <a:spcBef>
                <a:spcPts val="0"/>
              </a:spcBef>
              <a:spcAft>
                <a:spcPts val="0"/>
              </a:spcAft>
              <a:buNone/>
            </a:pPr>
            <a:endParaRPr sz="1100"/>
          </a:p>
        </p:txBody>
      </p:sp>
      <p:pic>
        <p:nvPicPr>
          <p:cNvPr id="300" name="Google Shape;300;p51" descr="QR Code Wedding Cake | Wedding cakes, Offbeat wedding, Geeky weddi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95679" y="1010266"/>
            <a:ext cx="1458153" cy="1458153"/>
          </a:xfrm>
          <a:prstGeom prst="rect">
            <a:avLst/>
          </a:prstGeom>
          <a:noFill/>
          <a:ln>
            <a:noFill/>
          </a:ln>
        </p:spPr>
      </p:pic>
      <p:pic>
        <p:nvPicPr>
          <p:cNvPr id="301" name="Google Shape;301;p51" descr="Top 10 Best Christmas Light Projectors Reviews – Christmas Light Projecto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85427" y="2831190"/>
            <a:ext cx="2973780" cy="1788055"/>
          </a:xfrm>
          <a:prstGeom prst="rect">
            <a:avLst/>
          </a:prstGeom>
          <a:noFill/>
          <a:ln>
            <a:noFill/>
          </a:ln>
        </p:spPr>
      </p:pic>
      <p:pic>
        <p:nvPicPr>
          <p:cNvPr id="303" name="Google Shape;303;p5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684174" y="2996129"/>
            <a:ext cx="1458154" cy="1458154"/>
          </a:xfrm>
          <a:prstGeom prst="rect">
            <a:avLst/>
          </a:prstGeom>
          <a:noFill/>
          <a:ln>
            <a:noFill/>
          </a:ln>
        </p:spPr>
      </p:pic>
      <p:pic>
        <p:nvPicPr>
          <p:cNvPr id="304" name="Google Shape;304;p51"/>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59002" y="867305"/>
            <a:ext cx="2682075" cy="1788055"/>
          </a:xfrm>
          <a:prstGeom prst="rect">
            <a:avLst/>
          </a:prstGeom>
          <a:noFill/>
          <a:ln>
            <a:noFill/>
          </a:ln>
        </p:spPr>
      </p:pic>
      <p:pic>
        <p:nvPicPr>
          <p:cNvPr id="305" name="Google Shape;305;p51">
            <a:hlinkClick r:id="rId7"/>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5985430" y="839278"/>
            <a:ext cx="2973774" cy="1774375"/>
          </a:xfrm>
          <a:prstGeom prst="rect">
            <a:avLst/>
          </a:prstGeom>
          <a:noFill/>
          <a:ln>
            <a:noFill/>
          </a:ln>
        </p:spPr>
      </p:pic>
      <p:pic>
        <p:nvPicPr>
          <p:cNvPr id="306" name="Google Shape;306;p51"/>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59002" y="2838025"/>
            <a:ext cx="2682075" cy="17743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310"/>
        <p:cNvGrpSpPr/>
        <p:nvPr/>
      </p:nvGrpSpPr>
      <p:grpSpPr>
        <a:xfrm>
          <a:off x="0" y="0"/>
          <a:ext cx="0" cy="0"/>
          <a:chOff x="0" y="0"/>
          <a:chExt cx="0" cy="0"/>
        </a:xfrm>
      </p:grpSpPr>
      <p:sp>
        <p:nvSpPr>
          <p:cNvPr id="315" name="Google Shape;315;p52"/>
          <p:cNvSpPr txBox="1"/>
          <p:nvPr/>
        </p:nvSpPr>
        <p:spPr>
          <a:xfrm>
            <a:off x="5251505" y="2844151"/>
            <a:ext cx="31944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Jako technolodzy będziecie odpowiadać za organizację i nadzorowanie wszystkich technicznych aspektów wydarzeń. Musicie być na bieżąco ze wszystkimi nowinkami technicznymi w branży i być w stanie doradzić jak, kiedy i gdzie można użyć nowo wymyślonych technologii podczas imprez czy uroczystości. </a:t>
            </a:r>
            <a:endParaRPr sz="1100" dirty="0"/>
          </a:p>
        </p:txBody>
      </p:sp>
      <p:sp>
        <p:nvSpPr>
          <p:cNvPr id="311" name="Google Shape;311;p52"/>
          <p:cNvSpPr/>
          <p:nvPr/>
        </p:nvSpPr>
        <p:spPr>
          <a:xfrm>
            <a:off x="0" y="-4745"/>
            <a:ext cx="9144000" cy="2677200"/>
          </a:xfrm>
          <a:prstGeom prst="rect">
            <a:avLst/>
          </a:prstGeom>
          <a:solidFill>
            <a:schemeClr val="lt1"/>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312" name="Google Shape;312;p52"/>
          <p:cNvSpPr txBox="1">
            <a:spLocks noGrp="1"/>
          </p:cNvSpPr>
          <p:nvPr>
            <p:ph type="title"/>
          </p:nvPr>
        </p:nvSpPr>
        <p:spPr>
          <a:xfrm>
            <a:off x="284096" y="128332"/>
            <a:ext cx="8859904" cy="416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200"/>
              <a:buFont typeface="Arial"/>
              <a:buNone/>
            </a:pPr>
            <a:r>
              <a:rPr lang="pl-PL" dirty="0">
                <a:solidFill>
                  <a:schemeClr val="dk1"/>
                </a:solidFill>
              </a:rPr>
              <a:t>Zawody związane z organizacją imprez i z dekoracjami</a:t>
            </a:r>
            <a:endParaRPr dirty="0">
              <a:solidFill>
                <a:schemeClr val="dk1"/>
              </a:solidFill>
            </a:endParaRPr>
          </a:p>
        </p:txBody>
      </p:sp>
      <p:sp>
        <p:nvSpPr>
          <p:cNvPr id="313" name="Google Shape;313;p52"/>
          <p:cNvSpPr txBox="1">
            <a:spLocks noGrp="1"/>
          </p:cNvSpPr>
          <p:nvPr>
            <p:ph type="body" idx="1"/>
          </p:nvPr>
        </p:nvSpPr>
        <p:spPr>
          <a:xfrm>
            <a:off x="1059485" y="786743"/>
            <a:ext cx="2582400" cy="822000"/>
          </a:xfrm>
          <a:prstGeom prst="rect">
            <a:avLst/>
          </a:prstGeom>
          <a:noFill/>
          <a:ln>
            <a:noFill/>
          </a:ln>
        </p:spPr>
        <p:txBody>
          <a:bodyPr spcFirstLastPara="1" wrap="square" lIns="0" tIns="0" rIns="0" bIns="0" anchor="t" anchorCtr="0">
            <a:noAutofit/>
          </a:bodyPr>
          <a:lstStyle/>
          <a:p>
            <a:pPr marL="0" lvl="0" indent="0" algn="ctr">
              <a:buClr>
                <a:schemeClr val="accent3"/>
              </a:buClr>
              <a:buSzPts val="1600"/>
            </a:pPr>
            <a:r>
              <a:rPr lang="en-US" sz="1600" b="0" dirty="0" err="1">
                <a:solidFill>
                  <a:schemeClr val="accent3"/>
                </a:solidFill>
              </a:rPr>
              <a:t>Programista</a:t>
            </a:r>
            <a:r>
              <a:rPr lang="en-US" sz="1600" b="0" dirty="0">
                <a:solidFill>
                  <a:schemeClr val="accent3"/>
                </a:solidFill>
              </a:rPr>
              <a:t> </a:t>
            </a:r>
            <a:r>
              <a:rPr lang="en-US" sz="1600" b="0" dirty="0" err="1">
                <a:solidFill>
                  <a:schemeClr val="accent3"/>
                </a:solidFill>
              </a:rPr>
              <a:t>oświetlenia</a:t>
            </a:r>
            <a:endParaRPr dirty="0"/>
          </a:p>
        </p:txBody>
      </p:sp>
      <p:sp>
        <p:nvSpPr>
          <p:cNvPr id="316" name="Google Shape;316;p52"/>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Celebrations  </a:t>
            </a:r>
            <a:endParaRPr sz="1100"/>
          </a:p>
        </p:txBody>
      </p:sp>
      <p:sp>
        <p:nvSpPr>
          <p:cNvPr id="317" name="Google Shape;317;p52"/>
          <p:cNvSpPr txBox="1"/>
          <p:nvPr/>
        </p:nvSpPr>
        <p:spPr>
          <a:xfrm>
            <a:off x="5810105" y="786743"/>
            <a:ext cx="2635800" cy="822000"/>
          </a:xfrm>
          <a:prstGeom prst="rect">
            <a:avLst/>
          </a:prstGeom>
          <a:noFill/>
          <a:ln>
            <a:noFill/>
          </a:ln>
        </p:spPr>
        <p:txBody>
          <a:bodyPr spcFirstLastPara="1" wrap="square" lIns="0" tIns="0" rIns="0" bIns="0" anchor="t" anchorCtr="0">
            <a:noAutofit/>
          </a:bodyPr>
          <a:lstStyle/>
          <a:p>
            <a:pPr lvl="0">
              <a:buClr>
                <a:schemeClr val="accent3"/>
              </a:buClr>
              <a:buSzPts val="1600"/>
            </a:pPr>
            <a:r>
              <a:rPr lang="en-US" sz="1600" dirty="0" err="1">
                <a:solidFill>
                  <a:schemeClr val="accent3"/>
                </a:solidFill>
              </a:rPr>
              <a:t>Technolog</a:t>
            </a:r>
            <a:r>
              <a:rPr lang="en-US" sz="1600" dirty="0">
                <a:solidFill>
                  <a:schemeClr val="accent3"/>
                </a:solidFill>
              </a:rPr>
              <a:t> </a:t>
            </a:r>
            <a:r>
              <a:rPr lang="en-US" sz="1600" dirty="0" err="1">
                <a:solidFill>
                  <a:schemeClr val="accent3"/>
                </a:solidFill>
              </a:rPr>
              <a:t>imprez</a:t>
            </a:r>
            <a:r>
              <a:rPr lang="en-US" sz="1600" dirty="0">
                <a:solidFill>
                  <a:schemeClr val="accent3"/>
                </a:solidFill>
              </a:rPr>
              <a:t> </a:t>
            </a:r>
            <a:endParaRPr sz="1100" dirty="0"/>
          </a:p>
        </p:txBody>
      </p:sp>
      <p:sp>
        <p:nvSpPr>
          <p:cNvPr id="318" name="Google Shape;318;p52"/>
          <p:cNvSpPr txBox="1"/>
          <p:nvPr/>
        </p:nvSpPr>
        <p:spPr>
          <a:xfrm>
            <a:off x="753485" y="2844151"/>
            <a:ext cx="31944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Jako programiści oświetlenia będziecie odpowiadać za decydowanie o tym, jak i kiedy użyć oświetlenia podczas imprez, żeby uzyskać jak najciekawszy efekt. Programista oświetlenia pracuje przy wydarzeniach takich jak produkcje teatralne, imprezy sportowe, koncerty czy inne wielkie imprezy. </a:t>
            </a:r>
            <a:endParaRPr sz="1100" dirty="0"/>
          </a:p>
        </p:txBody>
      </p:sp>
      <p:pic>
        <p:nvPicPr>
          <p:cNvPr id="320" name="Google Shape;320;p5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571869" y="1101186"/>
            <a:ext cx="2254781" cy="1499521"/>
          </a:xfrm>
          <a:prstGeom prst="rect">
            <a:avLst/>
          </a:prstGeom>
          <a:noFill/>
          <a:ln>
            <a:noFill/>
          </a:ln>
        </p:spPr>
      </p:pic>
      <p:pic>
        <p:nvPicPr>
          <p:cNvPr id="321" name="Google Shape;321;p5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230975" y="1101182"/>
            <a:ext cx="2247600" cy="1499525"/>
          </a:xfrm>
          <a:prstGeom prst="rect">
            <a:avLst/>
          </a:prstGeom>
          <a:noFill/>
          <a:ln>
            <a:noFill/>
          </a:ln>
        </p:spPr>
      </p:pic>
      <p:sp>
        <p:nvSpPr>
          <p:cNvPr id="2" name="Slide Number Placeholder 1">
            <a:extLst>
              <a:ext uri="{FF2B5EF4-FFF2-40B4-BE49-F238E27FC236}">
                <a16:creationId xmlns:a16="http://schemas.microsoft.com/office/drawing/2014/main" id="{56E2D216-4951-4A2A-8481-DCC8DB6F17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325"/>
        <p:cNvGrpSpPr/>
        <p:nvPr/>
      </p:nvGrpSpPr>
      <p:grpSpPr>
        <a:xfrm>
          <a:off x="0" y="0"/>
          <a:ext cx="0" cy="0"/>
          <a:chOff x="0" y="0"/>
          <a:chExt cx="0" cy="0"/>
        </a:xfrm>
      </p:grpSpPr>
      <p:sp>
        <p:nvSpPr>
          <p:cNvPr id="326" name="Google Shape;326;p53"/>
          <p:cNvSpPr/>
          <p:nvPr/>
        </p:nvSpPr>
        <p:spPr>
          <a:xfrm>
            <a:off x="0" y="1469413"/>
            <a:ext cx="9144012" cy="3674087"/>
          </a:xfrm>
          <a:prstGeom prst="flowChartManualInput">
            <a:avLst/>
          </a:prstGeom>
          <a:solidFill>
            <a:schemeClr val="accent4"/>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327" name="Google Shape;327;p53"/>
          <p:cNvSpPr txBox="1">
            <a:spLocks noGrp="1"/>
          </p:cNvSpPr>
          <p:nvPr>
            <p:ph type="title"/>
          </p:nvPr>
        </p:nvSpPr>
        <p:spPr>
          <a:xfrm>
            <a:off x="284096" y="169016"/>
            <a:ext cx="7252200" cy="416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000"/>
              <a:buFont typeface="Arial"/>
              <a:buNone/>
            </a:pPr>
            <a:r>
              <a:rPr lang="pl-PL" sz="2000" dirty="0"/>
              <a:t>Poznajcie kolejną inspirującą osobę</a:t>
            </a:r>
            <a:br>
              <a:rPr lang="en" sz="2000" dirty="0"/>
            </a:br>
            <a:br>
              <a:rPr lang="en" sz="2000" dirty="0"/>
            </a:br>
            <a:endParaRPr sz="2000" b="0" dirty="0"/>
          </a:p>
          <a:p>
            <a:pPr marL="0" lvl="0" indent="0" algn="l" rtl="0">
              <a:lnSpc>
                <a:spcPct val="100000"/>
              </a:lnSpc>
              <a:spcBef>
                <a:spcPts val="0"/>
              </a:spcBef>
              <a:spcAft>
                <a:spcPts val="0"/>
              </a:spcAft>
              <a:buClr>
                <a:schemeClr val="dk1"/>
              </a:buClr>
              <a:buSzPts val="2000"/>
              <a:buFont typeface="Arial"/>
              <a:buNone/>
            </a:pPr>
            <a:endParaRPr sz="2000" b="0" dirty="0"/>
          </a:p>
          <a:p>
            <a:pPr marL="0" lvl="0" indent="0" algn="l" rtl="0">
              <a:lnSpc>
                <a:spcPct val="100000"/>
              </a:lnSpc>
              <a:spcBef>
                <a:spcPts val="0"/>
              </a:spcBef>
              <a:spcAft>
                <a:spcPts val="0"/>
              </a:spcAft>
              <a:buClr>
                <a:schemeClr val="dk1"/>
              </a:buClr>
              <a:buSzPts val="2000"/>
              <a:buFont typeface="Arial"/>
              <a:buNone/>
            </a:pPr>
            <a:endParaRPr sz="2000" b="0" dirty="0"/>
          </a:p>
          <a:p>
            <a:pPr marL="0" lvl="0" indent="0" algn="l" rtl="0">
              <a:lnSpc>
                <a:spcPct val="100000"/>
              </a:lnSpc>
              <a:spcBef>
                <a:spcPts val="0"/>
              </a:spcBef>
              <a:spcAft>
                <a:spcPts val="0"/>
              </a:spcAft>
              <a:buClr>
                <a:schemeClr val="dk1"/>
              </a:buClr>
              <a:buSzPts val="2000"/>
              <a:buFont typeface="Arial"/>
              <a:buNone/>
            </a:pPr>
            <a:endParaRPr sz="2000" b="0" dirty="0"/>
          </a:p>
          <a:p>
            <a:pPr marL="0" lvl="0" indent="0" algn="l" rtl="0">
              <a:lnSpc>
                <a:spcPct val="100000"/>
              </a:lnSpc>
              <a:spcBef>
                <a:spcPts val="0"/>
              </a:spcBef>
              <a:spcAft>
                <a:spcPts val="0"/>
              </a:spcAft>
              <a:buClr>
                <a:schemeClr val="dk1"/>
              </a:buClr>
              <a:buSzPts val="2000"/>
              <a:buFont typeface="Arial"/>
              <a:buNone/>
            </a:pPr>
            <a:endParaRPr sz="2000" b="0" dirty="0"/>
          </a:p>
          <a:p>
            <a:pPr marL="0" lvl="0" indent="0" algn="l" rtl="0">
              <a:lnSpc>
                <a:spcPct val="100000"/>
              </a:lnSpc>
              <a:spcBef>
                <a:spcPts val="0"/>
              </a:spcBef>
              <a:spcAft>
                <a:spcPts val="0"/>
              </a:spcAft>
              <a:buClr>
                <a:schemeClr val="dk1"/>
              </a:buClr>
              <a:buSzPts val="2000"/>
              <a:buFont typeface="Arial"/>
              <a:buNone/>
            </a:pPr>
            <a:endParaRPr sz="2000" b="0" dirty="0"/>
          </a:p>
          <a:p>
            <a:pPr marL="0" lvl="0" indent="0" algn="l" rtl="0">
              <a:lnSpc>
                <a:spcPct val="100000"/>
              </a:lnSpc>
              <a:spcBef>
                <a:spcPts val="0"/>
              </a:spcBef>
              <a:spcAft>
                <a:spcPts val="0"/>
              </a:spcAft>
              <a:buClr>
                <a:schemeClr val="dk1"/>
              </a:buClr>
              <a:buSzPts val="2000"/>
              <a:buFont typeface="Arial"/>
              <a:buNone/>
            </a:pPr>
            <a:r>
              <a:rPr lang="en" sz="2000" b="0" dirty="0"/>
              <a:t>Jan Carlyle</a:t>
            </a:r>
            <a:endParaRPr sz="2000" b="0" dirty="0"/>
          </a:p>
          <a:p>
            <a:pPr marL="0" lvl="0" indent="0" algn="l" rtl="0">
              <a:lnSpc>
                <a:spcPct val="100000"/>
              </a:lnSpc>
              <a:spcBef>
                <a:spcPts val="0"/>
              </a:spcBef>
              <a:spcAft>
                <a:spcPts val="0"/>
              </a:spcAft>
              <a:buClr>
                <a:schemeClr val="dk1"/>
              </a:buClr>
              <a:buSzPts val="2000"/>
              <a:buFont typeface="Arial"/>
              <a:buNone/>
            </a:pPr>
            <a:endParaRPr sz="2000" b="0" dirty="0"/>
          </a:p>
          <a:p>
            <a:pPr marL="0" lvl="0" indent="0" algn="l" rtl="0">
              <a:lnSpc>
                <a:spcPct val="100000"/>
              </a:lnSpc>
              <a:spcBef>
                <a:spcPts val="0"/>
              </a:spcBef>
              <a:spcAft>
                <a:spcPts val="0"/>
              </a:spcAft>
              <a:buClr>
                <a:schemeClr val="dk1"/>
              </a:buClr>
              <a:buSzPts val="2000"/>
              <a:buFont typeface="Arial"/>
              <a:buNone/>
            </a:pPr>
            <a:r>
              <a:rPr lang="pl-PL" sz="2000" b="0" dirty="0"/>
              <a:t>Założycielka i dyrektor</a:t>
            </a:r>
            <a:r>
              <a:rPr lang="en" sz="2000" b="0" dirty="0"/>
              <a:t> </a:t>
            </a:r>
            <a:br>
              <a:rPr lang="pl-PL" sz="2000" b="0" dirty="0"/>
            </a:br>
            <a:r>
              <a:rPr lang="pl-PL" sz="2000" b="0" dirty="0"/>
              <a:t>firmy</a:t>
            </a:r>
            <a:endParaRPr sz="2000" b="0" dirty="0"/>
          </a:p>
          <a:p>
            <a:pPr marL="0" lvl="0" indent="0" algn="l" rtl="0">
              <a:lnSpc>
                <a:spcPct val="100000"/>
              </a:lnSpc>
              <a:spcBef>
                <a:spcPts val="0"/>
              </a:spcBef>
              <a:spcAft>
                <a:spcPts val="0"/>
              </a:spcAft>
              <a:buClr>
                <a:schemeClr val="dk1"/>
              </a:buClr>
              <a:buSzPts val="2000"/>
              <a:buFont typeface="Arial"/>
              <a:buNone/>
            </a:pPr>
            <a:r>
              <a:rPr lang="en" sz="2000" b="0" dirty="0"/>
              <a:t>Autumn LIVE  </a:t>
            </a:r>
            <a:endParaRPr sz="2000" b="0" dirty="0"/>
          </a:p>
        </p:txBody>
      </p:sp>
      <p:sp>
        <p:nvSpPr>
          <p:cNvPr id="328" name="Google Shape;328;p53"/>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1">
                <a:solidFill>
                  <a:schemeClr val="dk1"/>
                </a:solidFill>
                <a:latin typeface="Arial"/>
                <a:ea typeface="Arial"/>
                <a:cs typeface="Arial"/>
                <a:sym typeface="Arial"/>
              </a:rPr>
              <a:t>#TechWeCan  </a:t>
            </a:r>
            <a:r>
              <a:rPr lang="en" sz="600">
                <a:solidFill>
                  <a:schemeClr val="dk1"/>
                </a:solidFill>
                <a:latin typeface="Arial"/>
                <a:ea typeface="Arial"/>
                <a:cs typeface="Arial"/>
                <a:sym typeface="Arial"/>
              </a:rPr>
              <a:t>|  Tech for Celebrations </a:t>
            </a:r>
            <a:endParaRPr sz="1100"/>
          </a:p>
        </p:txBody>
      </p:sp>
      <p:pic>
        <p:nvPicPr>
          <p:cNvPr id="330" name="Google Shape;330;p5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96150" y="4188150"/>
            <a:ext cx="1273927" cy="518075"/>
          </a:xfrm>
          <a:prstGeom prst="rect">
            <a:avLst/>
          </a:prstGeom>
          <a:noFill/>
          <a:ln>
            <a:noFill/>
          </a:ln>
        </p:spPr>
      </p:pic>
      <p:pic>
        <p:nvPicPr>
          <p:cNvPr id="331" name="Google Shape;331;p5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32644" y="647881"/>
            <a:ext cx="1229169" cy="1304572"/>
          </a:xfrm>
          <a:prstGeom prst="rect">
            <a:avLst/>
          </a:prstGeom>
          <a:noFill/>
          <a:ln>
            <a:noFill/>
          </a:ln>
        </p:spPr>
      </p:pic>
      <p:pic>
        <p:nvPicPr>
          <p:cNvPr id="3" name="Picture 2">
            <a:hlinkClick r:id="rId5"/>
            <a:extLst>
              <a:ext uri="{FF2B5EF4-FFF2-40B4-BE49-F238E27FC236}">
                <a16:creationId xmlns:a16="http://schemas.microsoft.com/office/drawing/2014/main" id="{805D33FC-1C65-474B-843C-ABD4EC19A31B}"/>
              </a:ext>
            </a:extLst>
          </p:cNvPr>
          <p:cNvPicPr>
            <a:picLocks noChangeAspect="1"/>
          </p:cNvPicPr>
          <p:nvPr/>
        </p:nvPicPr>
        <p:blipFill>
          <a:blip r:embed="rId6"/>
          <a:stretch>
            <a:fillRect/>
          </a:stretch>
        </p:blipFill>
        <p:spPr>
          <a:xfrm>
            <a:off x="3073400" y="1407248"/>
            <a:ext cx="5486400" cy="311467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a:extLst>
              <a:ext uri="{FF2B5EF4-FFF2-40B4-BE49-F238E27FC236}">
                <a16:creationId xmlns:a16="http://schemas.microsoft.com/office/drawing/2014/main" id="{24137882-274E-4112-90AA-3A86B16BE1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1A3E"/>
        </a:solidFill>
        <a:effectLst/>
      </p:bgPr>
    </p:bg>
    <p:spTree>
      <p:nvGrpSpPr>
        <p:cNvPr id="1" name="Shape 457"/>
        <p:cNvGrpSpPr/>
        <p:nvPr/>
      </p:nvGrpSpPr>
      <p:grpSpPr>
        <a:xfrm>
          <a:off x="0" y="0"/>
          <a:ext cx="0" cy="0"/>
          <a:chOff x="0" y="0"/>
          <a:chExt cx="0" cy="0"/>
        </a:xfrm>
      </p:grpSpPr>
      <p:pic>
        <p:nvPicPr>
          <p:cNvPr id="458" name="Google Shape;458;p16"/>
          <p:cNvPicPr preferRelativeResize="0"/>
          <p:nvPr/>
        </p:nvPicPr>
        <p:blipFill rotWithShape="1">
          <a:blip r:embed="rId3">
            <a:alphaModFix/>
          </a:blip>
          <a:srcRect/>
          <a:stretch/>
        </p:blipFill>
        <p:spPr>
          <a:xfrm>
            <a:off x="171100" y="2003425"/>
            <a:ext cx="2304977" cy="2881925"/>
          </a:xfrm>
          <a:prstGeom prst="rect">
            <a:avLst/>
          </a:prstGeom>
          <a:noFill/>
          <a:ln>
            <a:noFill/>
          </a:ln>
        </p:spPr>
      </p:pic>
      <p:pic>
        <p:nvPicPr>
          <p:cNvPr id="459" name="Google Shape;459;p16"/>
          <p:cNvPicPr preferRelativeResize="0"/>
          <p:nvPr/>
        </p:nvPicPr>
        <p:blipFill rotWithShape="1">
          <a:blip r:embed="rId4">
            <a:alphaModFix/>
          </a:blip>
          <a:srcRect/>
          <a:stretch/>
        </p:blipFill>
        <p:spPr>
          <a:xfrm>
            <a:off x="0" y="1354325"/>
            <a:ext cx="3030599" cy="3789174"/>
          </a:xfrm>
          <a:prstGeom prst="rect">
            <a:avLst/>
          </a:prstGeom>
          <a:noFill/>
          <a:ln>
            <a:noFill/>
          </a:ln>
        </p:spPr>
      </p:pic>
      <p:sp>
        <p:nvSpPr>
          <p:cNvPr id="460" name="Google Shape;460;p16"/>
          <p:cNvSpPr txBox="1"/>
          <p:nvPr/>
        </p:nvSpPr>
        <p:spPr>
          <a:xfrm>
            <a:off x="2722573" y="1820859"/>
            <a:ext cx="5523600" cy="1428053"/>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80000"/>
              </a:lnSpc>
              <a:spcBef>
                <a:spcPts val="0"/>
              </a:spcBef>
              <a:spcAft>
                <a:spcPts val="0"/>
              </a:spcAft>
              <a:buClr>
                <a:srgbClr val="000000"/>
              </a:buClr>
              <a:buSzPts val="2900"/>
              <a:buFont typeface="Arial"/>
              <a:buNone/>
              <a:tabLst/>
              <a:defRPr/>
            </a:pPr>
            <a:r>
              <a:rPr kumimoji="0" lang="pl-PL" sz="2900" b="0" i="0" u="none" strike="noStrike" kern="0" cap="none" spc="0" normalizeH="0" baseline="0" noProof="0" dirty="0">
                <a:ln>
                  <a:noFill/>
                </a:ln>
                <a:solidFill>
                  <a:srgbClr val="FFC8D2"/>
                </a:solidFill>
                <a:effectLst/>
                <a:uLnTx/>
                <a:uFillTx/>
                <a:latin typeface="Poppins"/>
                <a:ea typeface="Poppins"/>
                <a:cs typeface="Poppins"/>
                <a:sym typeface="Poppins"/>
              </a:rPr>
              <a:t>Czy chcielibyście w Waszej przyszłej pracy pracować z nowymi technologiami?</a:t>
            </a: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C8D2"/>
              </a:solidFill>
              <a:effectLst/>
              <a:uLnTx/>
              <a:uFillTx/>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336"/>
        <p:cNvGrpSpPr/>
        <p:nvPr/>
      </p:nvGrpSpPr>
      <p:grpSpPr>
        <a:xfrm>
          <a:off x="0" y="0"/>
          <a:ext cx="0" cy="0"/>
          <a:chOff x="0" y="0"/>
          <a:chExt cx="0" cy="0"/>
        </a:xfrm>
      </p:grpSpPr>
      <p:sp>
        <p:nvSpPr>
          <p:cNvPr id="337" name="Google Shape;337;p54"/>
          <p:cNvSpPr/>
          <p:nvPr/>
        </p:nvSpPr>
        <p:spPr>
          <a:xfrm>
            <a:off x="0" y="1048356"/>
            <a:ext cx="9144000" cy="3489300"/>
          </a:xfrm>
          <a:prstGeom prst="rect">
            <a:avLst/>
          </a:prstGeom>
          <a:solidFill>
            <a:schemeClr val="lt1"/>
          </a:solidFill>
          <a:ln>
            <a:noFill/>
          </a:ln>
        </p:spPr>
        <p:txBody>
          <a:bodyPr spcFirstLastPara="1" wrap="square" lIns="172150" tIns="229525" rIns="57375" bIns="75475" anchor="t" anchorCtr="0">
            <a:noAutofit/>
          </a:bodyPr>
          <a:lstStyle/>
          <a:p>
            <a:pPr marL="139700" marR="0" lvl="0" indent="0" algn="l" rtl="0">
              <a:spcBef>
                <a:spcPts val="0"/>
              </a:spcBef>
              <a:spcAft>
                <a:spcPts val="0"/>
              </a:spcAft>
              <a:buNone/>
            </a:pPr>
            <a:endParaRPr sz="1900">
              <a:solidFill>
                <a:schemeClr val="dk1"/>
              </a:solidFill>
              <a:latin typeface="Arial"/>
              <a:ea typeface="Arial"/>
              <a:cs typeface="Arial"/>
              <a:sym typeface="Arial"/>
            </a:endParaRPr>
          </a:p>
        </p:txBody>
      </p:sp>
      <p:sp>
        <p:nvSpPr>
          <p:cNvPr id="338" name="Google Shape;338;p54"/>
          <p:cNvSpPr txBox="1">
            <a:spLocks noGrp="1"/>
          </p:cNvSpPr>
          <p:nvPr>
            <p:ph type="title"/>
          </p:nvPr>
        </p:nvSpPr>
        <p:spPr>
          <a:xfrm>
            <a:off x="332185" y="172432"/>
            <a:ext cx="8479800" cy="612300"/>
          </a:xfrm>
          <a:prstGeom prst="rect">
            <a:avLst/>
          </a:prstGeom>
          <a:noFill/>
          <a:ln>
            <a:noFill/>
          </a:ln>
        </p:spPr>
        <p:txBody>
          <a:bodyPr spcFirstLastPara="1" wrap="square" lIns="0" tIns="0" rIns="0" bIns="0" anchor="t" anchorCtr="0">
            <a:noAutofit/>
          </a:bodyPr>
          <a:lstStyle/>
          <a:p>
            <a:pPr lvl="0">
              <a:buSzPts val="2000"/>
            </a:pPr>
            <a:r>
              <a:rPr lang="pl-PL" sz="1800" dirty="0"/>
              <a:t>Twoje wyzwanie</a:t>
            </a:r>
            <a:r>
              <a:rPr lang="en" sz="1800" dirty="0"/>
              <a:t>: </a:t>
            </a:r>
            <a:r>
              <a:rPr lang="pl-PL" sz="2000" dirty="0"/>
              <a:t>zaprojektuj zupełnie nową zabawkę elektroniczną roku 2030. Jak myślisz, jakimi zabawkami dzieci będą się bawić za dziesięć lat? </a:t>
            </a:r>
            <a:endParaRPr sz="2000" dirty="0"/>
          </a:p>
        </p:txBody>
      </p:sp>
      <p:sp>
        <p:nvSpPr>
          <p:cNvPr id="339" name="Google Shape;339;p54"/>
          <p:cNvSpPr txBox="1">
            <a:spLocks noGrp="1"/>
          </p:cNvSpPr>
          <p:nvPr>
            <p:ph type="sldNum" idx="12"/>
          </p:nvPr>
        </p:nvSpPr>
        <p:spPr>
          <a:xfrm>
            <a:off x="7265527" y="3266263"/>
            <a:ext cx="270600" cy="69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16</a:t>
            </a:fld>
            <a:endParaRPr/>
          </a:p>
        </p:txBody>
      </p:sp>
      <p:sp>
        <p:nvSpPr>
          <p:cNvPr id="340" name="Google Shape;340;p54"/>
          <p:cNvSpPr/>
          <p:nvPr/>
        </p:nvSpPr>
        <p:spPr>
          <a:xfrm>
            <a:off x="2500427" y="4537719"/>
            <a:ext cx="6643500" cy="612300"/>
          </a:xfrm>
          <a:prstGeom prst="rect">
            <a:avLst/>
          </a:prstGeom>
          <a:solidFill>
            <a:schemeClr val="accent3"/>
          </a:solidFill>
          <a:ln>
            <a:noFill/>
          </a:ln>
        </p:spPr>
        <p:txBody>
          <a:bodyPr spcFirstLastPara="1" wrap="square" lIns="72850" tIns="36425" rIns="72850" bIns="36425" anchor="ctr" anchorCtr="0">
            <a:noAutofit/>
          </a:bodyPr>
          <a:lstStyle/>
          <a:p>
            <a:pPr marL="63500" marR="88900" lvl="0"/>
            <a:r>
              <a:rPr lang="pl-PL" dirty="0">
                <a:solidFill>
                  <a:schemeClr val="lt1"/>
                </a:solidFill>
              </a:rPr>
              <a:t>Poproś opiekunów lub nauczyciela o podzielenie się Twoją pracą w mediach społecznościowych z użyciem </a:t>
            </a:r>
            <a:r>
              <a:rPr lang="pl-PL" dirty="0" err="1">
                <a:solidFill>
                  <a:schemeClr val="lt1"/>
                </a:solidFill>
              </a:rPr>
              <a:t>tagu</a:t>
            </a:r>
            <a:r>
              <a:rPr lang="pl-PL" dirty="0">
                <a:solidFill>
                  <a:schemeClr val="lt1"/>
                </a:solidFill>
              </a:rPr>
              <a:t> #</a:t>
            </a:r>
            <a:r>
              <a:rPr lang="pl-PL" dirty="0" err="1">
                <a:solidFill>
                  <a:schemeClr val="lt1"/>
                </a:solidFill>
              </a:rPr>
              <a:t>TechWeCan</a:t>
            </a:r>
            <a:r>
              <a:rPr lang="pl-PL" dirty="0">
                <a:solidFill>
                  <a:schemeClr val="lt1"/>
                </a:solidFill>
              </a:rPr>
              <a:t> lub wyślij ją na adres: </a:t>
            </a:r>
            <a:r>
              <a:rPr lang="pl-PL" u="sng" dirty="0">
                <a:solidFill>
                  <a:schemeClr val="lt1"/>
                </a:solidFill>
                <a:hlinkClick r:id="rId3">
                  <a:extLst>
                    <a:ext uri="{A12FA001-AC4F-418D-AE19-62706E023703}">
                      <ahyp:hlinkClr xmlns:ahyp="http://schemas.microsoft.com/office/drawing/2018/hyperlinkcolor" val="tx"/>
                    </a:ext>
                  </a:extLst>
                </a:hlinkClick>
              </a:rPr>
              <a:t>uk_techshecan@pwc.com</a:t>
            </a:r>
            <a:endParaRPr lang="pl-PL" dirty="0">
              <a:solidFill>
                <a:schemeClr val="lt1"/>
              </a:solidFill>
            </a:endParaRPr>
          </a:p>
        </p:txBody>
      </p:sp>
      <p:sp>
        <p:nvSpPr>
          <p:cNvPr id="341" name="Google Shape;341;p54"/>
          <p:cNvSpPr txBox="1"/>
          <p:nvPr/>
        </p:nvSpPr>
        <p:spPr>
          <a:xfrm>
            <a:off x="332185" y="4763866"/>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Celebrations </a:t>
            </a:r>
            <a:endParaRPr sz="1100"/>
          </a:p>
        </p:txBody>
      </p:sp>
      <p:pic>
        <p:nvPicPr>
          <p:cNvPr id="343" name="Google Shape;343;p54" descr="These tech toys are great for kids - Abu Dhabi World Onlin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2125" y="1203987"/>
            <a:ext cx="2197233" cy="1465554"/>
          </a:xfrm>
          <a:prstGeom prst="rect">
            <a:avLst/>
          </a:prstGeom>
          <a:noFill/>
          <a:ln>
            <a:noFill/>
          </a:ln>
        </p:spPr>
      </p:pic>
      <p:pic>
        <p:nvPicPr>
          <p:cNvPr id="344" name="Google Shape;344;p54" descr="Scientists create real 'Back To The Future' hoverboard - BBC New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82066" y="1208351"/>
            <a:ext cx="2761886" cy="1480720"/>
          </a:xfrm>
          <a:prstGeom prst="rect">
            <a:avLst/>
          </a:prstGeom>
          <a:noFill/>
          <a:ln>
            <a:noFill/>
          </a:ln>
        </p:spPr>
      </p:pic>
      <p:pic>
        <p:nvPicPr>
          <p:cNvPr id="345" name="Google Shape;345;p54" descr="Future Gazing: The rise of tech toys – ToyNews"/>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42125" y="2814955"/>
            <a:ext cx="2761887" cy="1480323"/>
          </a:xfrm>
          <a:prstGeom prst="rect">
            <a:avLst/>
          </a:prstGeom>
          <a:noFill/>
          <a:ln>
            <a:noFill/>
          </a:ln>
        </p:spPr>
      </p:pic>
      <p:pic>
        <p:nvPicPr>
          <p:cNvPr id="346" name="Google Shape;346;p54" descr="Robots are the future, and we don't trust them | PBS NewsHou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182067" y="2810799"/>
            <a:ext cx="2197233" cy="1488638"/>
          </a:xfrm>
          <a:prstGeom prst="rect">
            <a:avLst/>
          </a:prstGeom>
          <a:noFill/>
          <a:ln>
            <a:noFill/>
          </a:ln>
        </p:spPr>
      </p:pic>
      <p:pic>
        <p:nvPicPr>
          <p:cNvPr id="347" name="Google Shape;347;p54" descr="Sony brings its AI-infused robotic dog Aibo back from the dead | Sony | The  Guardian"/>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223172" y="1196403"/>
            <a:ext cx="2778714" cy="1480720"/>
          </a:xfrm>
          <a:prstGeom prst="rect">
            <a:avLst/>
          </a:prstGeom>
          <a:noFill/>
          <a:ln>
            <a:noFill/>
          </a:ln>
        </p:spPr>
      </p:pic>
      <p:pic>
        <p:nvPicPr>
          <p:cNvPr id="348" name="Google Shape;348;p54" descr="Tech and the future of transportation: From here to there | ZDNet"/>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222010" y="2777876"/>
            <a:ext cx="2779875" cy="152156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3"/>
          <p:cNvSpPr txBox="1">
            <a:spLocks noGrp="1"/>
          </p:cNvSpPr>
          <p:nvPr>
            <p:ph type="title"/>
          </p:nvPr>
        </p:nvSpPr>
        <p:spPr>
          <a:xfrm>
            <a:off x="301050" y="922325"/>
            <a:ext cx="4045200" cy="1482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n" sz="1400" dirty="0">
                <a:solidFill>
                  <a:schemeClr val="lt1"/>
                </a:solidFill>
              </a:rPr>
              <a:t>“</a:t>
            </a:r>
            <a:r>
              <a:rPr lang="pl-PL" sz="1400" dirty="0">
                <a:solidFill>
                  <a:schemeClr val="lt1"/>
                </a:solidFill>
              </a:rPr>
              <a:t>Konspekty</a:t>
            </a:r>
            <a:r>
              <a:rPr lang="en" sz="1400" dirty="0">
                <a:solidFill>
                  <a:schemeClr val="lt1"/>
                </a:solidFill>
              </a:rPr>
              <a:t> Tech We Can </a:t>
            </a:r>
            <a:r>
              <a:rPr lang="pl-PL" sz="1400" dirty="0">
                <a:solidFill>
                  <a:schemeClr val="lt1"/>
                </a:solidFill>
              </a:rPr>
              <a:t>są częścią naszej misji by rozwijać społeczność w której żyjemy </a:t>
            </a:r>
            <a:br>
              <a:rPr lang="pl-PL" sz="1400" dirty="0">
                <a:solidFill>
                  <a:schemeClr val="lt1"/>
                </a:solidFill>
              </a:rPr>
            </a:br>
            <a:r>
              <a:rPr lang="en" sz="1400" dirty="0">
                <a:solidFill>
                  <a:schemeClr val="lt1"/>
                </a:solidFill>
              </a:rPr>
              <a:t>- </a:t>
            </a:r>
            <a:r>
              <a:rPr lang="pl-PL" sz="1400" dirty="0">
                <a:solidFill>
                  <a:schemeClr val="lt1"/>
                </a:solidFill>
              </a:rPr>
              <a:t> bez naszego zaangażowania, wiele dzieci napotka ryzyko pozostania w tyle za szybko rozwijającą się technologią, która zmienia to jak żyjemy i pracujemy</a:t>
            </a:r>
            <a:r>
              <a:rPr lang="en" sz="1400" dirty="0">
                <a:solidFill>
                  <a:schemeClr val="lt1"/>
                </a:solidFill>
              </a:rPr>
              <a:t>. </a:t>
            </a:r>
            <a:r>
              <a:rPr lang="pl-PL" sz="1400" dirty="0">
                <a:solidFill>
                  <a:schemeClr val="lt1"/>
                </a:solidFill>
              </a:rPr>
              <a:t>[</a:t>
            </a:r>
            <a:r>
              <a:rPr lang="en-CH" sz="1400" dirty="0">
                <a:solidFill>
                  <a:schemeClr val="lt1"/>
                </a:solidFill>
              </a:rPr>
              <a:t>…</a:t>
            </a:r>
            <a:r>
              <a:rPr lang="pl-PL" sz="1400" dirty="0">
                <a:solidFill>
                  <a:schemeClr val="lt1"/>
                </a:solidFill>
              </a:rPr>
              <a:t>]</a:t>
            </a:r>
            <a:r>
              <a:rPr lang="en" sz="1400" dirty="0">
                <a:solidFill>
                  <a:schemeClr val="lt1"/>
                </a:solidFill>
              </a:rPr>
              <a:t>.”</a:t>
            </a:r>
            <a:endParaRPr sz="1400" dirty="0">
              <a:solidFill>
                <a:schemeClr val="lt1"/>
              </a:solidFill>
            </a:endParaRPr>
          </a:p>
          <a:p>
            <a:pPr marL="0" lvl="0" indent="0" algn="l" rtl="0">
              <a:lnSpc>
                <a:spcPct val="100000"/>
              </a:lnSpc>
              <a:spcBef>
                <a:spcPts val="1000"/>
              </a:spcBef>
              <a:spcAft>
                <a:spcPts val="1000"/>
              </a:spcAft>
              <a:buSzPts val="4200"/>
              <a:buNone/>
            </a:pPr>
            <a:r>
              <a:rPr lang="en" sz="1000" b="1" dirty="0">
                <a:solidFill>
                  <a:schemeClr val="lt1"/>
                </a:solidFill>
              </a:rPr>
              <a:t>Sheridan Ash, </a:t>
            </a:r>
            <a:r>
              <a:rPr lang="pl-PL" sz="1000" b="1" dirty="0">
                <a:solidFill>
                  <a:schemeClr val="lt1"/>
                </a:solidFill>
              </a:rPr>
              <a:t>założyciel</a:t>
            </a:r>
            <a:r>
              <a:rPr lang="en" sz="1000" b="1" dirty="0">
                <a:solidFill>
                  <a:schemeClr val="lt1"/>
                </a:solidFill>
              </a:rPr>
              <a:t> Tech She Can Charter</a:t>
            </a:r>
            <a:endParaRPr sz="1000" b="1" dirty="0">
              <a:solidFill>
                <a:schemeClr val="lt1"/>
              </a:solidFill>
            </a:endParaRPr>
          </a:p>
        </p:txBody>
      </p:sp>
      <p:pic>
        <p:nvPicPr>
          <p:cNvPr id="318" name="Google Shape;318;p5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2857460"/>
            <a:ext cx="4570811" cy="2285445"/>
          </a:xfrm>
          <a:prstGeom prst="rect">
            <a:avLst/>
          </a:prstGeom>
          <a:noFill/>
          <a:ln>
            <a:noFill/>
          </a:ln>
        </p:spPr>
      </p:pic>
      <p:sp>
        <p:nvSpPr>
          <p:cNvPr id="319" name="Google Shape;319;p53"/>
          <p:cNvSpPr txBox="1"/>
          <p:nvPr/>
        </p:nvSpPr>
        <p:spPr>
          <a:xfrm>
            <a:off x="4798400" y="212375"/>
            <a:ext cx="4121400" cy="235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pl-PL" sz="1200" b="1" i="0" u="none" strike="noStrike" cap="none" dirty="0">
                <a:solidFill>
                  <a:schemeClr val="dk1"/>
                </a:solidFill>
                <a:latin typeface="Arial"/>
                <a:ea typeface="Arial"/>
                <a:cs typeface="Arial"/>
                <a:sym typeface="Arial"/>
              </a:rPr>
              <a:t>Aby dowiedzieć się więcej  o</a:t>
            </a:r>
            <a:r>
              <a:rPr lang="en" sz="1200" b="1" i="0" u="none" strike="noStrike" cap="none" dirty="0">
                <a:solidFill>
                  <a:schemeClr val="dk1"/>
                </a:solidFill>
                <a:latin typeface="Arial"/>
                <a:ea typeface="Arial"/>
                <a:cs typeface="Arial"/>
                <a:sym typeface="Arial"/>
              </a:rPr>
              <a:t>Tech She Can, </a:t>
            </a:r>
            <a:r>
              <a:rPr lang="pl-PL" sz="1200" b="1" i="0" u="none" strike="noStrike" cap="none" dirty="0">
                <a:solidFill>
                  <a:schemeClr val="dk1"/>
                </a:solidFill>
                <a:latin typeface="Arial"/>
                <a:ea typeface="Arial"/>
                <a:cs typeface="Arial"/>
                <a:sym typeface="Arial"/>
              </a:rPr>
              <a:t>odwiedź [</a:t>
            </a:r>
            <a:r>
              <a:rPr lang="pl-PL" sz="1200" b="1" i="0" u="none" strike="noStrike" cap="none" dirty="0" err="1">
                <a:solidFill>
                  <a:schemeClr val="dk1"/>
                </a:solidFill>
                <a:latin typeface="Arial"/>
                <a:ea typeface="Arial"/>
                <a:cs typeface="Arial"/>
                <a:sym typeface="Arial"/>
              </a:rPr>
              <a:t>ang</a:t>
            </a:r>
            <a:r>
              <a:rPr lang="pl-PL" sz="1200" b="1" i="0" u="none" strike="noStrike" cap="none" dirty="0">
                <a:solidFill>
                  <a:schemeClr val="dk1"/>
                </a:solidFill>
                <a:latin typeface="Arial"/>
                <a:ea typeface="Arial"/>
                <a:cs typeface="Arial"/>
                <a:sym typeface="Arial"/>
              </a:rPr>
              <a:t>]</a:t>
            </a:r>
            <a:r>
              <a:rPr lang="en" sz="1200" b="1" i="0" u="none" strike="noStrike" cap="none" dirty="0">
                <a:solidFill>
                  <a:schemeClr val="dk1"/>
                </a:solidFill>
                <a:latin typeface="Arial"/>
                <a:ea typeface="Arial"/>
                <a:cs typeface="Arial"/>
                <a:sym typeface="Arial"/>
              </a:rPr>
              <a:t>: </a:t>
            </a:r>
            <a:r>
              <a:rPr lang="en" sz="1400" b="0" i="0" u="sng" strike="noStrike" cap="none" dirty="0">
                <a:solidFill>
                  <a:schemeClr val="hlink"/>
                </a:solidFill>
                <a:latin typeface="Arial"/>
                <a:ea typeface="Arial"/>
                <a:cs typeface="Arial"/>
                <a:sym typeface="Arial"/>
                <a:hlinkClick r:id="rId4"/>
              </a:rPr>
              <a:t>https://www.pwc.co.uk/who-we-are/women-in-technology/tech-she-can-charter.html</a:t>
            </a:r>
            <a:r>
              <a:rPr lang="en" sz="1400" b="0" i="0" u="none" strike="noStrike" cap="none" dirty="0">
                <a:solidFill>
                  <a:srgbClr val="1155CC"/>
                </a:solidFill>
                <a:latin typeface="Arial"/>
                <a:ea typeface="Arial"/>
                <a:cs typeface="Arial"/>
                <a:sym typeface="Arial"/>
              </a:rPr>
              <a:t> </a:t>
            </a:r>
            <a:endParaRPr sz="1400" b="0" i="0" u="none" strike="noStrike" cap="none" dirty="0">
              <a:solidFill>
                <a:srgbClr val="1155CC"/>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endParaRPr sz="1200" b="1" i="0" u="none" strike="noStrike" cap="none" dirty="0">
              <a:solidFill>
                <a:schemeClr val="dk1"/>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r>
              <a:rPr lang="pl-PL" sz="1200" b="1" i="0" u="none" strike="noStrike" cap="none" dirty="0">
                <a:solidFill>
                  <a:schemeClr val="dk1"/>
                </a:solidFill>
                <a:latin typeface="Arial"/>
                <a:ea typeface="Arial"/>
                <a:cs typeface="Arial"/>
                <a:sym typeface="Arial"/>
              </a:rPr>
              <a:t>Aby uzyskać dostęp do darmowych pomocy naukowych o których wspominaliśmy dzisiaj, odwiedź</a:t>
            </a:r>
            <a:r>
              <a:rPr lang="en" sz="1200" b="1" i="0" u="none" strike="noStrike" cap="none" dirty="0">
                <a:solidFill>
                  <a:schemeClr val="dk1"/>
                </a:solidFill>
                <a:latin typeface="Arial"/>
                <a:ea typeface="Arial"/>
                <a:cs typeface="Arial"/>
                <a:sym typeface="Arial"/>
              </a:rPr>
              <a:t>: </a:t>
            </a:r>
            <a:r>
              <a:rPr lang="en" sz="1400" b="0" i="0" u="sng" strike="noStrike" cap="none" dirty="0">
                <a:solidFill>
                  <a:schemeClr val="hlink"/>
                </a:solidFill>
                <a:latin typeface="Arial"/>
                <a:ea typeface="Arial"/>
                <a:cs typeface="Arial"/>
                <a:sym typeface="Arial"/>
                <a:hlinkClick r:id="rId5"/>
              </a:rPr>
              <a:t>https://techwecan.org/</a:t>
            </a:r>
            <a:r>
              <a:rPr lang="en" sz="1400" b="0" i="0" u="none" strike="noStrike" cap="none" dirty="0">
                <a:solidFill>
                  <a:srgbClr val="1155CC"/>
                </a:solidFill>
                <a:latin typeface="Arial"/>
                <a:ea typeface="Arial"/>
                <a:cs typeface="Arial"/>
                <a:sym typeface="Arial"/>
              </a:rPr>
              <a:t> </a:t>
            </a:r>
            <a:endParaRPr sz="1400" b="0" i="0" u="none" strike="noStrike" cap="none" dirty="0">
              <a:solidFill>
                <a:srgbClr val="1155CC"/>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1000"/>
              </a:spcAft>
              <a:buClr>
                <a:srgbClr val="000000"/>
              </a:buClr>
              <a:buSzPts val="1400"/>
              <a:buFont typeface="Arial"/>
              <a:buNone/>
            </a:pPr>
            <a:r>
              <a:rPr lang="pl-PL" sz="1400" b="0" i="0" u="none" strike="noStrike" cap="none" dirty="0">
                <a:solidFill>
                  <a:srgbClr val="000000"/>
                </a:solidFill>
                <a:latin typeface="Arial"/>
                <a:ea typeface="Arial"/>
                <a:cs typeface="Arial"/>
                <a:sym typeface="Arial"/>
              </a:rPr>
              <a:t>Sprawdź </a:t>
            </a:r>
            <a:r>
              <a:rPr lang="en" sz="1400" b="0" i="0" u="none" strike="noStrike" cap="none" dirty="0">
                <a:solidFill>
                  <a:srgbClr val="000000"/>
                </a:solidFill>
                <a:latin typeface="Arial"/>
                <a:ea typeface="Arial"/>
                <a:cs typeface="Arial"/>
                <a:sym typeface="Arial"/>
              </a:rPr>
              <a:t>hashtag</a:t>
            </a:r>
            <a:r>
              <a:rPr lang="pl-PL" sz="1400" b="0" i="0" u="none" strike="noStrike" cap="none" dirty="0">
                <a:solidFill>
                  <a:srgbClr val="000000"/>
                </a:solidFill>
                <a:latin typeface="Arial"/>
                <a:ea typeface="Arial"/>
                <a:cs typeface="Arial"/>
                <a:sym typeface="Arial"/>
              </a:rPr>
              <a:t>i</a:t>
            </a:r>
            <a:r>
              <a:rPr lang="en" sz="1400" b="0" i="0" u="none" strike="noStrike" cap="none" dirty="0">
                <a:solidFill>
                  <a:srgbClr val="000000"/>
                </a:solidFill>
                <a:latin typeface="Arial"/>
                <a:ea typeface="Arial"/>
                <a:cs typeface="Arial"/>
                <a:sym typeface="Arial"/>
              </a:rPr>
              <a:t> #TechSheCan </a:t>
            </a:r>
            <a:r>
              <a:rPr lang="pl-PL" sz="1400" b="0" i="0" u="none" strike="noStrike" cap="none" dirty="0">
                <a:solidFill>
                  <a:srgbClr val="000000"/>
                </a:solidFill>
                <a:latin typeface="Arial"/>
                <a:ea typeface="Arial"/>
                <a:cs typeface="Arial"/>
                <a:sym typeface="Arial"/>
              </a:rPr>
              <a:t>i</a:t>
            </a:r>
            <a:r>
              <a:rPr lang="en" sz="1400" b="0" i="0" u="none" strike="noStrike" cap="none" dirty="0">
                <a:solidFill>
                  <a:srgbClr val="000000"/>
                </a:solidFill>
                <a:latin typeface="Arial"/>
                <a:ea typeface="Arial"/>
                <a:cs typeface="Arial"/>
                <a:sym typeface="Arial"/>
              </a:rPr>
              <a:t> #TechWeCan </a:t>
            </a:r>
            <a:r>
              <a:rPr lang="pl-PL" sz="1400" b="0" i="0" u="none" strike="noStrike" cap="none" dirty="0">
                <a:solidFill>
                  <a:srgbClr val="000000"/>
                </a:solidFill>
                <a:latin typeface="Arial"/>
                <a:ea typeface="Arial"/>
                <a:cs typeface="Arial"/>
                <a:sym typeface="Arial"/>
              </a:rPr>
              <a:t>aby być na bieżąco z naszą działalnością w mediach społecznościowych</a:t>
            </a:r>
            <a:r>
              <a:rPr lang="en"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pic>
        <p:nvPicPr>
          <p:cNvPr id="320" name="Google Shape;320;p53"/>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862600" y="3443150"/>
            <a:ext cx="1871121" cy="1581538"/>
          </a:xfrm>
          <a:prstGeom prst="rect">
            <a:avLst/>
          </a:prstGeom>
          <a:noFill/>
          <a:ln>
            <a:noFill/>
          </a:ln>
        </p:spPr>
      </p:pic>
      <p:pic>
        <p:nvPicPr>
          <p:cNvPr id="321" name="Google Shape;321;p53"/>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987775" y="3443150"/>
            <a:ext cx="2020406" cy="1581538"/>
          </a:xfrm>
          <a:prstGeom prst="rect">
            <a:avLst/>
          </a:prstGeom>
          <a:noFill/>
          <a:ln>
            <a:noFill/>
          </a:ln>
        </p:spPr>
      </p:pic>
      <p:pic>
        <p:nvPicPr>
          <p:cNvPr id="322" name="Google Shape;322;p53"/>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3526700" y="2352800"/>
            <a:ext cx="1044100" cy="1044100"/>
          </a:xfrm>
          <a:prstGeom prst="rect">
            <a:avLst/>
          </a:prstGeom>
          <a:noFill/>
          <a:ln>
            <a:noFill/>
          </a:ln>
        </p:spPr>
      </p:pic>
      <p:sp>
        <p:nvSpPr>
          <p:cNvPr id="2" name="Slide Number Placeholder 1">
            <a:extLst>
              <a:ext uri="{FF2B5EF4-FFF2-40B4-BE49-F238E27FC236}">
                <a16:creationId xmlns:a16="http://schemas.microsoft.com/office/drawing/2014/main" id="{69EFC799-E61F-4DB1-8792-58B3A099F2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959302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1A3E"/>
        </a:solidFill>
        <a:effectLst/>
      </p:bgPr>
    </p:bg>
    <p:spTree>
      <p:nvGrpSpPr>
        <p:cNvPr id="1" name="Shape 312"/>
        <p:cNvGrpSpPr/>
        <p:nvPr/>
      </p:nvGrpSpPr>
      <p:grpSpPr>
        <a:xfrm>
          <a:off x="0" y="0"/>
          <a:ext cx="0" cy="0"/>
          <a:chOff x="0" y="0"/>
          <a:chExt cx="0" cy="0"/>
        </a:xfrm>
      </p:grpSpPr>
      <p:sp>
        <p:nvSpPr>
          <p:cNvPr id="313" name="Google Shape;313;p3"/>
          <p:cNvSpPr txBox="1"/>
          <p:nvPr/>
        </p:nvSpPr>
        <p:spPr>
          <a:xfrm>
            <a:off x="2827575" y="944250"/>
            <a:ext cx="5523600" cy="196974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900"/>
              <a:buFont typeface="Arial"/>
              <a:buNone/>
              <a:tabLst/>
              <a:defRPr/>
            </a:pPr>
            <a:r>
              <a:rPr kumimoji="0" lang="pl-PL" sz="2900" b="0" i="0" u="none" strike="noStrike" kern="0" cap="none" spc="0" normalizeH="0" baseline="0" noProof="0" dirty="0">
                <a:ln>
                  <a:noFill/>
                </a:ln>
                <a:solidFill>
                  <a:srgbClr val="FFC8D2"/>
                </a:solidFill>
                <a:effectLst/>
                <a:uLnTx/>
                <a:uFillTx/>
                <a:latin typeface="Poppins"/>
                <a:ea typeface="Poppins"/>
                <a:cs typeface="Poppins"/>
                <a:sym typeface="Poppins"/>
              </a:rPr>
              <a:t>Czy kiedykolwiek zastanawialiście się jaki zawód chcielibyście wykonywać kiedy dorośniecie</a:t>
            </a:r>
            <a:r>
              <a:rPr kumimoji="0" lang="en" sz="2900" b="0" i="0" u="none" strike="noStrike" kern="0" cap="none" spc="0" normalizeH="0" baseline="0" noProof="0" dirty="0">
                <a:ln>
                  <a:noFill/>
                </a:ln>
                <a:solidFill>
                  <a:srgbClr val="FFC8D2"/>
                </a:solidFill>
                <a:effectLst/>
                <a:uLnTx/>
                <a:uFillTx/>
                <a:latin typeface="Poppins"/>
                <a:ea typeface="Poppins"/>
                <a:cs typeface="Poppins"/>
                <a:sym typeface="Poppins"/>
              </a:rPr>
              <a:t>?</a:t>
            </a:r>
            <a:endParaRPr kumimoji="0" sz="2900" b="0" i="0" u="none" strike="noStrike" kern="0" cap="none" spc="0" normalizeH="0" baseline="0" noProof="0" dirty="0">
              <a:ln>
                <a:noFill/>
              </a:ln>
              <a:solidFill>
                <a:srgbClr val="FFC8D2"/>
              </a:solidFill>
              <a:effectLst/>
              <a:uLnTx/>
              <a:uFillTx/>
              <a:latin typeface="Poppins"/>
              <a:ea typeface="Poppins"/>
              <a:cs typeface="Poppins"/>
              <a:sym typeface="Poppins"/>
            </a:endParaRPr>
          </a:p>
          <a:p>
            <a:pPr marL="0" marR="0" lvl="0" indent="0" algn="ctr" defTabSz="914400" rtl="0" eaLnBrk="1" fontAlgn="auto" latinLnBrk="0" hangingPunct="1">
              <a:lnSpc>
                <a:spcPct val="100000"/>
              </a:lnSpc>
              <a:spcBef>
                <a:spcPts val="0"/>
              </a:spcBef>
              <a:spcAft>
                <a:spcPts val="0"/>
              </a:spcAft>
              <a:buClr>
                <a:srgbClr val="000000"/>
              </a:buClr>
              <a:buSzPts val="2900"/>
              <a:buFont typeface="Arial"/>
              <a:buNone/>
              <a:tabLst/>
              <a:defRPr/>
            </a:pPr>
            <a:endParaRPr kumimoji="0" sz="2900" b="0" i="0" u="none" strike="noStrike" kern="0" cap="none" spc="0" normalizeH="0" baseline="0" noProof="0" dirty="0">
              <a:ln>
                <a:noFill/>
              </a:ln>
              <a:solidFill>
                <a:srgbClr val="FFC8D2"/>
              </a:solidFill>
              <a:effectLst/>
              <a:uLnTx/>
              <a:uFillTx/>
              <a:latin typeface="Poppins"/>
              <a:ea typeface="Poppins"/>
              <a:cs typeface="Poppins"/>
              <a:sym typeface="Poppins"/>
            </a:endParaRPr>
          </a:p>
        </p:txBody>
      </p:sp>
      <p:pic>
        <p:nvPicPr>
          <p:cNvPr id="314" name="Google Shape;314;p3"/>
          <p:cNvPicPr preferRelativeResize="0"/>
          <p:nvPr/>
        </p:nvPicPr>
        <p:blipFill rotWithShape="1">
          <a:blip r:embed="rId3">
            <a:alphaModFix/>
          </a:blip>
          <a:srcRect/>
          <a:stretch/>
        </p:blipFill>
        <p:spPr>
          <a:xfrm>
            <a:off x="0" y="1354325"/>
            <a:ext cx="3030599" cy="3789174"/>
          </a:xfrm>
          <a:prstGeom prst="rect">
            <a:avLst/>
          </a:prstGeom>
          <a:noFill/>
          <a:ln>
            <a:noFill/>
          </a:ln>
        </p:spPr>
      </p:pic>
      <p:sp>
        <p:nvSpPr>
          <p:cNvPr id="315" name="Google Shape;315;p3"/>
          <p:cNvSpPr txBox="1"/>
          <p:nvPr/>
        </p:nvSpPr>
        <p:spPr>
          <a:xfrm>
            <a:off x="2816925" y="2922625"/>
            <a:ext cx="5523600" cy="21426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100"/>
              <a:buFont typeface="Arial"/>
              <a:buNone/>
              <a:tabLst/>
              <a:defRPr/>
            </a:pPr>
            <a:r>
              <a:rPr kumimoji="0" lang="pl-PL" sz="3100" b="1" i="0" u="none" strike="noStrike" kern="0" cap="none" spc="0" normalizeH="0" baseline="0" noProof="0" dirty="0">
                <a:ln>
                  <a:noFill/>
                </a:ln>
                <a:solidFill>
                  <a:srgbClr val="FFC8D2"/>
                </a:solidFill>
                <a:effectLst/>
                <a:uLnTx/>
                <a:uFillTx/>
                <a:latin typeface="Poppins"/>
                <a:ea typeface="Poppins"/>
                <a:cs typeface="Poppins"/>
                <a:sym typeface="Poppins"/>
              </a:rPr>
              <a:t>Czy chcielibyście w Waszej przyszłej pracy pracować z nowymi technologiami?</a:t>
            </a:r>
            <a:endParaRPr kumimoji="0" sz="3100" b="1" i="0" u="none" strike="noStrike" kern="0" cap="none" spc="0" normalizeH="0" baseline="0" noProof="0" dirty="0">
              <a:ln>
                <a:noFill/>
              </a:ln>
              <a:solidFill>
                <a:srgbClr val="FFC8D2"/>
              </a:solidFill>
              <a:effectLst/>
              <a:uLnTx/>
              <a:uFillTx/>
              <a:latin typeface="Poppins"/>
              <a:ea typeface="Poppins"/>
              <a:cs typeface="Poppins"/>
              <a:sym typeface="Poppins"/>
            </a:endParaRPr>
          </a:p>
          <a:p>
            <a:pPr marL="0" marR="0" lvl="0" indent="0" algn="ctr" defTabSz="914400" rtl="0" eaLnBrk="1" fontAlgn="auto" latinLnBrk="0" hangingPunct="1">
              <a:lnSpc>
                <a:spcPct val="115000"/>
              </a:lnSpc>
              <a:spcBef>
                <a:spcPts val="0"/>
              </a:spcBef>
              <a:spcAft>
                <a:spcPts val="0"/>
              </a:spcAft>
              <a:buClr>
                <a:srgbClr val="000000"/>
              </a:buClr>
              <a:buSzPts val="1600"/>
              <a:buFont typeface="Arial"/>
              <a:buNone/>
              <a:tabLst/>
              <a:defRPr/>
            </a:pPr>
            <a:endParaRPr kumimoji="0" sz="1600" b="1" i="0" u="none" strike="noStrike" kern="0" cap="none" spc="0" normalizeH="0" baseline="0" noProof="0" dirty="0">
              <a:ln>
                <a:noFill/>
              </a:ln>
              <a:solidFill>
                <a:srgbClr val="FFC8D2"/>
              </a:solidFill>
              <a:effectLst/>
              <a:uLnTx/>
              <a:uFillTx/>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A3E"/>
        </a:solidFill>
        <a:effectLst/>
      </p:bgPr>
    </p:bg>
    <p:spTree>
      <p:nvGrpSpPr>
        <p:cNvPr id="1" name="Shape 319"/>
        <p:cNvGrpSpPr/>
        <p:nvPr/>
      </p:nvGrpSpPr>
      <p:grpSpPr>
        <a:xfrm>
          <a:off x="0" y="0"/>
          <a:ext cx="0" cy="0"/>
          <a:chOff x="0" y="0"/>
          <a:chExt cx="0" cy="0"/>
        </a:xfrm>
      </p:grpSpPr>
      <p:pic>
        <p:nvPicPr>
          <p:cNvPr id="320" name="Google Shape;320;p4"/>
          <p:cNvPicPr preferRelativeResize="0"/>
          <p:nvPr/>
        </p:nvPicPr>
        <p:blipFill rotWithShape="1">
          <a:blip r:embed="rId3">
            <a:alphaModFix/>
          </a:blip>
          <a:srcRect/>
          <a:stretch/>
        </p:blipFill>
        <p:spPr>
          <a:xfrm>
            <a:off x="334925" y="3495200"/>
            <a:ext cx="2468876" cy="1347750"/>
          </a:xfrm>
          <a:prstGeom prst="rect">
            <a:avLst/>
          </a:prstGeom>
          <a:noFill/>
          <a:ln>
            <a:noFill/>
          </a:ln>
        </p:spPr>
      </p:pic>
      <p:pic>
        <p:nvPicPr>
          <p:cNvPr id="321" name="Google Shape;321;p4"/>
          <p:cNvPicPr preferRelativeResize="0"/>
          <p:nvPr/>
        </p:nvPicPr>
        <p:blipFill rotWithShape="1">
          <a:blip r:embed="rId4">
            <a:alphaModFix/>
          </a:blip>
          <a:srcRect/>
          <a:stretch/>
        </p:blipFill>
        <p:spPr>
          <a:xfrm>
            <a:off x="3440050" y="3509500"/>
            <a:ext cx="2464458" cy="1347750"/>
          </a:xfrm>
          <a:prstGeom prst="rect">
            <a:avLst/>
          </a:prstGeom>
          <a:noFill/>
          <a:ln>
            <a:noFill/>
          </a:ln>
        </p:spPr>
      </p:pic>
      <p:sp>
        <p:nvSpPr>
          <p:cNvPr id="322" name="Google Shape;322;p4"/>
          <p:cNvSpPr txBox="1"/>
          <p:nvPr/>
        </p:nvSpPr>
        <p:spPr>
          <a:xfrm>
            <a:off x="439325" y="968700"/>
            <a:ext cx="1542000" cy="1046700"/>
          </a:xfrm>
          <a:prstGeom prst="rect">
            <a:avLst/>
          </a:prstGeom>
          <a:solidFill>
            <a:schemeClr val="lt1"/>
          </a:solidFill>
          <a:ln>
            <a:noFill/>
          </a:ln>
        </p:spPr>
        <p:txBody>
          <a:bodyPr spcFirstLastPara="1" wrap="square" lIns="91425" tIns="91425" rIns="91425" bIns="91425" anchor="ctr" anchorCtr="0">
            <a:noAutofit/>
          </a:bodyPr>
          <a:lstStyle/>
          <a:p>
            <a:pPr lvl="0" algn="ctr">
              <a:lnSpc>
                <a:spcPct val="80000"/>
              </a:lnSpc>
              <a:buSzPts val="1400"/>
            </a:pPr>
            <a:r>
              <a:rPr kumimoji="0" lang="pl-PL" sz="1400" b="0" i="0" u="none" strike="noStrike" kern="0" cap="none" spc="0" normalizeH="0" baseline="0" noProof="0" dirty="0">
                <a:ln>
                  <a:noFill/>
                </a:ln>
                <a:solidFill>
                  <a:srgbClr val="000000"/>
                </a:solidFill>
                <a:effectLst/>
                <a:uLnTx/>
                <a:uFillTx/>
                <a:latin typeface="Poppins"/>
                <a:ea typeface="Poppins"/>
                <a:cs typeface="Poppins"/>
                <a:sym typeface="Poppins"/>
              </a:rPr>
              <a:t>Technologia zmienia się bardzo szybko</a:t>
            </a:r>
            <a:endParaRPr kumimoji="0" sz="1400" b="0" i="0" u="none" strike="noStrike" kern="0" cap="none" spc="0" normalizeH="0" baseline="0" noProof="0" dirty="0">
              <a:ln>
                <a:noFill/>
              </a:ln>
              <a:solidFill>
                <a:srgbClr val="000000"/>
              </a:solidFill>
              <a:effectLst/>
              <a:uLnTx/>
              <a:uFillTx/>
              <a:latin typeface="Poppins"/>
              <a:ea typeface="Poppins"/>
              <a:cs typeface="Poppins"/>
              <a:sym typeface="Poppins"/>
            </a:endParaRPr>
          </a:p>
        </p:txBody>
      </p:sp>
      <p:sp>
        <p:nvSpPr>
          <p:cNvPr id="323" name="Google Shape;323;p4"/>
          <p:cNvSpPr txBox="1"/>
          <p:nvPr/>
        </p:nvSpPr>
        <p:spPr>
          <a:xfrm>
            <a:off x="439325" y="2359808"/>
            <a:ext cx="1542000" cy="874055"/>
          </a:xfrm>
          <a:prstGeom prst="rect">
            <a:avLst/>
          </a:prstGeom>
          <a:solidFill>
            <a:schemeClr val="lt1"/>
          </a:solid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80000"/>
              </a:lnSpc>
              <a:spcBef>
                <a:spcPts val="0"/>
              </a:spcBef>
              <a:spcAft>
                <a:spcPts val="0"/>
              </a:spcAft>
              <a:buClr>
                <a:srgbClr val="000000"/>
              </a:buClr>
              <a:buSzPts val="1400"/>
              <a:buFont typeface="Arial"/>
              <a:buNone/>
              <a:tabLst/>
              <a:defRPr/>
            </a:pPr>
            <a:r>
              <a:rPr kumimoji="0" lang="pl-PL" sz="1400" b="0" i="0" u="none" strike="noStrike" kern="0" cap="none" spc="0" normalizeH="0" baseline="0" noProof="0" dirty="0">
                <a:ln>
                  <a:noFill/>
                </a:ln>
                <a:solidFill>
                  <a:srgbClr val="000000"/>
                </a:solidFill>
                <a:effectLst/>
                <a:uLnTx/>
                <a:uFillTx/>
                <a:latin typeface="Poppins"/>
                <a:ea typeface="Poppins"/>
                <a:cs typeface="Poppins"/>
                <a:sym typeface="Poppins"/>
              </a:rPr>
              <a:t>Ludzie codziennie wymyślają nowe technologie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8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Poppins"/>
              <a:ea typeface="Poppins"/>
              <a:cs typeface="Poppins"/>
              <a:sym typeface="Poppins"/>
            </a:endParaRPr>
          </a:p>
        </p:txBody>
      </p:sp>
      <p:sp>
        <p:nvSpPr>
          <p:cNvPr id="324" name="Google Shape;324;p4"/>
          <p:cNvSpPr txBox="1"/>
          <p:nvPr/>
        </p:nvSpPr>
        <p:spPr>
          <a:xfrm>
            <a:off x="7196550" y="968688"/>
            <a:ext cx="1542000" cy="1391120"/>
          </a:xfrm>
          <a:prstGeom prst="rect">
            <a:avLst/>
          </a:prstGeom>
          <a:solidFill>
            <a:schemeClr val="lt1"/>
          </a:solid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80000"/>
              </a:lnSpc>
              <a:spcBef>
                <a:spcPts val="0"/>
              </a:spcBef>
              <a:spcAft>
                <a:spcPts val="0"/>
              </a:spcAft>
              <a:buClr>
                <a:srgbClr val="000000"/>
              </a:buClr>
              <a:buSzPts val="1400"/>
              <a:buFont typeface="Arial"/>
              <a:buNone/>
              <a:tabLst/>
              <a:defRPr/>
            </a:pPr>
            <a:r>
              <a:rPr kumimoji="0" lang="pl-PL" sz="1400" b="0" i="0" u="none" strike="noStrike" kern="0" cap="none" spc="0" normalizeH="0" baseline="0" noProof="0" dirty="0">
                <a:ln>
                  <a:noFill/>
                </a:ln>
                <a:solidFill>
                  <a:srgbClr val="000000"/>
                </a:solidFill>
                <a:effectLst/>
                <a:uLnTx/>
                <a:uFillTx/>
                <a:latin typeface="Poppins"/>
                <a:ea typeface="Poppins"/>
                <a:cs typeface="Poppins"/>
                <a:sym typeface="Poppins"/>
              </a:rPr>
              <a:t>Większość zawodów, które będziecie wykonywać kiedy dorośniecie jeszcze nie istnieje!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25" name="Google Shape;325;p4"/>
          <p:cNvSpPr txBox="1"/>
          <p:nvPr/>
        </p:nvSpPr>
        <p:spPr>
          <a:xfrm>
            <a:off x="222200" y="162950"/>
            <a:ext cx="8392200" cy="529345"/>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80000"/>
              </a:lnSpc>
              <a:spcBef>
                <a:spcPts val="0"/>
              </a:spcBef>
              <a:spcAft>
                <a:spcPts val="0"/>
              </a:spcAft>
              <a:buClr>
                <a:srgbClr val="000000"/>
              </a:buClr>
              <a:buSzPts val="2800"/>
              <a:buFont typeface="Arial"/>
              <a:buNone/>
              <a:tabLst/>
              <a:defRPr/>
            </a:pPr>
            <a:r>
              <a:rPr kumimoji="0" lang="pl-PL" sz="2800" b="0" i="0" u="none" strike="noStrike" kern="0" cap="none" spc="0" normalizeH="0" baseline="0" noProof="0" dirty="0">
                <a:ln>
                  <a:noFill/>
                </a:ln>
                <a:solidFill>
                  <a:srgbClr val="FFFFFF"/>
                </a:solidFill>
                <a:effectLst/>
                <a:uLnTx/>
                <a:uFillTx/>
                <a:latin typeface="Poppins SemiBold"/>
                <a:ea typeface="Poppins SemiBold"/>
                <a:cs typeface="Poppins SemiBold"/>
                <a:sym typeface="Poppins SemiBold"/>
              </a:rPr>
              <a:t>Fakty</a:t>
            </a:r>
            <a:endParaRPr kumimoji="0" sz="2800" b="0" i="0" u="none" strike="noStrike" kern="0" cap="none" spc="0" normalizeH="0" baseline="0" noProof="0" dirty="0">
              <a:ln>
                <a:noFill/>
              </a:ln>
              <a:solidFill>
                <a:srgbClr val="FFC8D2"/>
              </a:solidFill>
              <a:effectLst/>
              <a:uLnTx/>
              <a:uFillTx/>
              <a:latin typeface="Poppins Light"/>
              <a:ea typeface="Poppins Light"/>
              <a:cs typeface="Poppins Light"/>
              <a:sym typeface="Poppins Light"/>
            </a:endParaRPr>
          </a:p>
        </p:txBody>
      </p:sp>
      <p:sp>
        <p:nvSpPr>
          <p:cNvPr id="326" name="Google Shape;326;p4"/>
          <p:cNvSpPr txBox="1"/>
          <p:nvPr/>
        </p:nvSpPr>
        <p:spPr>
          <a:xfrm>
            <a:off x="7196550" y="2485635"/>
            <a:ext cx="1542000" cy="701700"/>
          </a:xfrm>
          <a:prstGeom prst="rect">
            <a:avLst/>
          </a:prstGeom>
          <a:solidFill>
            <a:schemeClr val="lt1"/>
          </a:solid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80000"/>
              </a:lnSpc>
              <a:spcBef>
                <a:spcPts val="0"/>
              </a:spcBef>
              <a:spcAft>
                <a:spcPts val="0"/>
              </a:spcAft>
              <a:buClr>
                <a:srgbClr val="000000"/>
              </a:buClr>
              <a:buSzPts val="1400"/>
              <a:buFont typeface="Arial"/>
              <a:buNone/>
              <a:tabLst/>
              <a:defRPr/>
            </a:pPr>
            <a:r>
              <a:rPr kumimoji="0" lang="en" sz="1400" b="0" i="0" u="none" strike="noStrike" kern="0" cap="none" spc="0" normalizeH="0" baseline="0" noProof="0" dirty="0">
                <a:ln>
                  <a:noFill/>
                </a:ln>
                <a:solidFill>
                  <a:srgbClr val="000000"/>
                </a:solidFill>
                <a:effectLst/>
                <a:uLnTx/>
                <a:uFillTx/>
                <a:latin typeface="Poppins"/>
                <a:ea typeface="Poppins"/>
                <a:cs typeface="Poppins"/>
                <a:sym typeface="Poppins"/>
              </a:rPr>
              <a:t>Technolog</a:t>
            </a:r>
            <a:r>
              <a:rPr kumimoji="0" lang="pl-PL" sz="1400" b="0" i="0" u="none" strike="noStrike" kern="0" cap="none" spc="0" normalizeH="0" baseline="0" noProof="0" dirty="0" err="1">
                <a:ln>
                  <a:noFill/>
                </a:ln>
                <a:solidFill>
                  <a:srgbClr val="000000"/>
                </a:solidFill>
                <a:effectLst/>
                <a:uLnTx/>
                <a:uFillTx/>
                <a:latin typeface="Poppins"/>
                <a:ea typeface="Poppins"/>
                <a:cs typeface="Poppins"/>
                <a:sym typeface="Poppins"/>
              </a:rPr>
              <a:t>ia</a:t>
            </a:r>
            <a:r>
              <a:rPr kumimoji="0" lang="pl-PL" sz="1400" b="0" i="0" u="none" strike="noStrike" kern="0" cap="none" spc="0" normalizeH="0" baseline="0" noProof="0" dirty="0">
                <a:ln>
                  <a:noFill/>
                </a:ln>
                <a:solidFill>
                  <a:srgbClr val="000000"/>
                </a:solidFill>
                <a:effectLst/>
                <a:uLnTx/>
                <a:uFillTx/>
                <a:latin typeface="Poppins"/>
                <a:ea typeface="Poppins"/>
                <a:cs typeface="Poppins"/>
                <a:sym typeface="Poppins"/>
              </a:rPr>
              <a:t> pomaga ludziom </a:t>
            </a:r>
            <a:r>
              <a:rPr lang="pl-PL" dirty="0">
                <a:latin typeface="Poppins"/>
                <a:ea typeface="Poppins"/>
                <a:cs typeface="Poppins"/>
                <a:sym typeface="Poppins"/>
              </a:rPr>
              <a:t> ale też </a:t>
            </a:r>
            <a:r>
              <a:rPr kumimoji="0" lang="pl-PL" sz="1400" b="0" i="0" u="none" strike="noStrike" kern="0" cap="none" spc="0" normalizeH="0" baseline="0" noProof="0" dirty="0">
                <a:ln>
                  <a:noFill/>
                </a:ln>
                <a:solidFill>
                  <a:srgbClr val="000000"/>
                </a:solidFill>
                <a:effectLst/>
                <a:uLnTx/>
                <a:uFillTx/>
                <a:latin typeface="Poppins"/>
                <a:ea typeface="Poppins"/>
                <a:cs typeface="Poppins"/>
                <a:sym typeface="Poppins"/>
              </a:rPr>
              <a:t>planecie</a:t>
            </a:r>
            <a:endParaRPr kumimoji="0" sz="1400" b="0" i="0" u="none" strike="noStrike" kern="0" cap="none" spc="0" normalizeH="0" baseline="0" noProof="0" dirty="0">
              <a:ln>
                <a:noFill/>
              </a:ln>
              <a:solidFill>
                <a:srgbClr val="000000"/>
              </a:solidFill>
              <a:effectLst/>
              <a:uLnTx/>
              <a:uFillTx/>
              <a:latin typeface="Poppins"/>
              <a:ea typeface="Poppins"/>
              <a:cs typeface="Poppins"/>
              <a:sym typeface="Poppins"/>
            </a:endParaRPr>
          </a:p>
        </p:txBody>
      </p:sp>
      <p:pic>
        <p:nvPicPr>
          <p:cNvPr id="327" name="Google Shape;327;p4"/>
          <p:cNvPicPr preferRelativeResize="0"/>
          <p:nvPr/>
        </p:nvPicPr>
        <p:blipFill rotWithShape="1">
          <a:blip r:embed="rId5">
            <a:alphaModFix/>
          </a:blip>
          <a:srcRect/>
          <a:stretch/>
        </p:blipFill>
        <p:spPr>
          <a:xfrm>
            <a:off x="6472838" y="3495197"/>
            <a:ext cx="2468876" cy="1376376"/>
          </a:xfrm>
          <a:prstGeom prst="rect">
            <a:avLst/>
          </a:prstGeom>
          <a:noFill/>
          <a:ln>
            <a:noFill/>
          </a:ln>
        </p:spPr>
      </p:pic>
      <p:sp>
        <p:nvSpPr>
          <p:cNvPr id="328" name="Google Shape;328;p4"/>
          <p:cNvSpPr txBox="1"/>
          <p:nvPr/>
        </p:nvSpPr>
        <p:spPr>
          <a:xfrm>
            <a:off x="2212194" y="1164892"/>
            <a:ext cx="4753462" cy="1877407"/>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pl-PL" sz="2400" b="0" i="0" u="none" strike="noStrike" kern="0" cap="none" spc="0" normalizeH="0" baseline="0" noProof="0" dirty="0">
                <a:ln>
                  <a:noFill/>
                </a:ln>
                <a:solidFill>
                  <a:srgbClr val="FFC8D2"/>
                </a:solidFill>
                <a:effectLst/>
                <a:uLnTx/>
                <a:uFillTx/>
                <a:latin typeface="Poppins"/>
                <a:ea typeface="Poppins"/>
                <a:cs typeface="Poppins"/>
                <a:sym typeface="Poppins"/>
              </a:rPr>
              <a:t>Technologia to wykorzystanie nauki i wiedzy do rozwiązywania problemów i wynajdywania nowych pożytecznych narzędzi</a:t>
            </a:r>
            <a:r>
              <a:rPr kumimoji="0" lang="en" sz="2400" b="0" i="0" u="none" strike="noStrike" kern="0" cap="none" spc="0" normalizeH="0" baseline="0" noProof="0" dirty="0">
                <a:ln>
                  <a:noFill/>
                </a:ln>
                <a:solidFill>
                  <a:srgbClr val="FFC8D2"/>
                </a:solidFill>
                <a:effectLst/>
                <a:uLnTx/>
                <a:uFillTx/>
                <a:latin typeface="Poppins"/>
                <a:ea typeface="Poppins"/>
                <a:cs typeface="Poppins"/>
                <a:sym typeface="Poppins"/>
              </a:rPr>
              <a:t>.</a:t>
            </a:r>
            <a:endParaRPr kumimoji="0" sz="2400" b="0" i="0" u="none" strike="noStrike" kern="0" cap="none" spc="0" normalizeH="0" baseline="0" noProof="0" dirty="0">
              <a:ln>
                <a:noFill/>
              </a:ln>
              <a:solidFill>
                <a:srgbClr val="FFC8D2"/>
              </a:solidFill>
              <a:effectLst/>
              <a:uLnTx/>
              <a:uFillTx/>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C8D2"/>
              </a:solidFill>
              <a:effectLst/>
              <a:uLnTx/>
              <a:uFillTx/>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89"/>
        <p:cNvGrpSpPr/>
        <p:nvPr/>
      </p:nvGrpSpPr>
      <p:grpSpPr>
        <a:xfrm>
          <a:off x="0" y="0"/>
          <a:ext cx="0" cy="0"/>
          <a:chOff x="0" y="0"/>
          <a:chExt cx="0" cy="0"/>
        </a:xfrm>
      </p:grpSpPr>
      <p:sp>
        <p:nvSpPr>
          <p:cNvPr id="191" name="Google Shape;191;p43"/>
          <p:cNvSpPr txBox="1"/>
          <p:nvPr/>
        </p:nvSpPr>
        <p:spPr>
          <a:xfrm>
            <a:off x="1583344" y="865875"/>
            <a:ext cx="5201400" cy="446400"/>
          </a:xfrm>
          <a:prstGeom prst="rect">
            <a:avLst/>
          </a:prstGeom>
          <a:noFill/>
          <a:ln>
            <a:noFill/>
          </a:ln>
        </p:spPr>
        <p:txBody>
          <a:bodyPr spcFirstLastPara="1" wrap="square" lIns="68550" tIns="68550" rIns="68550" bIns="68550" anchor="t" anchorCtr="0">
            <a:spAutoFit/>
          </a:bodyPr>
          <a:lstStyle/>
          <a:p>
            <a:pPr marL="0" lvl="0" indent="0" algn="l" rtl="0">
              <a:spcBef>
                <a:spcPts val="0"/>
              </a:spcBef>
              <a:spcAft>
                <a:spcPts val="0"/>
              </a:spcAft>
              <a:buNone/>
            </a:pPr>
            <a:r>
              <a:rPr lang="en" sz="1000"/>
              <a:t> </a:t>
            </a:r>
            <a:endParaRPr sz="1000"/>
          </a:p>
          <a:p>
            <a:pPr marL="0" lvl="0" indent="0" algn="l" rtl="0">
              <a:spcBef>
                <a:spcPts val="0"/>
              </a:spcBef>
              <a:spcAft>
                <a:spcPts val="0"/>
              </a:spcAft>
              <a:buNone/>
            </a:pPr>
            <a:r>
              <a:rPr lang="en" sz="1000"/>
              <a:t> </a:t>
            </a:r>
            <a:endParaRPr sz="1000"/>
          </a:p>
        </p:txBody>
      </p:sp>
      <p:pic>
        <p:nvPicPr>
          <p:cNvPr id="5" name="Picture 4">
            <a:hlinkClick r:id="rId3"/>
            <a:extLst>
              <a:ext uri="{FF2B5EF4-FFF2-40B4-BE49-F238E27FC236}">
                <a16:creationId xmlns:a16="http://schemas.microsoft.com/office/drawing/2014/main" id="{29B90071-D5B7-41A8-AD67-F919CA6F86AD}"/>
              </a:ext>
            </a:extLst>
          </p:cNvPr>
          <p:cNvPicPr>
            <a:picLocks noChangeAspect="1"/>
          </p:cNvPicPr>
          <p:nvPr/>
        </p:nvPicPr>
        <p:blipFill>
          <a:blip r:embed="rId4"/>
          <a:stretch>
            <a:fillRect/>
          </a:stretch>
        </p:blipFill>
        <p:spPr>
          <a:xfrm>
            <a:off x="1795463" y="995363"/>
            <a:ext cx="5553075" cy="31527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Google Shape;201;p44">
            <a:extLst>
              <a:ext uri="{FF2B5EF4-FFF2-40B4-BE49-F238E27FC236}">
                <a16:creationId xmlns:a16="http://schemas.microsoft.com/office/drawing/2014/main" id="{A875481F-3F89-4883-80AC-2920C9F9F91B}"/>
              </a:ext>
            </a:extLst>
          </p:cNvPr>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dirty="0">
                <a:solidFill>
                  <a:schemeClr val="tx1"/>
                </a:solidFill>
                <a:latin typeface="Arial"/>
                <a:ea typeface="Arial"/>
                <a:cs typeface="Arial"/>
                <a:sym typeface="Arial"/>
              </a:rPr>
              <a:t>#TechWeCan  </a:t>
            </a:r>
            <a:r>
              <a:rPr lang="en" sz="600" dirty="0">
                <a:solidFill>
                  <a:schemeClr val="tx1"/>
                </a:solidFill>
                <a:latin typeface="Arial"/>
                <a:ea typeface="Arial"/>
                <a:cs typeface="Arial"/>
                <a:sym typeface="Arial"/>
              </a:rPr>
              <a:t>|  Tech for Celebrations  </a:t>
            </a:r>
            <a:endParaRPr sz="1100" dirty="0">
              <a:solidFill>
                <a:schemeClr val="tx1"/>
              </a:solidFill>
            </a:endParaRPr>
          </a:p>
        </p:txBody>
      </p:sp>
      <p:sp>
        <p:nvSpPr>
          <p:cNvPr id="2" name="Slide Number Placeholder 1">
            <a:extLst>
              <a:ext uri="{FF2B5EF4-FFF2-40B4-BE49-F238E27FC236}">
                <a16:creationId xmlns:a16="http://schemas.microsoft.com/office/drawing/2014/main" id="{D96ACA59-AA6F-4338-B848-98F5CD9D08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pic>
        <p:nvPicPr>
          <p:cNvPr id="198" name="Google Shape;198;p44" descr="February Event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13029" y="743013"/>
            <a:ext cx="3633726" cy="1828736"/>
          </a:xfrm>
          <a:prstGeom prst="rect">
            <a:avLst/>
          </a:prstGeom>
          <a:noFill/>
          <a:ln>
            <a:noFill/>
          </a:ln>
        </p:spPr>
      </p:pic>
      <p:sp>
        <p:nvSpPr>
          <p:cNvPr id="199" name="Google Shape;199;p44"/>
          <p:cNvSpPr txBox="1">
            <a:spLocks noGrp="1"/>
          </p:cNvSpPr>
          <p:nvPr>
            <p:ph type="title"/>
          </p:nvPr>
        </p:nvSpPr>
        <p:spPr>
          <a:xfrm>
            <a:off x="284096" y="169016"/>
            <a:ext cx="8653716" cy="416700"/>
          </a:xfrm>
          <a:prstGeom prst="rect">
            <a:avLst/>
          </a:prstGeom>
          <a:noFill/>
          <a:ln>
            <a:noFill/>
          </a:ln>
        </p:spPr>
        <p:txBody>
          <a:bodyPr spcFirstLastPara="1" wrap="square" lIns="0" tIns="0" rIns="0" bIns="0" anchor="t" anchorCtr="0">
            <a:noAutofit/>
          </a:bodyPr>
          <a:lstStyle/>
          <a:p>
            <a:pPr lvl="0"/>
            <a:r>
              <a:rPr lang="pl-PL" dirty="0"/>
              <a:t>Technologia używana w pokazach, festiwalach i występach</a:t>
            </a:r>
            <a:endParaRPr dirty="0"/>
          </a:p>
        </p:txBody>
      </p:sp>
      <p:sp>
        <p:nvSpPr>
          <p:cNvPr id="200" name="Google Shape;200;p44"/>
          <p:cNvSpPr txBox="1">
            <a:spLocks noGrp="1"/>
          </p:cNvSpPr>
          <p:nvPr>
            <p:ph type="sldNum" idx="12"/>
          </p:nvPr>
        </p:nvSpPr>
        <p:spPr>
          <a:xfrm>
            <a:off x="7265527" y="3266263"/>
            <a:ext cx="270600" cy="69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5</a:t>
            </a:fld>
            <a:endParaRPr/>
          </a:p>
        </p:txBody>
      </p:sp>
      <p:sp>
        <p:nvSpPr>
          <p:cNvPr id="201" name="Google Shape;201;p44"/>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dirty="0">
                <a:solidFill>
                  <a:schemeClr val="lt1"/>
                </a:solidFill>
                <a:latin typeface="Arial"/>
                <a:ea typeface="Arial"/>
                <a:cs typeface="Arial"/>
                <a:sym typeface="Arial"/>
              </a:rPr>
              <a:t>#TechWeCan  </a:t>
            </a:r>
            <a:r>
              <a:rPr lang="en" sz="600" dirty="0">
                <a:solidFill>
                  <a:schemeClr val="lt1"/>
                </a:solidFill>
                <a:latin typeface="Arial"/>
                <a:ea typeface="Arial"/>
                <a:cs typeface="Arial"/>
                <a:sym typeface="Arial"/>
              </a:rPr>
              <a:t>|  Tech for Celebrations  </a:t>
            </a:r>
            <a:endParaRPr sz="1100" dirty="0"/>
          </a:p>
        </p:txBody>
      </p:sp>
      <p:pic>
        <p:nvPicPr>
          <p:cNvPr id="203" name="Google Shape;203;p44" descr="Thousands of drones fill skies above China to create giant running man |  The Independent | The Independent">
            <a:hlinkClick r:id="rId4"/>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097256" y="743014"/>
            <a:ext cx="3633728" cy="1828735"/>
          </a:xfrm>
          <a:prstGeom prst="rect">
            <a:avLst/>
          </a:prstGeom>
          <a:noFill/>
          <a:ln>
            <a:noFill/>
          </a:ln>
        </p:spPr>
      </p:pic>
      <p:pic>
        <p:nvPicPr>
          <p:cNvPr id="204" name="Google Shape;204;p44" descr="Special Effects Hire — Imagine Theatr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097256" y="2771806"/>
            <a:ext cx="3633726" cy="1828735"/>
          </a:xfrm>
          <a:prstGeom prst="rect">
            <a:avLst/>
          </a:prstGeom>
          <a:noFill/>
          <a:ln>
            <a:noFill/>
          </a:ln>
        </p:spPr>
      </p:pic>
      <p:pic>
        <p:nvPicPr>
          <p:cNvPr id="205" name="Google Shape;205;p44" descr="VIDEO: Disneyland Resort debuts parade float based on “Inside Out” – Orange  County Registe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13029" y="2771806"/>
            <a:ext cx="3630839" cy="182873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09"/>
        <p:cNvGrpSpPr/>
        <p:nvPr/>
      </p:nvGrpSpPr>
      <p:grpSpPr>
        <a:xfrm>
          <a:off x="0" y="0"/>
          <a:ext cx="0" cy="0"/>
          <a:chOff x="0" y="0"/>
          <a:chExt cx="0" cy="0"/>
        </a:xfrm>
      </p:grpSpPr>
      <p:sp>
        <p:nvSpPr>
          <p:cNvPr id="210" name="Google Shape;210;p45"/>
          <p:cNvSpPr/>
          <p:nvPr/>
        </p:nvSpPr>
        <p:spPr>
          <a:xfrm>
            <a:off x="0" y="-4745"/>
            <a:ext cx="9144000" cy="2677200"/>
          </a:xfrm>
          <a:prstGeom prst="rect">
            <a:avLst/>
          </a:prstGeom>
          <a:solidFill>
            <a:schemeClr val="lt1"/>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211" name="Google Shape;211;p45"/>
          <p:cNvSpPr txBox="1">
            <a:spLocks noGrp="1"/>
          </p:cNvSpPr>
          <p:nvPr>
            <p:ph type="title"/>
          </p:nvPr>
        </p:nvSpPr>
        <p:spPr>
          <a:xfrm>
            <a:off x="410725" y="263284"/>
            <a:ext cx="9054600" cy="612300"/>
          </a:xfrm>
          <a:prstGeom prst="rect">
            <a:avLst/>
          </a:prstGeom>
          <a:noFill/>
          <a:ln>
            <a:noFill/>
          </a:ln>
        </p:spPr>
        <p:txBody>
          <a:bodyPr spcFirstLastPara="1" wrap="square" lIns="0" tIns="0" rIns="0" bIns="0" anchor="t" anchorCtr="0">
            <a:noAutofit/>
          </a:bodyPr>
          <a:lstStyle/>
          <a:p>
            <a:pPr lvl="0">
              <a:buClr>
                <a:schemeClr val="dk1"/>
              </a:buClr>
              <a:buSzPts val="1900"/>
            </a:pPr>
            <a:r>
              <a:rPr lang="pl-PL" sz="1900" dirty="0">
                <a:solidFill>
                  <a:schemeClr val="dk1"/>
                </a:solidFill>
              </a:rPr>
              <a:t>Zawody w technologii, używanej przy pokazach, festiwalach i występach</a:t>
            </a:r>
            <a:endParaRPr sz="1900" dirty="0">
              <a:solidFill>
                <a:schemeClr val="dk1"/>
              </a:solidFill>
            </a:endParaRPr>
          </a:p>
        </p:txBody>
      </p:sp>
      <p:sp>
        <p:nvSpPr>
          <p:cNvPr id="213" name="Google Shape;213;p45"/>
          <p:cNvSpPr txBox="1"/>
          <p:nvPr/>
        </p:nvSpPr>
        <p:spPr>
          <a:xfrm>
            <a:off x="5195917" y="2809149"/>
            <a:ext cx="31932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Jako inżynier </a:t>
            </a:r>
            <a:r>
              <a:rPr lang="pl-PL" dirty="0" err="1">
                <a:solidFill>
                  <a:schemeClr val="lt1"/>
                </a:solidFill>
              </a:rPr>
              <a:t>animatroniki</a:t>
            </a:r>
            <a:r>
              <a:rPr lang="pl-PL" dirty="0">
                <a:solidFill>
                  <a:schemeClr val="lt1"/>
                </a:solidFill>
              </a:rPr>
              <a:t> będziesz tworzyć roboty, które są zaprojektowane tak by wyglądały i zachowywały się jak żywe stworzenia albo bajkowe postacie. Takie roboty można wykorzystywać w parkach rozrywki, na paradach albo w czasie festiwali.</a:t>
            </a:r>
            <a:endParaRPr sz="1100" dirty="0"/>
          </a:p>
        </p:txBody>
      </p:sp>
      <p:sp>
        <p:nvSpPr>
          <p:cNvPr id="214" name="Google Shape;214;p45"/>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Celebrations  </a:t>
            </a:r>
            <a:endParaRPr sz="1100"/>
          </a:p>
        </p:txBody>
      </p:sp>
      <p:sp>
        <p:nvSpPr>
          <p:cNvPr id="215" name="Google Shape;215;p45"/>
          <p:cNvSpPr txBox="1"/>
          <p:nvPr/>
        </p:nvSpPr>
        <p:spPr>
          <a:xfrm>
            <a:off x="984449" y="799628"/>
            <a:ext cx="2635800" cy="822000"/>
          </a:xfrm>
          <a:prstGeom prst="rect">
            <a:avLst/>
          </a:prstGeom>
          <a:noFill/>
          <a:ln>
            <a:noFill/>
          </a:ln>
        </p:spPr>
        <p:txBody>
          <a:bodyPr spcFirstLastPara="1" wrap="square" lIns="0" tIns="0" rIns="0" bIns="0" anchor="t" anchorCtr="0">
            <a:noAutofit/>
          </a:bodyPr>
          <a:lstStyle/>
          <a:p>
            <a:pPr lvl="0" algn="ctr">
              <a:buClr>
                <a:schemeClr val="accent3"/>
              </a:buClr>
              <a:buSzPts val="1600"/>
            </a:pPr>
            <a:r>
              <a:rPr lang="en-US" sz="1600" dirty="0" err="1">
                <a:solidFill>
                  <a:schemeClr val="accent3"/>
                </a:solidFill>
              </a:rPr>
              <a:t>Pirotechnik</a:t>
            </a:r>
            <a:r>
              <a:rPr lang="en" sz="1600" b="0" dirty="0">
                <a:solidFill>
                  <a:schemeClr val="accent3"/>
                </a:solidFill>
                <a:latin typeface="Arial"/>
                <a:ea typeface="Arial"/>
                <a:cs typeface="Arial"/>
                <a:sym typeface="Arial"/>
              </a:rPr>
              <a:t> </a:t>
            </a:r>
            <a:endParaRPr sz="1100" dirty="0"/>
          </a:p>
        </p:txBody>
      </p:sp>
      <p:sp>
        <p:nvSpPr>
          <p:cNvPr id="216" name="Google Shape;216;p45"/>
          <p:cNvSpPr txBox="1"/>
          <p:nvPr/>
        </p:nvSpPr>
        <p:spPr>
          <a:xfrm>
            <a:off x="983119" y="2809149"/>
            <a:ext cx="31932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Pirotechnicy zajmują się planowaniem, projektowaniem i choreografią pokazów fajerwerków. Potrzebna Ci będzie wiedza na temat działania środków chemicznych używanych w fajerwerkach, oraz jak sprawdzić żeby pokaz był widowiskowy, ale też bezpieczny dla widzów.</a:t>
            </a:r>
            <a:endParaRPr sz="1100" dirty="0"/>
          </a:p>
        </p:txBody>
      </p:sp>
      <p:sp>
        <p:nvSpPr>
          <p:cNvPr id="217" name="Google Shape;217;p45"/>
          <p:cNvSpPr txBox="1"/>
          <p:nvPr/>
        </p:nvSpPr>
        <p:spPr>
          <a:xfrm>
            <a:off x="5195917" y="799628"/>
            <a:ext cx="2752800" cy="822000"/>
          </a:xfrm>
          <a:prstGeom prst="rect">
            <a:avLst/>
          </a:prstGeom>
          <a:noFill/>
          <a:ln>
            <a:noFill/>
          </a:ln>
        </p:spPr>
        <p:txBody>
          <a:bodyPr spcFirstLastPara="1" wrap="square" lIns="0" tIns="0" rIns="0" bIns="0" anchor="t" anchorCtr="0">
            <a:noAutofit/>
          </a:bodyPr>
          <a:lstStyle/>
          <a:p>
            <a:pPr lvl="0" algn="ctr">
              <a:buClr>
                <a:schemeClr val="accent3"/>
              </a:buClr>
              <a:buSzPts val="1600"/>
            </a:pPr>
            <a:r>
              <a:rPr lang="en-US" sz="1600" dirty="0">
                <a:solidFill>
                  <a:schemeClr val="accent3"/>
                </a:solidFill>
              </a:rPr>
              <a:t>In</a:t>
            </a:r>
            <a:r>
              <a:rPr lang="pl-PL" sz="1600" dirty="0">
                <a:solidFill>
                  <a:schemeClr val="accent3"/>
                </a:solidFill>
              </a:rPr>
              <a:t>ż</a:t>
            </a:r>
            <a:r>
              <a:rPr lang="en-US" sz="1600" dirty="0" err="1">
                <a:solidFill>
                  <a:schemeClr val="accent3"/>
                </a:solidFill>
              </a:rPr>
              <a:t>ynier</a:t>
            </a:r>
            <a:r>
              <a:rPr lang="en-US" sz="1600" dirty="0">
                <a:solidFill>
                  <a:schemeClr val="accent3"/>
                </a:solidFill>
              </a:rPr>
              <a:t> </a:t>
            </a:r>
            <a:r>
              <a:rPr lang="en-US" sz="1600" dirty="0" err="1">
                <a:solidFill>
                  <a:schemeClr val="accent3"/>
                </a:solidFill>
              </a:rPr>
              <a:t>animatroniki</a:t>
            </a:r>
            <a:endParaRPr sz="1100" dirty="0"/>
          </a:p>
        </p:txBody>
      </p:sp>
      <p:pic>
        <p:nvPicPr>
          <p:cNvPr id="219" name="Google Shape;219;p45" descr="Employment and Income: What is a Pyrotechnicia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2550" y="1113450"/>
            <a:ext cx="2499576" cy="1457826"/>
          </a:xfrm>
          <a:prstGeom prst="rect">
            <a:avLst/>
          </a:prstGeom>
          <a:noFill/>
          <a:ln>
            <a:noFill/>
          </a:ln>
        </p:spPr>
      </p:pic>
      <p:pic>
        <p:nvPicPr>
          <p:cNvPr id="220" name="Google Shape;220;p45" descr="Meet the Top 5 Innovative Women to Watch in Robotics | Inc.com"/>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302116" y="1115883"/>
            <a:ext cx="2540405" cy="1453704"/>
          </a:xfrm>
          <a:prstGeom prst="rect">
            <a:avLst/>
          </a:prstGeom>
          <a:noFill/>
          <a:ln>
            <a:noFill/>
          </a:ln>
        </p:spPr>
      </p:pic>
      <p:sp>
        <p:nvSpPr>
          <p:cNvPr id="2" name="Slide Number Placeholder 1">
            <a:extLst>
              <a:ext uri="{FF2B5EF4-FFF2-40B4-BE49-F238E27FC236}">
                <a16:creationId xmlns:a16="http://schemas.microsoft.com/office/drawing/2014/main" id="{0F684769-07E1-4554-A038-01EA7188EE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224"/>
        <p:cNvGrpSpPr/>
        <p:nvPr/>
      </p:nvGrpSpPr>
      <p:grpSpPr>
        <a:xfrm>
          <a:off x="0" y="0"/>
          <a:ext cx="0" cy="0"/>
          <a:chOff x="0" y="0"/>
          <a:chExt cx="0" cy="0"/>
        </a:xfrm>
      </p:grpSpPr>
      <p:sp>
        <p:nvSpPr>
          <p:cNvPr id="225" name="Google Shape;225;p46"/>
          <p:cNvSpPr/>
          <p:nvPr/>
        </p:nvSpPr>
        <p:spPr>
          <a:xfrm>
            <a:off x="0" y="1469413"/>
            <a:ext cx="9144012" cy="3674087"/>
          </a:xfrm>
          <a:prstGeom prst="flowChartManualInput">
            <a:avLst/>
          </a:prstGeom>
          <a:solidFill>
            <a:schemeClr val="accent4"/>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226" name="Google Shape;226;p46"/>
          <p:cNvSpPr txBox="1">
            <a:spLocks noGrp="1"/>
          </p:cNvSpPr>
          <p:nvPr>
            <p:ph type="title"/>
          </p:nvPr>
        </p:nvSpPr>
        <p:spPr>
          <a:xfrm>
            <a:off x="284096" y="169016"/>
            <a:ext cx="7252200" cy="416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000"/>
              <a:buFont typeface="Arial"/>
              <a:buNone/>
            </a:pPr>
            <a:r>
              <a:rPr lang="pl-PL" sz="2000" dirty="0"/>
              <a:t>Poznaj naszego dzisiejszego bohatera</a:t>
            </a:r>
            <a:endParaRPr sz="2000" dirty="0"/>
          </a:p>
        </p:txBody>
      </p:sp>
      <p:sp>
        <p:nvSpPr>
          <p:cNvPr id="227" name="Google Shape;227;p46"/>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1">
                <a:solidFill>
                  <a:schemeClr val="dk1"/>
                </a:solidFill>
                <a:latin typeface="Arial"/>
                <a:ea typeface="Arial"/>
                <a:cs typeface="Arial"/>
                <a:sym typeface="Arial"/>
              </a:rPr>
              <a:t>#TechWeCan  </a:t>
            </a:r>
            <a:r>
              <a:rPr lang="en" sz="600">
                <a:solidFill>
                  <a:schemeClr val="dk1"/>
                </a:solidFill>
                <a:latin typeface="Arial"/>
                <a:ea typeface="Arial"/>
                <a:cs typeface="Arial"/>
                <a:sym typeface="Arial"/>
              </a:rPr>
              <a:t>|  Tech for Celebrations </a:t>
            </a:r>
            <a:endParaRPr sz="1100"/>
          </a:p>
        </p:txBody>
      </p:sp>
      <p:sp>
        <p:nvSpPr>
          <p:cNvPr id="229" name="Google Shape;229;p46"/>
          <p:cNvSpPr txBox="1"/>
          <p:nvPr/>
        </p:nvSpPr>
        <p:spPr>
          <a:xfrm>
            <a:off x="1182683" y="3129323"/>
            <a:ext cx="2794200" cy="293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2200">
                <a:solidFill>
                  <a:schemeClr val="dk1"/>
                </a:solidFill>
                <a:latin typeface="Arial"/>
                <a:ea typeface="Arial"/>
                <a:cs typeface="Arial"/>
                <a:sym typeface="Arial"/>
              </a:rPr>
              <a:t> </a:t>
            </a:r>
            <a:endParaRPr sz="1100"/>
          </a:p>
        </p:txBody>
      </p:sp>
      <p:pic>
        <p:nvPicPr>
          <p:cNvPr id="230" name="Google Shape;230;p4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98128" y="2234438"/>
            <a:ext cx="917468" cy="917450"/>
          </a:xfrm>
          <a:prstGeom prst="rect">
            <a:avLst/>
          </a:prstGeom>
          <a:noFill/>
          <a:ln>
            <a:noFill/>
          </a:ln>
        </p:spPr>
      </p:pic>
      <p:sp>
        <p:nvSpPr>
          <p:cNvPr id="231" name="Google Shape;231;p46"/>
          <p:cNvSpPr txBox="1"/>
          <p:nvPr/>
        </p:nvSpPr>
        <p:spPr>
          <a:xfrm>
            <a:off x="332195" y="3129318"/>
            <a:ext cx="2118000" cy="846000"/>
          </a:xfrm>
          <a:prstGeom prst="rect">
            <a:avLst/>
          </a:prstGeom>
          <a:noFill/>
          <a:ln>
            <a:noFill/>
          </a:ln>
        </p:spPr>
        <p:txBody>
          <a:bodyPr spcFirstLastPara="1" wrap="square" lIns="72850" tIns="72850" rIns="72850" bIns="72850" anchor="t" anchorCtr="0">
            <a:noAutofit/>
          </a:bodyPr>
          <a:lstStyle/>
          <a:p>
            <a:pPr marL="0" lvl="0" indent="0" algn="l" rtl="0">
              <a:spcBef>
                <a:spcPts val="0"/>
              </a:spcBef>
              <a:spcAft>
                <a:spcPts val="0"/>
              </a:spcAft>
              <a:buNone/>
            </a:pPr>
            <a:r>
              <a:rPr lang="en" sz="1500" b="1" dirty="0"/>
              <a:t>Jonathan Bramley </a:t>
            </a:r>
            <a:endParaRPr sz="1500" b="1" dirty="0"/>
          </a:p>
          <a:p>
            <a:pPr marL="0" lvl="0" indent="0" algn="l" rtl="0">
              <a:spcBef>
                <a:spcPts val="0"/>
              </a:spcBef>
              <a:spcAft>
                <a:spcPts val="0"/>
              </a:spcAft>
              <a:buNone/>
            </a:pPr>
            <a:endParaRPr sz="1500" b="1" dirty="0"/>
          </a:p>
          <a:p>
            <a:pPr marL="0" lvl="0" indent="0" algn="l" rtl="0">
              <a:spcBef>
                <a:spcPts val="0"/>
              </a:spcBef>
              <a:spcAft>
                <a:spcPts val="0"/>
              </a:spcAft>
              <a:buNone/>
            </a:pPr>
            <a:r>
              <a:rPr lang="pl-PL" sz="1500" b="1" dirty="0"/>
              <a:t>Dyrektor w firmie</a:t>
            </a:r>
            <a:endParaRPr sz="1500" b="1" dirty="0"/>
          </a:p>
          <a:p>
            <a:pPr marL="0" lvl="0" indent="0" algn="l" rtl="0">
              <a:spcBef>
                <a:spcPts val="0"/>
              </a:spcBef>
              <a:spcAft>
                <a:spcPts val="0"/>
              </a:spcAft>
              <a:buNone/>
            </a:pPr>
            <a:endParaRPr sz="1500" b="1" dirty="0"/>
          </a:p>
          <a:p>
            <a:pPr marL="0" lvl="0" indent="0" algn="l" rtl="0">
              <a:spcBef>
                <a:spcPts val="0"/>
              </a:spcBef>
              <a:spcAft>
                <a:spcPts val="0"/>
              </a:spcAft>
              <a:buNone/>
            </a:pPr>
            <a:r>
              <a:rPr lang="en" sz="1500" b="1" dirty="0"/>
              <a:t>The Clear Idea</a:t>
            </a:r>
            <a:r>
              <a:rPr lang="en" sz="1100" dirty="0"/>
              <a:t> </a:t>
            </a:r>
            <a:endParaRPr sz="1100" dirty="0"/>
          </a:p>
        </p:txBody>
      </p:sp>
      <p:pic>
        <p:nvPicPr>
          <p:cNvPr id="232" name="Google Shape;232;p4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01675" y="626725"/>
            <a:ext cx="2310926" cy="1275625"/>
          </a:xfrm>
          <a:prstGeom prst="rect">
            <a:avLst/>
          </a:prstGeom>
          <a:noFill/>
          <a:ln>
            <a:noFill/>
          </a:ln>
        </p:spPr>
      </p:pic>
      <p:pic>
        <p:nvPicPr>
          <p:cNvPr id="3" name="Picture 2">
            <a:hlinkClick r:id="rId5"/>
            <a:extLst>
              <a:ext uri="{FF2B5EF4-FFF2-40B4-BE49-F238E27FC236}">
                <a16:creationId xmlns:a16="http://schemas.microsoft.com/office/drawing/2014/main" id="{20C08475-03E1-417E-9B8F-3621510419A9}"/>
              </a:ext>
            </a:extLst>
          </p:cNvPr>
          <p:cNvPicPr>
            <a:picLocks noChangeAspect="1"/>
          </p:cNvPicPr>
          <p:nvPr/>
        </p:nvPicPr>
        <p:blipFill>
          <a:blip r:embed="rId6"/>
          <a:stretch>
            <a:fillRect/>
          </a:stretch>
        </p:blipFill>
        <p:spPr>
          <a:xfrm>
            <a:off x="3348587" y="1410397"/>
            <a:ext cx="5514975" cy="31146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Slide Number Placeholder 1">
            <a:extLst>
              <a:ext uri="{FF2B5EF4-FFF2-40B4-BE49-F238E27FC236}">
                <a16:creationId xmlns:a16="http://schemas.microsoft.com/office/drawing/2014/main" id="{D933028D-5B10-41DB-A8A5-2F5F87B042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37"/>
        <p:cNvGrpSpPr/>
        <p:nvPr/>
      </p:nvGrpSpPr>
      <p:grpSpPr>
        <a:xfrm>
          <a:off x="0" y="0"/>
          <a:ext cx="0" cy="0"/>
          <a:chOff x="0" y="0"/>
          <a:chExt cx="0" cy="0"/>
        </a:xfrm>
      </p:grpSpPr>
      <p:sp>
        <p:nvSpPr>
          <p:cNvPr id="238" name="Google Shape;238;p47"/>
          <p:cNvSpPr txBox="1">
            <a:spLocks noGrp="1"/>
          </p:cNvSpPr>
          <p:nvPr>
            <p:ph type="title"/>
          </p:nvPr>
        </p:nvSpPr>
        <p:spPr>
          <a:xfrm>
            <a:off x="284096" y="169016"/>
            <a:ext cx="7252200" cy="416700"/>
          </a:xfrm>
          <a:prstGeom prst="rect">
            <a:avLst/>
          </a:prstGeom>
          <a:noFill/>
          <a:ln>
            <a:noFill/>
          </a:ln>
        </p:spPr>
        <p:txBody>
          <a:bodyPr spcFirstLastPara="1" wrap="square" lIns="0" tIns="0" rIns="0" bIns="0" anchor="t" anchorCtr="0">
            <a:noAutofit/>
          </a:bodyPr>
          <a:lstStyle/>
          <a:p>
            <a:pPr lvl="0"/>
            <a:r>
              <a:rPr lang="pl-PL" dirty="0"/>
              <a:t>Technologia używana w zabawkach</a:t>
            </a:r>
            <a:endParaRPr dirty="0"/>
          </a:p>
        </p:txBody>
      </p:sp>
      <p:sp>
        <p:nvSpPr>
          <p:cNvPr id="240" name="Google Shape;240;p47"/>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Celebrations  </a:t>
            </a:r>
            <a:endParaRPr sz="1100"/>
          </a:p>
        </p:txBody>
      </p:sp>
      <p:pic>
        <p:nvPicPr>
          <p:cNvPr id="241" name="Google Shape;241;p4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0016" y="1104711"/>
            <a:ext cx="2756472" cy="1467039"/>
          </a:xfrm>
          <a:prstGeom prst="rect">
            <a:avLst/>
          </a:prstGeom>
          <a:noFill/>
          <a:ln>
            <a:noFill/>
          </a:ln>
        </p:spPr>
      </p:pic>
      <p:pic>
        <p:nvPicPr>
          <p:cNvPr id="242" name="Google Shape;242;p47" descr="Friends Official Website | All FurReal Friends Pets, Games and Toy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193769" y="1104711"/>
            <a:ext cx="2756471" cy="1476544"/>
          </a:xfrm>
          <a:prstGeom prst="rect">
            <a:avLst/>
          </a:prstGeom>
          <a:noFill/>
          <a:ln>
            <a:noFill/>
          </a:ln>
        </p:spPr>
      </p:pic>
      <p:pic>
        <p:nvPicPr>
          <p:cNvPr id="243" name="Google Shape;243;p47" descr="Mattel's new Pictionary has us drawing in the air with AR - CNE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708987" y="2839450"/>
            <a:ext cx="2539524" cy="1702951"/>
          </a:xfrm>
          <a:prstGeom prst="rect">
            <a:avLst/>
          </a:prstGeom>
          <a:noFill/>
          <a:ln>
            <a:noFill/>
          </a:ln>
        </p:spPr>
      </p:pic>
      <p:pic>
        <p:nvPicPr>
          <p:cNvPr id="244" name="Google Shape;244;p47" descr="esquire">
            <a:hlinkClick r:id="rId6"/>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247523" y="1102948"/>
            <a:ext cx="2756472" cy="1468802"/>
          </a:xfrm>
          <a:prstGeom prst="rect">
            <a:avLst/>
          </a:prstGeom>
          <a:noFill/>
          <a:ln>
            <a:noFill/>
          </a:ln>
        </p:spPr>
      </p:pic>
      <p:pic>
        <p:nvPicPr>
          <p:cNvPr id="245" name="Google Shape;245;p47" descr="Childrens Interactive Green Glow Tshirt In Black By Illuminated Apparel |  notonthehighstreet.com"/>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894136" y="2887075"/>
            <a:ext cx="2539526" cy="1702950"/>
          </a:xfrm>
          <a:prstGeom prst="rect">
            <a:avLst/>
          </a:prstGeom>
          <a:noFill/>
          <a:ln>
            <a:noFill/>
          </a:ln>
        </p:spPr>
      </p:pic>
      <p:sp>
        <p:nvSpPr>
          <p:cNvPr id="2" name="Slide Number Placeholder 1">
            <a:extLst>
              <a:ext uri="{FF2B5EF4-FFF2-40B4-BE49-F238E27FC236}">
                <a16:creationId xmlns:a16="http://schemas.microsoft.com/office/drawing/2014/main" id="{E9A2054C-1A8E-4714-AFDD-6AEFDFB7A2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49"/>
        <p:cNvGrpSpPr/>
        <p:nvPr/>
      </p:nvGrpSpPr>
      <p:grpSpPr>
        <a:xfrm>
          <a:off x="0" y="0"/>
          <a:ext cx="0" cy="0"/>
          <a:chOff x="0" y="0"/>
          <a:chExt cx="0" cy="0"/>
        </a:xfrm>
      </p:grpSpPr>
      <p:sp>
        <p:nvSpPr>
          <p:cNvPr id="254" name="Google Shape;254;p48"/>
          <p:cNvSpPr txBox="1"/>
          <p:nvPr/>
        </p:nvSpPr>
        <p:spPr>
          <a:xfrm>
            <a:off x="5285431" y="2837285"/>
            <a:ext cx="3194400" cy="1016400"/>
          </a:xfrm>
          <a:prstGeom prst="rect">
            <a:avLst/>
          </a:prstGeom>
          <a:noFill/>
          <a:ln>
            <a:noFill/>
          </a:ln>
        </p:spPr>
        <p:txBody>
          <a:bodyPr spcFirstLastPara="1" wrap="square" lIns="0" tIns="0" rIns="0" bIns="0" anchor="t" anchorCtr="0">
            <a:noAutofit/>
          </a:bodyPr>
          <a:lstStyle/>
          <a:p>
            <a:pPr lvl="0"/>
            <a:r>
              <a:rPr lang="pl-PL" dirty="0">
                <a:solidFill>
                  <a:schemeClr val="lt1"/>
                </a:solidFill>
              </a:rPr>
              <a:t>Jako </a:t>
            </a:r>
            <a:r>
              <a:rPr lang="en-GB" dirty="0" err="1">
                <a:solidFill>
                  <a:schemeClr val="lt1"/>
                </a:solidFill>
              </a:rPr>
              <a:t>programistki</a:t>
            </a:r>
            <a:r>
              <a:rPr lang="en-GB" dirty="0">
                <a:solidFill>
                  <a:schemeClr val="lt1"/>
                </a:solidFill>
              </a:rPr>
              <a:t> I </a:t>
            </a:r>
            <a:r>
              <a:rPr lang="pl-PL" dirty="0">
                <a:solidFill>
                  <a:schemeClr val="lt1"/>
                </a:solidFill>
              </a:rPr>
              <a:t>programiści będziecie odpowiedzialni za pisanie kodu, który sprawia, że gra działa tak, jak tego </a:t>
            </a:r>
            <a:r>
              <a:rPr lang="en-GB" dirty="0">
                <a:solidFill>
                  <a:schemeClr val="lt1"/>
                </a:solidFill>
              </a:rPr>
              <a:t>ze</a:t>
            </a:r>
            <a:r>
              <a:rPr lang="pl-PL" dirty="0">
                <a:solidFill>
                  <a:schemeClr val="lt1"/>
                </a:solidFill>
              </a:rPr>
              <a:t>chce</a:t>
            </a:r>
            <a:r>
              <a:rPr lang="en-GB" dirty="0" err="1">
                <a:solidFill>
                  <a:schemeClr val="lt1"/>
                </a:solidFill>
              </a:rPr>
              <a:t>cie</a:t>
            </a:r>
            <a:r>
              <a:rPr lang="pl-PL" dirty="0">
                <a:solidFill>
                  <a:schemeClr val="lt1"/>
                </a:solidFill>
              </a:rPr>
              <a:t>. Dzięki Waszemu kodowi, technologia w środku, jak i sama </a:t>
            </a:r>
            <a:r>
              <a:rPr lang="en-GB" dirty="0">
                <a:solidFill>
                  <a:schemeClr val="lt1"/>
                </a:solidFill>
              </a:rPr>
              <a:t>z</a:t>
            </a:r>
            <a:r>
              <a:rPr lang="pl-PL" dirty="0" err="1">
                <a:solidFill>
                  <a:schemeClr val="lt1"/>
                </a:solidFill>
              </a:rPr>
              <a:t>abawka</a:t>
            </a:r>
            <a:r>
              <a:rPr lang="pl-PL" dirty="0">
                <a:solidFill>
                  <a:schemeClr val="lt1"/>
                </a:solidFill>
              </a:rPr>
              <a:t>, będzie wiedziała co robić.</a:t>
            </a:r>
          </a:p>
        </p:txBody>
      </p:sp>
      <p:sp>
        <p:nvSpPr>
          <p:cNvPr id="250" name="Google Shape;250;p48"/>
          <p:cNvSpPr/>
          <p:nvPr/>
        </p:nvSpPr>
        <p:spPr>
          <a:xfrm>
            <a:off x="0" y="-4745"/>
            <a:ext cx="9144000" cy="2677200"/>
          </a:xfrm>
          <a:prstGeom prst="rect">
            <a:avLst/>
          </a:prstGeom>
          <a:solidFill>
            <a:schemeClr val="lt1"/>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251" name="Google Shape;251;p48"/>
          <p:cNvSpPr txBox="1">
            <a:spLocks noGrp="1"/>
          </p:cNvSpPr>
          <p:nvPr>
            <p:ph type="title"/>
          </p:nvPr>
        </p:nvSpPr>
        <p:spPr>
          <a:xfrm>
            <a:off x="284096" y="169016"/>
            <a:ext cx="7252200" cy="416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200"/>
              <a:buFont typeface="Arial"/>
              <a:buNone/>
            </a:pPr>
            <a:r>
              <a:rPr lang="pl-PL" dirty="0">
                <a:solidFill>
                  <a:schemeClr val="dk1"/>
                </a:solidFill>
              </a:rPr>
              <a:t>Zawody, w których tworzy się zabawki </a:t>
            </a:r>
            <a:endParaRPr dirty="0">
              <a:solidFill>
                <a:schemeClr val="dk1"/>
              </a:solidFill>
            </a:endParaRPr>
          </a:p>
        </p:txBody>
      </p:sp>
      <p:sp>
        <p:nvSpPr>
          <p:cNvPr id="252" name="Google Shape;252;p48"/>
          <p:cNvSpPr txBox="1">
            <a:spLocks noGrp="1"/>
          </p:cNvSpPr>
          <p:nvPr>
            <p:ph type="body" idx="1"/>
          </p:nvPr>
        </p:nvSpPr>
        <p:spPr>
          <a:xfrm>
            <a:off x="638116" y="669444"/>
            <a:ext cx="2582400" cy="822000"/>
          </a:xfrm>
          <a:prstGeom prst="rect">
            <a:avLst/>
          </a:prstGeom>
          <a:noFill/>
          <a:ln>
            <a:noFill/>
          </a:ln>
        </p:spPr>
        <p:txBody>
          <a:bodyPr spcFirstLastPara="1" wrap="square" lIns="0" tIns="0" rIns="0" bIns="0" anchor="t" anchorCtr="0">
            <a:noAutofit/>
          </a:bodyPr>
          <a:lstStyle/>
          <a:p>
            <a:pPr marL="0" lvl="0" indent="0" algn="ctr">
              <a:buClr>
                <a:schemeClr val="accent3"/>
              </a:buClr>
              <a:buSzPts val="1600"/>
            </a:pPr>
            <a:r>
              <a:rPr lang="en-US" sz="1600" b="0" dirty="0" err="1">
                <a:solidFill>
                  <a:schemeClr val="accent3"/>
                </a:solidFill>
              </a:rPr>
              <a:t>Projektant</a:t>
            </a:r>
            <a:r>
              <a:rPr lang="en-US" sz="1600" b="0" dirty="0">
                <a:solidFill>
                  <a:schemeClr val="accent3"/>
                </a:solidFill>
              </a:rPr>
              <a:t> </a:t>
            </a:r>
            <a:r>
              <a:rPr lang="en-US" sz="1600" b="0" dirty="0" err="1">
                <a:solidFill>
                  <a:schemeClr val="accent3"/>
                </a:solidFill>
              </a:rPr>
              <a:t>zabawek</a:t>
            </a:r>
            <a:endParaRPr lang="en-US" sz="1600" dirty="0"/>
          </a:p>
        </p:txBody>
      </p:sp>
      <p:sp>
        <p:nvSpPr>
          <p:cNvPr id="255" name="Google Shape;255;p48"/>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Celebrations  </a:t>
            </a:r>
            <a:endParaRPr sz="1100"/>
          </a:p>
        </p:txBody>
      </p:sp>
      <p:sp>
        <p:nvSpPr>
          <p:cNvPr id="256" name="Google Shape;256;p48"/>
          <p:cNvSpPr txBox="1"/>
          <p:nvPr/>
        </p:nvSpPr>
        <p:spPr>
          <a:xfrm>
            <a:off x="5732584" y="690498"/>
            <a:ext cx="2635800" cy="822000"/>
          </a:xfrm>
          <a:prstGeom prst="rect">
            <a:avLst/>
          </a:prstGeom>
          <a:noFill/>
          <a:ln>
            <a:noFill/>
          </a:ln>
        </p:spPr>
        <p:txBody>
          <a:bodyPr spcFirstLastPara="1" wrap="square" lIns="0" tIns="0" rIns="0" bIns="0" anchor="t" anchorCtr="0">
            <a:noAutofit/>
          </a:bodyPr>
          <a:lstStyle/>
          <a:p>
            <a:pPr lvl="0">
              <a:buClr>
                <a:schemeClr val="accent3"/>
              </a:buClr>
              <a:buSzPts val="1600"/>
            </a:pPr>
            <a:r>
              <a:rPr lang="en-US" sz="1600" dirty="0" err="1">
                <a:solidFill>
                  <a:schemeClr val="accent3"/>
                </a:solidFill>
              </a:rPr>
              <a:t>Programista</a:t>
            </a:r>
            <a:r>
              <a:rPr lang="en-US" sz="1600" dirty="0">
                <a:solidFill>
                  <a:schemeClr val="accent3"/>
                </a:solidFill>
              </a:rPr>
              <a:t> </a:t>
            </a:r>
            <a:r>
              <a:rPr lang="en-US" sz="1600" dirty="0" err="1">
                <a:solidFill>
                  <a:schemeClr val="accent3"/>
                </a:solidFill>
              </a:rPr>
              <a:t>gier</a:t>
            </a:r>
            <a:endParaRPr lang="en-US" sz="1100" dirty="0"/>
          </a:p>
        </p:txBody>
      </p:sp>
      <p:sp>
        <p:nvSpPr>
          <p:cNvPr id="257" name="Google Shape;257;p48"/>
          <p:cNvSpPr txBox="1"/>
          <p:nvPr/>
        </p:nvSpPr>
        <p:spPr>
          <a:xfrm>
            <a:off x="638116" y="2837285"/>
            <a:ext cx="34146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Jako projektanci zabawek będziecie odpowiedzialni za wyszukiwanie nowych pomysłów i projektowanie zabawek przyszłości. Badalibyście, jak dzieci bawią się zabawkami, tworzyli prototypy i projektowali zabawki, które są bezpieczne i dostarczą dzieciom mnóstwo frajdy. </a:t>
            </a:r>
            <a:endParaRPr lang="pl-PL" sz="1100" dirty="0"/>
          </a:p>
        </p:txBody>
      </p:sp>
      <p:pic>
        <p:nvPicPr>
          <p:cNvPr id="259" name="Google Shape;259;p48" descr="Best tech gifts for kids of all ages for the 2019 holiday season - Business  Insid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76675" y="1052000"/>
            <a:ext cx="2496951" cy="1452351"/>
          </a:xfrm>
          <a:prstGeom prst="rect">
            <a:avLst/>
          </a:prstGeom>
          <a:noFill/>
          <a:ln>
            <a:noFill/>
          </a:ln>
        </p:spPr>
      </p:pic>
      <p:pic>
        <p:nvPicPr>
          <p:cNvPr id="260" name="Google Shape;260;p48" descr="LEGO coding and robotics toys develop STEM skills in early learners -  Business Insid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0852" y="1052000"/>
            <a:ext cx="2496950" cy="1452350"/>
          </a:xfrm>
          <a:prstGeom prst="rect">
            <a:avLst/>
          </a:prstGeom>
          <a:noFill/>
          <a:ln>
            <a:noFill/>
          </a:ln>
        </p:spPr>
      </p:pic>
      <p:sp>
        <p:nvSpPr>
          <p:cNvPr id="2" name="Slide Number Placeholder 1">
            <a:extLst>
              <a:ext uri="{FF2B5EF4-FFF2-40B4-BE49-F238E27FC236}">
                <a16:creationId xmlns:a16="http://schemas.microsoft.com/office/drawing/2014/main" id="{F68315C8-ECE1-49D7-B6B0-6A48E4323F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wC">
  <a:themeElements>
    <a:clrScheme name="Tech We Can">
      <a:dk1>
        <a:srgbClr val="000000"/>
      </a:dk1>
      <a:lt1>
        <a:srgbClr val="FFFFFF"/>
      </a:lt1>
      <a:dk2>
        <a:srgbClr val="2F2F53"/>
      </a:dk2>
      <a:lt2>
        <a:srgbClr val="DEDEDE"/>
      </a:lt2>
      <a:accent1>
        <a:srgbClr val="1F2E79"/>
      </a:accent1>
      <a:accent2>
        <a:srgbClr val="60A0FA"/>
      </a:accent2>
      <a:accent3>
        <a:srgbClr val="EC5750"/>
      </a:accent3>
      <a:accent4>
        <a:srgbClr val="FACE78"/>
      </a:accent4>
      <a:accent5>
        <a:srgbClr val="2D2C31"/>
      </a:accent5>
      <a:accent6>
        <a:srgbClr val="0B8C98"/>
      </a:accent6>
      <a:hlink>
        <a:srgbClr val="60A0FA"/>
      </a:hlink>
      <a:folHlink>
        <a:srgbClr val="2D2C3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4271</Words>
  <Application>Microsoft Office PowerPoint</Application>
  <PresentationFormat>On-screen Show (16:9)</PresentationFormat>
  <Paragraphs>212</Paragraphs>
  <Slides>17</Slides>
  <Notes>17</Notes>
  <HiddenSlides>3</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17</vt:i4>
      </vt:variant>
    </vt:vector>
  </HeadingPairs>
  <TitlesOfParts>
    <vt:vector size="26" baseType="lpstr">
      <vt:lpstr>Arial</vt:lpstr>
      <vt:lpstr>Georgia</vt:lpstr>
      <vt:lpstr>Poppins</vt:lpstr>
      <vt:lpstr>Poppins Light</vt:lpstr>
      <vt:lpstr>Poppins SemiBold</vt:lpstr>
      <vt:lpstr>Simple Light</vt:lpstr>
      <vt:lpstr>Simple Light</vt:lpstr>
      <vt:lpstr>PwC</vt:lpstr>
      <vt:lpstr>1_Simple Light</vt:lpstr>
      <vt:lpstr>Świętowania</vt:lpstr>
      <vt:lpstr>PowerPoint Presentation</vt:lpstr>
      <vt:lpstr>PowerPoint Presentation</vt:lpstr>
      <vt:lpstr>PowerPoint Presentation</vt:lpstr>
      <vt:lpstr>Technologia używana w pokazach, festiwalach i występach</vt:lpstr>
      <vt:lpstr>Zawody w technologii, używanej przy pokazach, festiwalach i występach</vt:lpstr>
      <vt:lpstr>Poznaj naszego dzisiejszego bohatera</vt:lpstr>
      <vt:lpstr>Technologia używana w zabawkach</vt:lpstr>
      <vt:lpstr>Zawody, w których tworzy się zabawki </vt:lpstr>
      <vt:lpstr>Technologia używana w celu kupowania i wysyłania prezentów i życzeń.</vt:lpstr>
      <vt:lpstr>Zawody umożliwiające innym wysyłanie prezentów i życzeń</vt:lpstr>
      <vt:lpstr>Technologia używana podczas uroczystych wydarzeń i do dekoracji</vt:lpstr>
      <vt:lpstr>Zawody związane z organizacją imprez i z dekoracjami</vt:lpstr>
      <vt:lpstr>Poznajcie kolejną inspirującą osobę        Jan Carlyle  Założycielka i dyrektor  firmy Autumn LIVE  </vt:lpstr>
      <vt:lpstr>PowerPoint Presentation</vt:lpstr>
      <vt:lpstr>Twoje wyzwanie: zaprojektuj zupełnie nową zabawkę elektroniczną roku 2030. Jak myślisz, jakimi zabawkami dzieci będą się bawić za dziesięć lat? </vt:lpstr>
      <vt:lpstr>“Konspekty Tech We Can są częścią naszej misji by rozwijać społeczność w której żyjemy  -  bez naszego zaangażowania, wiele dzieci napotka ryzyko pozostania w tyle za szybko rozwijającą się technologią, która zmienia to jak żyjemy i pracujemy. […].” Sheridan Ash, założyciel Tech She Can Charter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Celebrations</dc:title>
  <dc:creator>Rebecca Patel</dc:creator>
  <cp:lastModifiedBy>Król, Jadwiga (MFHB)</cp:lastModifiedBy>
  <cp:revision>41</cp:revision>
  <dcterms:modified xsi:type="dcterms:W3CDTF">2023-06-02T11:42:45Z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3732d58-8c18-4bab-8f62-1159a69060e9_Enabled">
    <vt:lpwstr>True</vt:lpwstr>
  </property>
  <property fmtid="{D5CDD505-2E9C-101B-9397-08002B2CF9AE}" pid="3" name="MSIP_Label_f3732d58-8c18-4bab-8f62-1159a69060e9_SiteId">
    <vt:lpwstr>d0df3d96-c065-41c3-8c0b-5dcaa460ec33</vt:lpwstr>
  </property>
  <property fmtid="{D5CDD505-2E9C-101B-9397-08002B2CF9AE}" pid="4" name="MSIP_Label_f3732d58-8c18-4bab-8f62-1159a69060e9_Owner">
    <vt:lpwstr>jadwiga.krol@credit-suisse.com</vt:lpwstr>
  </property>
  <property fmtid="{D5CDD505-2E9C-101B-9397-08002B2CF9AE}" pid="5" name="MSIP_Label_f3732d58-8c18-4bab-8f62-1159a69060e9_SetDate">
    <vt:lpwstr>2021-04-19T07:13:12.8991808Z</vt:lpwstr>
  </property>
  <property fmtid="{D5CDD505-2E9C-101B-9397-08002B2CF9AE}" pid="6" name="MSIP_Label_f3732d58-8c18-4bab-8f62-1159a69060e9_Name">
    <vt:lpwstr>Unrestricted</vt:lpwstr>
  </property>
  <property fmtid="{D5CDD505-2E9C-101B-9397-08002B2CF9AE}" pid="7" name="MSIP_Label_f3732d58-8c18-4bab-8f62-1159a69060e9_Application">
    <vt:lpwstr>Microsoft Azure Information Protection</vt:lpwstr>
  </property>
  <property fmtid="{D5CDD505-2E9C-101B-9397-08002B2CF9AE}" pid="8" name="MSIP_Label_f3732d58-8c18-4bab-8f62-1159a69060e9_ActionId">
    <vt:lpwstr>ab6fa4ed-fce1-48a6-9d6c-2de2ac1e29b8</vt:lpwstr>
  </property>
  <property fmtid="{D5CDD505-2E9C-101B-9397-08002B2CF9AE}" pid="9" name="MSIP_Label_f3732d58-8c18-4bab-8f62-1159a69060e9_Extended_MSFT_Method">
    <vt:lpwstr>Manual</vt:lpwstr>
  </property>
  <property fmtid="{D5CDD505-2E9C-101B-9397-08002B2CF9AE}" pid="10" name="Sensitivity">
    <vt:lpwstr>Unrestricted</vt:lpwstr>
  </property>
</Properties>
</file>