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8" r:id="rId2"/>
  </p:sldIdLst>
  <p:sldSz cx="12192000" cy="6858000"/>
  <p:notesSz cx="6858000" cy="9144000"/>
  <p:embeddedFontLst>
    <p:embeddedFont>
      <p:font typeface="Calibri" panose="020F0502020204030204" pitchFamily="34" charset="0"/>
      <p:regular r:id="rId4"/>
      <p:bold r:id="rId5"/>
      <p:italic r:id="rId6"/>
      <p:boldItalic r:id="rId7"/>
    </p:embeddedFont>
    <p:embeddedFont>
      <p:font typeface="Lora" pitchFamily="2" charset="77"/>
      <p:regular r:id="rId8"/>
      <p:bold r:id="rId9"/>
      <p:italic r:id="rId10"/>
      <p:boldItalic r:id="rId11"/>
    </p:embeddedFont>
    <p:embeddedFont>
      <p:font typeface="Poppins" pitchFamily="2" charset="77"/>
      <p:regular r:id="rId12"/>
      <p:bold r:id="rId13"/>
      <p:italic r:id="rId14"/>
      <p:boldItalic r:id="rId15"/>
    </p:embeddedFont>
    <p:embeddedFont>
      <p:font typeface="Poppins Light" pitchFamily="2" charset="77"/>
      <p:regular r:id="rId16"/>
      <p:italic r:id="rId17"/>
    </p:embeddedFont>
    <p:embeddedFont>
      <p:font typeface="Poppins SemiBold" pitchFamily="2" charset="77"/>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jFTTZuoMEmreX8sb0nZV48io4AW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9"/>
    <p:restoredTop sz="94529"/>
  </p:normalViewPr>
  <p:slideViewPr>
    <p:cSldViewPr snapToGrid="0">
      <p:cViewPr varScale="1">
        <p:scale>
          <a:sx n="88" d="100"/>
          <a:sy n="88" d="100"/>
        </p:scale>
        <p:origin x="216" y="60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26" Type="http://schemas.openxmlformats.org/officeDocument/2006/relationships/viewProps" Target="viewProps.xml"/><Relationship Id="rId3" Type="http://schemas.openxmlformats.org/officeDocument/2006/relationships/notesMaster" Target="notesMasters/notesMaster1.xml"/><Relationship Id="rId21" Type="http://schemas.openxmlformats.org/officeDocument/2006/relationships/font" Target="fonts/font18.fntdata"/><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customschemas.google.com/relationships/presentationmetadata" Target="metadata"/><Relationship Id="rId5" Type="http://schemas.openxmlformats.org/officeDocument/2006/relationships/font" Target="fonts/font2.fntdata"/><Relationship Id="rId15"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3960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2" name="Google Shape;8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3" name="Google Shape;8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6" name="Google Shape;5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7" name="Google Shape;5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a:spLocks noGrp="1"/>
          </p:cNvSpPr>
          <p:nvPr>
            <p:ph type="pic" idx="2"/>
          </p:nvPr>
        </p:nvSpPr>
        <p:spPr>
          <a:xfrm>
            <a:off x="5183188" y="987425"/>
            <a:ext cx="6172200" cy="4873625"/>
          </a:xfrm>
          <a:prstGeom prst="rect">
            <a:avLst/>
          </a:prstGeom>
          <a:noFill/>
          <a:ln>
            <a:noFill/>
          </a:ln>
        </p:spPr>
      </p:sp>
      <p:sp>
        <p:nvSpPr>
          <p:cNvPr id="68" name="Google Shape;68;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6" name="Google Shape;7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7" name="Google Shape;7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bbc.co.uk/cbbc/quizzes/bp-environment-puzzles" TargetMode="External"/><Relationship Id="rId3" Type="http://schemas.openxmlformats.org/officeDocument/2006/relationships/image" Target="../media/image1.png"/><Relationship Id="rId7" Type="http://schemas.openxmlformats.org/officeDocument/2006/relationships/hyperlink" Target="https://www.bbc.co.uk/cbbc/games/plastic-planet-marine-rescue-gam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api.techshecan.org/storage/files/Tech-for-the-Planet-Challenge.pdf" TargetMode="External"/><Relationship Id="rId11" Type="http://schemas.openxmlformats.org/officeDocument/2006/relationships/image" Target="../media/image2.png"/><Relationship Id="rId5" Type="http://schemas.openxmlformats.org/officeDocument/2006/relationships/hyperlink" Target="https://techshecan.org/animated-lessons/drones" TargetMode="External"/><Relationship Id="rId10" Type="http://schemas.openxmlformats.org/officeDocument/2006/relationships/hyperlink" Target="https://docs.google.com/forms/d/e/1FAIpQLSdjFOeK_QCLLH6DHKx1e4qqzLAD86zZ4cLmR87Cvo10A9wmew/viewform?usp=sf_link" TargetMode="External"/><Relationship Id="rId4" Type="http://schemas.openxmlformats.org/officeDocument/2006/relationships/hyperlink" Target="https://techshecan.org/previous-assemblies/planet" TargetMode="External"/><Relationship Id="rId9" Type="http://schemas.openxmlformats.org/officeDocument/2006/relationships/hyperlink" Target="https://plays.org/environmental-gam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1A2D"/>
        </a:solidFill>
        <a:effectLst/>
      </p:bgPr>
    </p:bg>
    <p:spTree>
      <p:nvGrpSpPr>
        <p:cNvPr id="1" name="Shape 87"/>
        <p:cNvGrpSpPr/>
        <p:nvPr/>
      </p:nvGrpSpPr>
      <p:grpSpPr>
        <a:xfrm>
          <a:off x="0" y="0"/>
          <a:ext cx="0" cy="0"/>
          <a:chOff x="0" y="0"/>
          <a:chExt cx="0" cy="0"/>
        </a:xfrm>
      </p:grpSpPr>
      <p:sp>
        <p:nvSpPr>
          <p:cNvPr id="4" name="Google Shape;227;p80">
            <a:extLst>
              <a:ext uri="{FF2B5EF4-FFF2-40B4-BE49-F238E27FC236}">
                <a16:creationId xmlns:a16="http://schemas.microsoft.com/office/drawing/2014/main" id="{358F50B4-CA9A-69D3-4458-2931AB6D6197}"/>
              </a:ext>
            </a:extLst>
          </p:cNvPr>
          <p:cNvSpPr txBox="1"/>
          <p:nvPr/>
        </p:nvSpPr>
        <p:spPr>
          <a:xfrm>
            <a:off x="230374" y="164245"/>
            <a:ext cx="9123691"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200"/>
              <a:buFont typeface="Arial"/>
              <a:buNone/>
            </a:pPr>
            <a:r>
              <a:rPr lang="en" sz="3600" b="0" i="0" u="none" strike="noStrike" cap="none" dirty="0">
                <a:solidFill>
                  <a:schemeClr val="lt1"/>
                </a:solidFill>
                <a:latin typeface="Poppins SemiBold"/>
                <a:ea typeface="Poppins SemiBold"/>
                <a:cs typeface="Poppins SemiBold"/>
                <a:sym typeface="Poppins SemiBold"/>
              </a:rPr>
              <a:t>Tech for the Planet</a:t>
            </a:r>
            <a:endParaRPr sz="3600" b="0" i="0" u="none" strike="noStrike" cap="none" dirty="0">
              <a:solidFill>
                <a:schemeClr val="lt1"/>
              </a:solidFill>
              <a:latin typeface="Poppins SemiBold"/>
              <a:ea typeface="Poppins SemiBold"/>
              <a:cs typeface="Poppins SemiBold"/>
              <a:sym typeface="Poppins SemiBold"/>
            </a:endParaRPr>
          </a:p>
        </p:txBody>
      </p:sp>
      <p:pic>
        <p:nvPicPr>
          <p:cNvPr id="5" name="Google Shape;220;p80">
            <a:extLst>
              <a:ext uri="{FF2B5EF4-FFF2-40B4-BE49-F238E27FC236}">
                <a16:creationId xmlns:a16="http://schemas.microsoft.com/office/drawing/2014/main" id="{D02E904F-6C89-71B0-9217-BC541EFA70C9}"/>
              </a:ext>
            </a:extLst>
          </p:cNvPr>
          <p:cNvPicPr preferRelativeResize="0"/>
          <p:nvPr/>
        </p:nvPicPr>
        <p:blipFill rotWithShape="1">
          <a:blip r:embed="rId3">
            <a:alphaModFix/>
          </a:blip>
          <a:srcRect/>
          <a:stretch/>
        </p:blipFill>
        <p:spPr>
          <a:xfrm>
            <a:off x="325472" y="5814346"/>
            <a:ext cx="680276" cy="746001"/>
          </a:xfrm>
          <a:prstGeom prst="rect">
            <a:avLst/>
          </a:prstGeom>
          <a:noFill/>
          <a:ln>
            <a:noFill/>
          </a:ln>
        </p:spPr>
      </p:pic>
      <p:sp>
        <p:nvSpPr>
          <p:cNvPr id="6" name="Google Shape;234;g13bed108962_0_5">
            <a:extLst>
              <a:ext uri="{FF2B5EF4-FFF2-40B4-BE49-F238E27FC236}">
                <a16:creationId xmlns:a16="http://schemas.microsoft.com/office/drawing/2014/main" id="{854EA6A3-9F78-1CEB-4C31-836ABD10523E}"/>
              </a:ext>
            </a:extLst>
          </p:cNvPr>
          <p:cNvSpPr txBox="1"/>
          <p:nvPr/>
        </p:nvSpPr>
        <p:spPr>
          <a:xfrm>
            <a:off x="230373" y="797780"/>
            <a:ext cx="8263274" cy="117567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0" indent="0">
              <a:lnSpc>
                <a:spcPct val="115000"/>
              </a:lnSpc>
              <a:buSzPts val="1100"/>
              <a:buNone/>
              <a:defRPr sz="1800">
                <a:solidFill>
                  <a:srgbClr val="FFFFFF"/>
                </a:solidFill>
                <a:latin typeface="Lora"/>
                <a:ea typeface="Lora"/>
                <a:cs typeface="Lora"/>
              </a:defRPr>
            </a:lvl1pPr>
          </a:lstStyle>
          <a:p>
            <a:r>
              <a:rPr lang="en-US" sz="1400" dirty="0">
                <a:latin typeface="Poppins Light" pitchFamily="2" charset="77"/>
                <a:cs typeface="Poppins Light" pitchFamily="2" charset="77"/>
                <a:sym typeface="Lora"/>
              </a:rPr>
              <a:t>Learn about some of the amazing ways in which technology is helping to keep our planet safe for the future, and find out about jobs in this area. </a:t>
            </a:r>
            <a:endParaRPr lang="en-US" sz="1400" dirty="0">
              <a:latin typeface="Poppins Light" pitchFamily="2" charset="77"/>
              <a:cs typeface="Poppins Light" pitchFamily="2" charset="77"/>
            </a:endParaRPr>
          </a:p>
          <a:p>
            <a:r>
              <a:rPr lang="en-US" sz="1400" dirty="0">
                <a:latin typeface="Poppins Light" pitchFamily="2" charset="77"/>
                <a:cs typeface="Poppins Light" pitchFamily="2" charset="77"/>
                <a:sym typeface="Lora"/>
              </a:rPr>
              <a:t>In this lesson you will:   </a:t>
            </a:r>
          </a:p>
          <a:p>
            <a:endParaRPr sz="1400" dirty="0">
              <a:latin typeface="Poppins Light" pitchFamily="2" charset="77"/>
              <a:cs typeface="Poppins Light" pitchFamily="2" charset="77"/>
              <a:sym typeface="Poppins"/>
            </a:endParaRPr>
          </a:p>
        </p:txBody>
      </p:sp>
      <p:sp>
        <p:nvSpPr>
          <p:cNvPr id="9" name="Diagonal Stripe 8">
            <a:extLst>
              <a:ext uri="{FF2B5EF4-FFF2-40B4-BE49-F238E27FC236}">
                <a16:creationId xmlns:a16="http://schemas.microsoft.com/office/drawing/2014/main" id="{BB65C1AC-92A9-B297-2B7A-495B161AB27C}"/>
              </a:ext>
            </a:extLst>
          </p:cNvPr>
          <p:cNvSpPr/>
          <p:nvPr/>
        </p:nvSpPr>
        <p:spPr>
          <a:xfrm rot="5400000">
            <a:off x="10132181" y="-48139"/>
            <a:ext cx="2011680" cy="2107958"/>
          </a:xfrm>
          <a:prstGeom prst="diagStripe">
            <a:avLst/>
          </a:prstGeom>
          <a:solidFill>
            <a:srgbClr val="FF60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TextBox 10">
            <a:extLst>
              <a:ext uri="{FF2B5EF4-FFF2-40B4-BE49-F238E27FC236}">
                <a16:creationId xmlns:a16="http://schemas.microsoft.com/office/drawing/2014/main" id="{797D1A19-BE9D-C7BA-57D9-2FBA9C5D8A0F}"/>
              </a:ext>
            </a:extLst>
          </p:cNvPr>
          <p:cNvSpPr txBox="1"/>
          <p:nvPr/>
        </p:nvSpPr>
        <p:spPr>
          <a:xfrm rot="2639866">
            <a:off x="9955680" y="440046"/>
            <a:ext cx="2815223" cy="646331"/>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FFFFFF"/>
                </a:solidFill>
                <a:latin typeface="Poppins"/>
                <a:ea typeface="Poppins"/>
                <a:cs typeface="Poppins"/>
                <a:sym typeface="Poppins"/>
              </a:rPr>
              <a:t>AFTER SCHOOL </a:t>
            </a: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FFFFFF"/>
                </a:solidFill>
                <a:latin typeface="Poppins"/>
                <a:ea typeface="Poppins"/>
                <a:cs typeface="Poppins"/>
                <a:sym typeface="Poppins"/>
              </a:rPr>
              <a:t>CLUB</a:t>
            </a:r>
          </a:p>
        </p:txBody>
      </p:sp>
      <p:sp>
        <p:nvSpPr>
          <p:cNvPr id="18" name="TextBox 17">
            <a:extLst>
              <a:ext uri="{FF2B5EF4-FFF2-40B4-BE49-F238E27FC236}">
                <a16:creationId xmlns:a16="http://schemas.microsoft.com/office/drawing/2014/main" id="{B7A19BC1-7E82-6A04-CD7D-B4123B6C5D77}"/>
              </a:ext>
            </a:extLst>
          </p:cNvPr>
          <p:cNvSpPr txBox="1"/>
          <p:nvPr/>
        </p:nvSpPr>
        <p:spPr>
          <a:xfrm>
            <a:off x="230374" y="1625156"/>
            <a:ext cx="7982028" cy="1323054"/>
          </a:xfrm>
          <a:prstGeom prst="rect">
            <a:avLst/>
          </a:prstGeom>
          <a:noFill/>
        </p:spPr>
        <p:txBody>
          <a:bodyPr wrap="square">
            <a:spAutoFit/>
          </a:bodyPr>
          <a:lstStyle/>
          <a:p>
            <a:pPr marL="228600" marR="0" lvl="0" indent="-196850" algn="l" rtl="0">
              <a:lnSpc>
                <a:spcPct val="115000"/>
              </a:lnSpc>
              <a:spcBef>
                <a:spcPts val="0"/>
              </a:spcBef>
              <a:spcAft>
                <a:spcPts val="0"/>
              </a:spcAft>
              <a:buClr>
                <a:srgbClr val="FFFFFF"/>
              </a:buClr>
              <a:buSzPts val="1300"/>
              <a:buFont typeface="Lora"/>
              <a:buChar char="●"/>
            </a:pPr>
            <a:r>
              <a:rPr lang="en-US" u="none" strike="noStrike" cap="none" dirty="0">
                <a:solidFill>
                  <a:srgbClr val="FFFFFF"/>
                </a:solidFill>
                <a:latin typeface="Poppins Light" pitchFamily="2" charset="77"/>
                <a:ea typeface="Lora"/>
                <a:cs typeface="Poppins Light" pitchFamily="2" charset="77"/>
                <a:sym typeface="Lora"/>
              </a:rPr>
              <a:t>Learn about why we need to develop tech to protect our planet.</a:t>
            </a:r>
          </a:p>
          <a:p>
            <a:pPr marL="228600" marR="0" lvl="0" indent="-196850" algn="l" rtl="0">
              <a:lnSpc>
                <a:spcPct val="115000"/>
              </a:lnSpc>
              <a:spcBef>
                <a:spcPts val="0"/>
              </a:spcBef>
              <a:spcAft>
                <a:spcPts val="0"/>
              </a:spcAft>
              <a:buClr>
                <a:srgbClr val="FFFFFF"/>
              </a:buClr>
              <a:buSzPts val="1300"/>
              <a:buFont typeface="Lora"/>
              <a:buChar char="●"/>
            </a:pPr>
            <a:r>
              <a:rPr lang="en-US" dirty="0">
                <a:solidFill>
                  <a:srgbClr val="FFFFFF"/>
                </a:solidFill>
                <a:latin typeface="Poppins Light" pitchFamily="2" charset="77"/>
                <a:ea typeface="Lora"/>
                <a:cs typeface="Poppins Light" pitchFamily="2" charset="77"/>
                <a:sym typeface="Lora"/>
              </a:rPr>
              <a:t>Find out</a:t>
            </a:r>
            <a:r>
              <a:rPr lang="en-US" u="none" strike="noStrike" cap="none" dirty="0">
                <a:solidFill>
                  <a:srgbClr val="FFFFFF"/>
                </a:solidFill>
                <a:latin typeface="Poppins Light" pitchFamily="2" charset="77"/>
                <a:ea typeface="Lora"/>
                <a:cs typeface="Poppins Light" pitchFamily="2" charset="77"/>
                <a:sym typeface="Lora"/>
              </a:rPr>
              <a:t> how tech is being used to protect the oceans, animals and air</a:t>
            </a:r>
          </a:p>
          <a:p>
            <a:pPr marL="228600" marR="0" lvl="0" indent="-196850" algn="l" rtl="0">
              <a:lnSpc>
                <a:spcPct val="115000"/>
              </a:lnSpc>
              <a:spcBef>
                <a:spcPts val="0"/>
              </a:spcBef>
              <a:spcAft>
                <a:spcPts val="0"/>
              </a:spcAft>
              <a:buClr>
                <a:srgbClr val="FFFFFF"/>
              </a:buClr>
              <a:buSzPts val="1300"/>
              <a:buFont typeface="Lora"/>
              <a:buChar char="●"/>
            </a:pPr>
            <a:r>
              <a:rPr lang="en-US" u="none" strike="noStrike" cap="none" dirty="0">
                <a:solidFill>
                  <a:srgbClr val="FFFFFF"/>
                </a:solidFill>
                <a:latin typeface="Poppins Light" pitchFamily="2" charset="77"/>
                <a:ea typeface="Lora"/>
                <a:cs typeface="Poppins Light" pitchFamily="2" charset="77"/>
                <a:sym typeface="Lora"/>
              </a:rPr>
              <a:t>Discover how tech is being used to help us to reduce and recycle waste.</a:t>
            </a:r>
          </a:p>
          <a:p>
            <a:pPr marL="228600" marR="0" lvl="0" indent="-196850" algn="l" rtl="0">
              <a:lnSpc>
                <a:spcPct val="115000"/>
              </a:lnSpc>
              <a:spcBef>
                <a:spcPts val="0"/>
              </a:spcBef>
              <a:spcAft>
                <a:spcPts val="0"/>
              </a:spcAft>
              <a:buClr>
                <a:srgbClr val="FFFFFF"/>
              </a:buClr>
              <a:buSzPts val="1300"/>
              <a:buFont typeface="Lora"/>
              <a:buChar char="●"/>
            </a:pPr>
            <a:r>
              <a:rPr lang="en-US" u="none" strike="noStrike" cap="none" dirty="0">
                <a:solidFill>
                  <a:srgbClr val="FFFFFF"/>
                </a:solidFill>
                <a:latin typeface="Poppins Light" pitchFamily="2" charset="77"/>
                <a:ea typeface="Lora"/>
                <a:cs typeface="Poppins Light" pitchFamily="2" charset="77"/>
                <a:sym typeface="Lora"/>
              </a:rPr>
              <a:t>Explore a variety of careers involving designing, creating and using tech to protect the planet.</a:t>
            </a:r>
          </a:p>
        </p:txBody>
      </p:sp>
      <p:sp>
        <p:nvSpPr>
          <p:cNvPr id="19" name="Google Shape;227;p80">
            <a:extLst>
              <a:ext uri="{FF2B5EF4-FFF2-40B4-BE49-F238E27FC236}">
                <a16:creationId xmlns:a16="http://schemas.microsoft.com/office/drawing/2014/main" id="{DBF763DD-8444-713F-F7C2-72D83A491CCA}"/>
              </a:ext>
            </a:extLst>
          </p:cNvPr>
          <p:cNvSpPr txBox="1"/>
          <p:nvPr/>
        </p:nvSpPr>
        <p:spPr>
          <a:xfrm>
            <a:off x="230375" y="3323541"/>
            <a:ext cx="2679496" cy="615523"/>
          </a:xfrm>
          <a:prstGeom prst="rect">
            <a:avLst/>
          </a:prstGeom>
          <a:noFill/>
          <a:ln>
            <a:noFill/>
          </a:ln>
        </p:spPr>
        <p:txBody>
          <a:bodyPr spcFirstLastPara="1" wrap="square" lIns="91425" tIns="91425" rIns="91425" bIns="91425" anchor="t" anchorCtr="0">
            <a:spAutoFit/>
          </a:bodyPr>
          <a:lstStyle/>
          <a:p>
            <a:pPr>
              <a:buSzPts val="5200"/>
            </a:pPr>
            <a:r>
              <a:rPr lang="en" sz="2800" b="0" i="0" u="none" strike="noStrike" cap="none" dirty="0">
                <a:solidFill>
                  <a:schemeClr val="lt1"/>
                </a:solidFill>
                <a:latin typeface="Poppins SemiBold"/>
                <a:ea typeface="Poppins SemiBold"/>
                <a:cs typeface="Poppins SemiBold"/>
                <a:sym typeface="Poppins SemiBold"/>
              </a:rPr>
              <a:t>1. </a:t>
            </a:r>
            <a:r>
              <a:rPr lang="en-US" sz="2800" dirty="0">
                <a:solidFill>
                  <a:schemeClr val="lt1"/>
                </a:solidFill>
                <a:latin typeface="Poppins SemiBold"/>
                <a:cs typeface="Poppins SemiBold"/>
                <a:sym typeface="Poppins"/>
              </a:rPr>
              <a:t>Watch</a:t>
            </a:r>
          </a:p>
        </p:txBody>
      </p:sp>
      <p:sp>
        <p:nvSpPr>
          <p:cNvPr id="21" name="Google Shape;99;p1">
            <a:extLst>
              <a:ext uri="{FF2B5EF4-FFF2-40B4-BE49-F238E27FC236}">
                <a16:creationId xmlns:a16="http://schemas.microsoft.com/office/drawing/2014/main" id="{96229C68-1958-8F32-A1A9-CEF2FAE6C23C}"/>
              </a:ext>
            </a:extLst>
          </p:cNvPr>
          <p:cNvSpPr txBox="1"/>
          <p:nvPr/>
        </p:nvSpPr>
        <p:spPr>
          <a:xfrm>
            <a:off x="230374" y="3929424"/>
            <a:ext cx="3199739" cy="1661963"/>
          </a:xfrm>
          <a:prstGeom prst="rect">
            <a:avLst/>
          </a:prstGeom>
          <a:noFill/>
          <a:ln>
            <a:noFill/>
          </a:ln>
        </p:spPr>
        <p:txBody>
          <a:bodyPr spcFirstLastPara="1" wrap="square" lIns="91425" tIns="91425" rIns="91425" bIns="91425" anchor="t" anchorCtr="0">
            <a:spAutoFit/>
          </a:bodyPr>
          <a:lstStyle/>
          <a:p>
            <a:pPr>
              <a:buSzPts val="1100"/>
            </a:pPr>
            <a:r>
              <a:rPr lang="en-US" sz="1200" dirty="0">
                <a:solidFill>
                  <a:srgbClr val="FFFFFF"/>
                </a:solidFill>
                <a:latin typeface="Poppins Light" pitchFamily="2" charset="77"/>
                <a:cs typeface="Poppins Light" pitchFamily="2" charset="77"/>
                <a:sym typeface="Lora"/>
              </a:rPr>
              <a:t>Watch a fun lesson including a short animation.</a:t>
            </a:r>
            <a:endParaRPr sz="1200" dirty="0">
              <a:solidFill>
                <a:srgbClr val="FFFFFF"/>
              </a:solidFill>
              <a:latin typeface="Poppins Light" pitchFamily="2" charset="77"/>
              <a:cs typeface="Poppins Light" pitchFamily="2" charset="77"/>
              <a:sym typeface="Lora"/>
            </a:endParaRPr>
          </a:p>
          <a:p>
            <a:pPr>
              <a:buSzPts val="1100"/>
            </a:pPr>
            <a:endParaRPr sz="1200" dirty="0">
              <a:solidFill>
                <a:srgbClr val="FFFFFF"/>
              </a:solidFill>
              <a:latin typeface="Poppins Light" pitchFamily="2" charset="77"/>
              <a:cs typeface="Poppins Light" pitchFamily="2" charset="77"/>
              <a:sym typeface="Lora"/>
            </a:endParaRPr>
          </a:p>
          <a:p>
            <a:pPr>
              <a:buSzPts val="1100"/>
            </a:pPr>
            <a:r>
              <a:rPr lang="en-US" sz="1200" dirty="0">
                <a:solidFill>
                  <a:srgbClr val="FFFFFF"/>
                </a:solidFill>
                <a:latin typeface="Poppins Light" pitchFamily="2" charset="77"/>
                <a:cs typeface="Poppins Light" pitchFamily="2" charset="77"/>
                <a:sym typeface="Lora"/>
              </a:rPr>
              <a:t>Lesson: </a:t>
            </a:r>
            <a:r>
              <a:rPr lang="en-US" sz="1200" dirty="0">
                <a:solidFill>
                  <a:srgbClr val="FF6023"/>
                </a:solidFill>
                <a:latin typeface="Poppins Light" pitchFamily="2" charset="77"/>
                <a:cs typeface="Poppins Light" pitchFamily="2" charset="77"/>
                <a:sym typeface="Lora"/>
                <a:hlinkClick r:id="rId4">
                  <a:extLst>
                    <a:ext uri="{A12FA001-AC4F-418D-AE19-62706E023703}">
                      <ahyp:hlinkClr xmlns:ahyp="http://schemas.microsoft.com/office/drawing/2018/hyperlinkcolor" val="tx"/>
                    </a:ext>
                  </a:extLst>
                </a:hlinkClick>
              </a:rPr>
              <a:t>Tech for </a:t>
            </a:r>
            <a:r>
              <a:rPr lang="en-US" sz="1200" u="sng" dirty="0">
                <a:solidFill>
                  <a:srgbClr val="FF6023"/>
                </a:solidFill>
                <a:latin typeface="Poppins Light" pitchFamily="2" charset="77"/>
                <a:cs typeface="Poppins Light" pitchFamily="2" charset="77"/>
                <a:sym typeface="Lora"/>
                <a:hlinkClick r:id="rId4">
                  <a:extLst>
                    <a:ext uri="{A12FA001-AC4F-418D-AE19-62706E023703}">
                      <ahyp:hlinkClr xmlns:ahyp="http://schemas.microsoft.com/office/drawing/2018/hyperlinkcolor" val="tx"/>
                    </a:ext>
                  </a:extLst>
                </a:hlinkClick>
              </a:rPr>
              <a:t>the Planet </a:t>
            </a:r>
            <a:r>
              <a:rPr lang="en-US" sz="1200" dirty="0">
                <a:solidFill>
                  <a:srgbClr val="FFFFFF"/>
                </a:solidFill>
                <a:latin typeface="Poppins Light" pitchFamily="2" charset="77"/>
                <a:cs typeface="Poppins Light" pitchFamily="2" charset="77"/>
                <a:sym typeface="Lora"/>
              </a:rPr>
              <a:t>(24 mins)</a:t>
            </a:r>
            <a:endParaRPr sz="1200" dirty="0">
              <a:solidFill>
                <a:srgbClr val="FFFFFF"/>
              </a:solidFill>
              <a:latin typeface="Poppins Light" pitchFamily="2" charset="77"/>
              <a:cs typeface="Poppins Light" pitchFamily="2" charset="77"/>
              <a:sym typeface="Lora"/>
            </a:endParaRPr>
          </a:p>
          <a:p>
            <a:pPr>
              <a:buSzPts val="1100"/>
            </a:pPr>
            <a:endParaRPr sz="1200" dirty="0">
              <a:solidFill>
                <a:srgbClr val="FFFFFF"/>
              </a:solidFill>
              <a:latin typeface="Poppins Light" pitchFamily="2" charset="77"/>
              <a:cs typeface="Poppins Light" pitchFamily="2" charset="77"/>
              <a:sym typeface="Lora"/>
            </a:endParaRPr>
          </a:p>
          <a:p>
            <a:pPr>
              <a:buSzPts val="1100"/>
            </a:pPr>
            <a:r>
              <a:rPr lang="en-US" sz="1200" dirty="0">
                <a:solidFill>
                  <a:srgbClr val="FFFFFF"/>
                </a:solidFill>
                <a:latin typeface="Poppins Light" pitchFamily="2" charset="77"/>
                <a:cs typeface="Poppins Light" pitchFamily="2" charset="77"/>
                <a:sym typeface="Lora"/>
              </a:rPr>
              <a:t>Animation (featured in the lesson, link incase you’d like to watch again):       </a:t>
            </a:r>
            <a:r>
              <a:rPr lang="en-US" sz="1200" dirty="0">
                <a:solidFill>
                  <a:srgbClr val="FF6023"/>
                </a:solidFill>
                <a:latin typeface="Poppins Light" pitchFamily="2" charset="77"/>
                <a:cs typeface="Poppins Light" pitchFamily="2" charset="77"/>
                <a:sym typeface="Lora"/>
                <a:hlinkClick r:id="rId5">
                  <a:extLst>
                    <a:ext uri="{A12FA001-AC4F-418D-AE19-62706E023703}">
                      <ahyp:hlinkClr xmlns:ahyp="http://schemas.microsoft.com/office/drawing/2018/hyperlinkcolor" val="tx"/>
                    </a:ext>
                  </a:extLst>
                </a:hlinkClick>
              </a:rPr>
              <a:t>Katie and Tex explore drones</a:t>
            </a:r>
            <a:r>
              <a:rPr lang="en-US" sz="1200" dirty="0">
                <a:solidFill>
                  <a:srgbClr val="FF6023"/>
                </a:solidFill>
                <a:latin typeface="Poppins Light" pitchFamily="2" charset="77"/>
                <a:cs typeface="Poppins Light" pitchFamily="2" charset="77"/>
                <a:sym typeface="Lora"/>
              </a:rPr>
              <a:t> </a:t>
            </a:r>
            <a:r>
              <a:rPr lang="en-US" sz="1200" dirty="0">
                <a:solidFill>
                  <a:srgbClr val="FFFFFF"/>
                </a:solidFill>
                <a:latin typeface="Poppins Light" pitchFamily="2" charset="77"/>
                <a:cs typeface="Poppins Light" pitchFamily="2" charset="77"/>
                <a:sym typeface="Lora"/>
              </a:rPr>
              <a:t>(5 mins)</a:t>
            </a:r>
            <a:endParaRPr sz="1200" dirty="0">
              <a:solidFill>
                <a:srgbClr val="FFFFFF"/>
              </a:solidFill>
              <a:latin typeface="Poppins Light" pitchFamily="2" charset="77"/>
              <a:cs typeface="Poppins Light" pitchFamily="2" charset="77"/>
              <a:sym typeface="Calibri"/>
            </a:endParaRPr>
          </a:p>
        </p:txBody>
      </p:sp>
      <p:sp>
        <p:nvSpPr>
          <p:cNvPr id="27" name="Google Shape;227;p80">
            <a:extLst>
              <a:ext uri="{FF2B5EF4-FFF2-40B4-BE49-F238E27FC236}">
                <a16:creationId xmlns:a16="http://schemas.microsoft.com/office/drawing/2014/main" id="{BB69AC9A-1C20-192A-DAA6-AC1D1CBC05B3}"/>
              </a:ext>
            </a:extLst>
          </p:cNvPr>
          <p:cNvSpPr txBox="1"/>
          <p:nvPr/>
        </p:nvSpPr>
        <p:spPr>
          <a:xfrm>
            <a:off x="3674981" y="3333572"/>
            <a:ext cx="2679496" cy="615523"/>
          </a:xfrm>
          <a:prstGeom prst="rect">
            <a:avLst/>
          </a:prstGeom>
          <a:noFill/>
          <a:ln>
            <a:noFill/>
          </a:ln>
        </p:spPr>
        <p:txBody>
          <a:bodyPr spcFirstLastPara="1" wrap="square" lIns="91425" tIns="91425" rIns="91425" bIns="91425" anchor="t" anchorCtr="0">
            <a:spAutoFit/>
          </a:bodyPr>
          <a:lstStyle/>
          <a:p>
            <a:pPr>
              <a:buSzPts val="5200"/>
            </a:pPr>
            <a:r>
              <a:rPr lang="en" sz="2800" b="0" i="0" u="none" strike="noStrike" cap="none" dirty="0">
                <a:solidFill>
                  <a:schemeClr val="lt1"/>
                </a:solidFill>
                <a:latin typeface="Poppins SemiBold"/>
                <a:ea typeface="Poppins SemiBold"/>
                <a:cs typeface="Poppins SemiBold"/>
                <a:sym typeface="Poppins SemiBold"/>
              </a:rPr>
              <a:t>2. </a:t>
            </a:r>
            <a:r>
              <a:rPr lang="en-US" sz="2800" b="0" i="0" u="none" strike="noStrike" cap="none" dirty="0">
                <a:solidFill>
                  <a:schemeClr val="lt1"/>
                </a:solidFill>
                <a:latin typeface="Poppins SemiBold"/>
                <a:ea typeface="Poppins SemiBold"/>
                <a:cs typeface="Poppins SemiBold"/>
                <a:sym typeface="Poppins"/>
              </a:rPr>
              <a:t>Task</a:t>
            </a:r>
            <a:endParaRPr lang="en-US" sz="2800" dirty="0">
              <a:solidFill>
                <a:schemeClr val="lt1"/>
              </a:solidFill>
              <a:latin typeface="Poppins SemiBold"/>
              <a:cs typeface="Poppins SemiBold"/>
              <a:sym typeface="Poppins"/>
            </a:endParaRPr>
          </a:p>
        </p:txBody>
      </p:sp>
      <p:sp>
        <p:nvSpPr>
          <p:cNvPr id="28" name="Google Shape;227;p80">
            <a:extLst>
              <a:ext uri="{FF2B5EF4-FFF2-40B4-BE49-F238E27FC236}">
                <a16:creationId xmlns:a16="http://schemas.microsoft.com/office/drawing/2014/main" id="{6001CBFA-1B36-D6CB-69A5-A7B82F4BC4EF}"/>
              </a:ext>
            </a:extLst>
          </p:cNvPr>
          <p:cNvSpPr txBox="1"/>
          <p:nvPr/>
        </p:nvSpPr>
        <p:spPr>
          <a:xfrm>
            <a:off x="8014317" y="3323541"/>
            <a:ext cx="3947308" cy="615523"/>
          </a:xfrm>
          <a:prstGeom prst="rect">
            <a:avLst/>
          </a:prstGeom>
          <a:noFill/>
          <a:ln>
            <a:noFill/>
          </a:ln>
        </p:spPr>
        <p:txBody>
          <a:bodyPr spcFirstLastPara="1" wrap="square" lIns="91425" tIns="91425" rIns="91425" bIns="91425" anchor="t" anchorCtr="0">
            <a:spAutoFit/>
          </a:bodyPr>
          <a:lstStyle/>
          <a:p>
            <a:pPr>
              <a:buSzPts val="5200"/>
            </a:pPr>
            <a:r>
              <a:rPr lang="en" sz="2800" b="0" i="0" u="none" strike="noStrike" cap="none" dirty="0">
                <a:solidFill>
                  <a:schemeClr val="lt1"/>
                </a:solidFill>
                <a:latin typeface="Poppins SemiBold"/>
                <a:ea typeface="Poppins SemiBold"/>
                <a:cs typeface="Poppins SemiBold"/>
                <a:sym typeface="Poppins SemiBold"/>
              </a:rPr>
              <a:t>3. </a:t>
            </a:r>
            <a:r>
              <a:rPr lang="en-US" sz="2800" dirty="0">
                <a:solidFill>
                  <a:schemeClr val="lt1"/>
                </a:solidFill>
                <a:latin typeface="Poppins SemiBold"/>
                <a:cs typeface="Poppins SemiBold"/>
                <a:sym typeface="Poppins"/>
              </a:rPr>
              <a:t>Tech Extras</a:t>
            </a:r>
          </a:p>
        </p:txBody>
      </p:sp>
      <p:sp>
        <p:nvSpPr>
          <p:cNvPr id="29" name="Google Shape;99;p1">
            <a:extLst>
              <a:ext uri="{FF2B5EF4-FFF2-40B4-BE49-F238E27FC236}">
                <a16:creationId xmlns:a16="http://schemas.microsoft.com/office/drawing/2014/main" id="{41A29985-399B-8175-E571-63134A044608}"/>
              </a:ext>
            </a:extLst>
          </p:cNvPr>
          <p:cNvSpPr txBox="1"/>
          <p:nvPr/>
        </p:nvSpPr>
        <p:spPr>
          <a:xfrm>
            <a:off x="3656796" y="3929424"/>
            <a:ext cx="4161173" cy="1996700"/>
          </a:xfrm>
          <a:prstGeom prst="rect">
            <a:avLst/>
          </a:prstGeom>
          <a:noFill/>
        </p:spPr>
        <p:txBody>
          <a:bodyPr wrap="square">
            <a:spAutoFit/>
          </a:bodyPr>
          <a:lstStyle>
            <a:defPPr marR="0" lvl="0" algn="l" rtl="0">
              <a:lnSpc>
                <a:spcPct val="100000"/>
              </a:lnSpc>
              <a:spcBef>
                <a:spcPts val="0"/>
              </a:spcBef>
              <a:spcAft>
                <a:spcPts val="0"/>
              </a:spcAft>
            </a:defPPr>
            <a:lvl1pPr marL="228600" indent="-196850">
              <a:lnSpc>
                <a:spcPct val="115000"/>
              </a:lnSpc>
              <a:buClr>
                <a:srgbClr val="FFFFFF"/>
              </a:buClr>
              <a:buSzPts val="1300"/>
              <a:buFont typeface="Lora"/>
              <a:buChar char="●"/>
              <a:defRPr sz="1300">
                <a:solidFill>
                  <a:srgbClr val="FFFFFF"/>
                </a:solidFill>
                <a:latin typeface="Poppins Light" pitchFamily="2" charset="77"/>
                <a:ea typeface="Lora"/>
                <a:cs typeface="Poppins Light" pitchFamily="2" charset="77"/>
              </a:defRPr>
            </a:lvl1pPr>
          </a:lstStyle>
          <a:p>
            <a:pPr marL="31750" indent="0">
              <a:buNone/>
            </a:pPr>
            <a:r>
              <a:rPr lang="en-US" sz="1200" dirty="0">
                <a:sym typeface="Lora"/>
              </a:rPr>
              <a:t>Have a go at one of these fun tasks.</a:t>
            </a:r>
          </a:p>
          <a:p>
            <a:endParaRPr lang="en-US" sz="1200" dirty="0">
              <a:sym typeface="Lora"/>
            </a:endParaRPr>
          </a:p>
          <a:p>
            <a:r>
              <a:rPr lang="en-US" sz="1200" dirty="0">
                <a:sym typeface="Lora"/>
              </a:rPr>
              <a:t>Tech for the Planet Challenge: </a:t>
            </a:r>
            <a:r>
              <a:rPr lang="en-US" sz="1200" dirty="0">
                <a:solidFill>
                  <a:srgbClr val="FF6023"/>
                </a:solidFill>
                <a:sym typeface="Lora"/>
                <a:hlinkClick r:id="rId6">
                  <a:extLst>
                    <a:ext uri="{A12FA001-AC4F-418D-AE19-62706E023703}">
                      <ahyp:hlinkClr xmlns:ahyp="http://schemas.microsoft.com/office/drawing/2018/hyperlinkcolor" val="tx"/>
                    </a:ext>
                  </a:extLst>
                </a:hlinkClick>
              </a:rPr>
              <a:t>Research how tech is being used to help protect animals </a:t>
            </a:r>
            <a:endParaRPr lang="en-US" sz="1200" dirty="0">
              <a:solidFill>
                <a:srgbClr val="FF6023"/>
              </a:solidFill>
              <a:sym typeface="Lora"/>
            </a:endParaRPr>
          </a:p>
          <a:p>
            <a:r>
              <a:rPr lang="en-US" sz="1200" dirty="0">
                <a:sym typeface="Lora"/>
              </a:rPr>
              <a:t>Complete the task set in </a:t>
            </a:r>
            <a:r>
              <a:rPr lang="en-US" sz="1200" dirty="0">
                <a:solidFill>
                  <a:srgbClr val="FF6023"/>
                </a:solidFill>
                <a:latin typeface="Poppins Light" pitchFamily="2" charset="77"/>
                <a:cs typeface="Poppins Light" pitchFamily="2" charset="77"/>
                <a:sym typeface="Lora"/>
                <a:hlinkClick r:id="rId5">
                  <a:extLst>
                    <a:ext uri="{A12FA001-AC4F-418D-AE19-62706E023703}">
                      <ahyp:hlinkClr xmlns:ahyp="http://schemas.microsoft.com/office/drawing/2018/hyperlinkcolor" val="tx"/>
                    </a:ext>
                  </a:extLst>
                </a:hlinkClick>
              </a:rPr>
              <a:t>Katie and Tex explore drones</a:t>
            </a:r>
            <a:r>
              <a:rPr lang="en-US" sz="1200" dirty="0">
                <a:solidFill>
                  <a:srgbClr val="FF6023"/>
                </a:solidFill>
                <a:sym typeface="Lora"/>
              </a:rPr>
              <a:t>. </a:t>
            </a:r>
            <a:r>
              <a:rPr lang="en-US" sz="1200" dirty="0">
                <a:solidFill>
                  <a:schemeClr val="bg1"/>
                </a:solidFill>
                <a:sym typeface="Lora"/>
              </a:rPr>
              <a:t>Design a drone that could help someone in their daily life. Remember to label it to explain what it would do to help and how it would work. Supporting info can be found </a:t>
            </a:r>
            <a:r>
              <a:rPr lang="en-US" sz="1200" dirty="0">
                <a:solidFill>
                  <a:srgbClr val="FF6023"/>
                </a:solidFill>
                <a:sym typeface="Lora"/>
                <a:hlinkClick r:id="rId5">
                  <a:extLst>
                    <a:ext uri="{A12FA001-AC4F-418D-AE19-62706E023703}">
                      <ahyp:hlinkClr xmlns:ahyp="http://schemas.microsoft.com/office/drawing/2018/hyperlinkcolor" val="tx"/>
                    </a:ext>
                  </a:extLst>
                </a:hlinkClick>
              </a:rPr>
              <a:t>here</a:t>
            </a:r>
            <a:r>
              <a:rPr lang="en-US" sz="1200" dirty="0">
                <a:solidFill>
                  <a:schemeClr val="bg1"/>
                </a:solidFill>
                <a:sym typeface="Lora"/>
              </a:rPr>
              <a:t>.</a:t>
            </a:r>
          </a:p>
        </p:txBody>
      </p:sp>
      <p:sp>
        <p:nvSpPr>
          <p:cNvPr id="30" name="Google Shape;99;p1">
            <a:extLst>
              <a:ext uri="{FF2B5EF4-FFF2-40B4-BE49-F238E27FC236}">
                <a16:creationId xmlns:a16="http://schemas.microsoft.com/office/drawing/2014/main" id="{8A61C807-D8A7-4419-44C0-027A211B98A5}"/>
              </a:ext>
            </a:extLst>
          </p:cNvPr>
          <p:cNvSpPr txBox="1"/>
          <p:nvPr/>
        </p:nvSpPr>
        <p:spPr>
          <a:xfrm>
            <a:off x="8005224" y="3929424"/>
            <a:ext cx="3947308" cy="1147237"/>
          </a:xfrm>
          <a:prstGeom prst="rect">
            <a:avLst/>
          </a:prstGeom>
          <a:noFill/>
        </p:spPr>
        <p:txBody>
          <a:bodyPr wrap="square">
            <a:spAutoFit/>
          </a:bodyPr>
          <a:lstStyle>
            <a:defPPr marR="0" lvl="0" algn="l" rtl="0">
              <a:lnSpc>
                <a:spcPct val="100000"/>
              </a:lnSpc>
              <a:spcBef>
                <a:spcPts val="0"/>
              </a:spcBef>
              <a:spcAft>
                <a:spcPts val="0"/>
              </a:spcAft>
            </a:defPPr>
            <a:lvl1pPr marL="228600" indent="-196850">
              <a:lnSpc>
                <a:spcPct val="115000"/>
              </a:lnSpc>
              <a:buClr>
                <a:srgbClr val="FFFFFF"/>
              </a:buClr>
              <a:buSzPts val="1300"/>
              <a:buFont typeface="Lora"/>
              <a:buChar char="●"/>
              <a:defRPr>
                <a:solidFill>
                  <a:srgbClr val="FFFFFF"/>
                </a:solidFill>
                <a:latin typeface="Poppins Light" pitchFamily="2" charset="77"/>
                <a:ea typeface="Lora"/>
                <a:cs typeface="Poppins Light" pitchFamily="2" charset="77"/>
              </a:defRPr>
            </a:lvl1pPr>
          </a:lstStyle>
          <a:p>
            <a:pPr marL="31750" indent="0">
              <a:buNone/>
            </a:pPr>
            <a:r>
              <a:rPr lang="en-US" sz="1200" dirty="0">
                <a:sym typeface="Lora"/>
              </a:rPr>
              <a:t>Explore these online games:</a:t>
            </a:r>
          </a:p>
          <a:p>
            <a:pPr marL="31750" indent="0">
              <a:buNone/>
            </a:pPr>
            <a:endParaRPr lang="en-US" sz="1200" dirty="0">
              <a:sym typeface="Lora"/>
            </a:endParaRPr>
          </a:p>
          <a:p>
            <a:r>
              <a:rPr lang="en-US" sz="1200" dirty="0">
                <a:solidFill>
                  <a:srgbClr val="FF6023"/>
                </a:solidFill>
                <a:sym typeface="Lora"/>
                <a:hlinkClick r:id="rId7">
                  <a:extLst>
                    <a:ext uri="{A12FA001-AC4F-418D-AE19-62706E023703}">
                      <ahyp:hlinkClr xmlns:ahyp="http://schemas.microsoft.com/office/drawing/2018/hyperlinkcolor" val="tx"/>
                    </a:ext>
                  </a:extLst>
                </a:hlinkClick>
              </a:rPr>
              <a:t>CBBC Plastic Planet Marine Rescue Game</a:t>
            </a:r>
            <a:endParaRPr lang="en-US" sz="1200" dirty="0">
              <a:solidFill>
                <a:srgbClr val="FF6023"/>
              </a:solidFill>
              <a:sym typeface="Lora"/>
            </a:endParaRPr>
          </a:p>
          <a:p>
            <a:r>
              <a:rPr lang="en-US" sz="1200" dirty="0">
                <a:solidFill>
                  <a:srgbClr val="FF6023"/>
                </a:solidFill>
                <a:sym typeface="Lora"/>
                <a:hlinkClick r:id="rId8">
                  <a:extLst>
                    <a:ext uri="{A12FA001-AC4F-418D-AE19-62706E023703}">
                      <ahyp:hlinkClr xmlns:ahyp="http://schemas.microsoft.com/office/drawing/2018/hyperlinkcolor" val="tx"/>
                    </a:ext>
                  </a:extLst>
                </a:hlinkClick>
              </a:rPr>
              <a:t>Blue Peter Environmental Quizzes and Games</a:t>
            </a:r>
            <a:endParaRPr lang="en-US" sz="1200" dirty="0">
              <a:solidFill>
                <a:srgbClr val="FF6023"/>
              </a:solidFill>
              <a:sym typeface="Lora"/>
            </a:endParaRPr>
          </a:p>
          <a:p>
            <a:r>
              <a:rPr lang="en-US" sz="1200" dirty="0">
                <a:solidFill>
                  <a:srgbClr val="FF6023"/>
                </a:solidFill>
                <a:sym typeface="Lora"/>
                <a:hlinkClick r:id="rId9">
                  <a:extLst>
                    <a:ext uri="{A12FA001-AC4F-418D-AE19-62706E023703}">
                      <ahyp:hlinkClr xmlns:ahyp="http://schemas.microsoft.com/office/drawing/2018/hyperlinkcolor" val="tx"/>
                    </a:ext>
                  </a:extLst>
                </a:hlinkClick>
              </a:rPr>
              <a:t>Online Environmental Games</a:t>
            </a:r>
            <a:endParaRPr lang="en-US" sz="1200" dirty="0">
              <a:solidFill>
                <a:srgbClr val="FF6023"/>
              </a:solidFill>
              <a:sym typeface="Lora"/>
            </a:endParaRPr>
          </a:p>
        </p:txBody>
      </p:sp>
      <p:sp>
        <p:nvSpPr>
          <p:cNvPr id="31" name="Google Shape;97;p1">
            <a:extLst>
              <a:ext uri="{FF2B5EF4-FFF2-40B4-BE49-F238E27FC236}">
                <a16:creationId xmlns:a16="http://schemas.microsoft.com/office/drawing/2014/main" id="{ED3F6234-BA3A-079B-9E05-FE2456AFD260}"/>
              </a:ext>
            </a:extLst>
          </p:cNvPr>
          <p:cNvSpPr txBox="1"/>
          <p:nvPr/>
        </p:nvSpPr>
        <p:spPr>
          <a:xfrm>
            <a:off x="1144774" y="6264208"/>
            <a:ext cx="8164326" cy="369302"/>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2400"/>
              <a:buFont typeface="Arial"/>
              <a:buNone/>
            </a:pPr>
            <a:r>
              <a:rPr lang="en-US" sz="1200" u="none" strike="noStrike" cap="none" dirty="0">
                <a:solidFill>
                  <a:srgbClr val="FFFFFF"/>
                </a:solidFill>
                <a:latin typeface="Poppins Light" pitchFamily="2" charset="77"/>
                <a:ea typeface="Poppins"/>
                <a:cs typeface="Poppins Light" pitchFamily="2" charset="77"/>
                <a:sym typeface="Poppins"/>
              </a:rPr>
              <a:t>Feedback: </a:t>
            </a:r>
            <a:r>
              <a:rPr lang="en-US" sz="1200" u="none" strike="noStrike" cap="none" dirty="0">
                <a:solidFill>
                  <a:srgbClr val="FFFFFF"/>
                </a:solidFill>
                <a:latin typeface="Poppins Light" pitchFamily="2" charset="77"/>
                <a:ea typeface="Lora"/>
                <a:cs typeface="Poppins Light" pitchFamily="2" charset="77"/>
                <a:sym typeface="Lora"/>
              </a:rPr>
              <a:t>Complete the </a:t>
            </a:r>
            <a:r>
              <a:rPr lang="en-US" sz="1200" u="sng" strike="noStrike" cap="none" dirty="0">
                <a:solidFill>
                  <a:srgbClr val="FF6023"/>
                </a:solidFill>
                <a:latin typeface="Poppins Light" pitchFamily="2" charset="77"/>
                <a:ea typeface="Lora"/>
                <a:cs typeface="Poppins Light" pitchFamily="2" charset="77"/>
                <a:sym typeface="Lora"/>
                <a:hlinkClick r:id="rId10">
                  <a:extLst>
                    <a:ext uri="{A12FA001-AC4F-418D-AE19-62706E023703}">
                      <ahyp:hlinkClr xmlns:ahyp="http://schemas.microsoft.com/office/drawing/2018/hyperlinkcolor" val="tx"/>
                    </a:ext>
                  </a:extLst>
                </a:hlinkClick>
              </a:rPr>
              <a:t>form</a:t>
            </a:r>
            <a:r>
              <a:rPr lang="en-US" sz="1200" u="none" strike="noStrike" cap="none" dirty="0">
                <a:solidFill>
                  <a:srgbClr val="FFFFFF"/>
                </a:solidFill>
                <a:latin typeface="Poppins Light" pitchFamily="2" charset="77"/>
                <a:ea typeface="Lora"/>
                <a:cs typeface="Poppins Light" pitchFamily="2" charset="77"/>
                <a:sym typeface="Lora"/>
              </a:rPr>
              <a:t> before and after the task to see how the children’s understanding changes. </a:t>
            </a:r>
            <a:endParaRPr sz="1200" u="none" strike="noStrike" cap="none" dirty="0">
              <a:solidFill>
                <a:srgbClr val="FFFFFF"/>
              </a:solidFill>
              <a:latin typeface="Poppins Light" pitchFamily="2" charset="77"/>
              <a:ea typeface="Lora"/>
              <a:cs typeface="Poppins Light" pitchFamily="2" charset="77"/>
              <a:sym typeface="Lora"/>
            </a:endParaRPr>
          </a:p>
        </p:txBody>
      </p:sp>
      <p:sp>
        <p:nvSpPr>
          <p:cNvPr id="3" name="TextBox 2">
            <a:extLst>
              <a:ext uri="{FF2B5EF4-FFF2-40B4-BE49-F238E27FC236}">
                <a16:creationId xmlns:a16="http://schemas.microsoft.com/office/drawing/2014/main" id="{E7D5B75B-2ED1-8378-3C1E-FC3DB6385C1E}"/>
              </a:ext>
            </a:extLst>
          </p:cNvPr>
          <p:cNvSpPr txBox="1"/>
          <p:nvPr/>
        </p:nvSpPr>
        <p:spPr>
          <a:xfrm>
            <a:off x="9904752" y="6134654"/>
            <a:ext cx="2107958" cy="475323"/>
          </a:xfrm>
          <a:prstGeom prst="rect">
            <a:avLst/>
          </a:prstGeom>
          <a:noFill/>
        </p:spPr>
        <p:txBody>
          <a:bodyPr wrap="square">
            <a:spAutoFit/>
          </a:bodyPr>
          <a:lstStyle/>
          <a:p>
            <a:pPr marL="0" lvl="0" indent="0" algn="r" rtl="0">
              <a:lnSpc>
                <a:spcPct val="115000"/>
              </a:lnSpc>
              <a:spcBef>
                <a:spcPts val="0"/>
              </a:spcBef>
              <a:spcAft>
                <a:spcPts val="0"/>
              </a:spcAft>
              <a:buNone/>
            </a:pPr>
            <a:r>
              <a:rPr lang="en-US" sz="1100" dirty="0">
                <a:solidFill>
                  <a:schemeClr val="lt1"/>
                </a:solidFill>
                <a:latin typeface="Poppins Light" pitchFamily="2" charset="77"/>
                <a:ea typeface="Lora"/>
                <a:cs typeface="Poppins Light" pitchFamily="2" charset="77"/>
                <a:sym typeface="Lora"/>
              </a:rPr>
              <a:t>Children’s University Code: green7699</a:t>
            </a:r>
            <a:endParaRPr lang="en-US" sz="1100" dirty="0">
              <a:latin typeface="Poppins Light" pitchFamily="2" charset="77"/>
              <a:cs typeface="Poppins Light" pitchFamily="2" charset="77"/>
            </a:endParaRPr>
          </a:p>
        </p:txBody>
      </p:sp>
      <p:pic>
        <p:nvPicPr>
          <p:cNvPr id="2" name="Google Shape;293;p80" descr="A picture containing porcelain&#10;&#10;Description automatically generated">
            <a:extLst>
              <a:ext uri="{FF2B5EF4-FFF2-40B4-BE49-F238E27FC236}">
                <a16:creationId xmlns:a16="http://schemas.microsoft.com/office/drawing/2014/main" id="{DE0E818E-B0CD-ABEB-171A-C92C02514874}"/>
              </a:ext>
            </a:extLst>
          </p:cNvPr>
          <p:cNvPicPr preferRelativeResize="0"/>
          <p:nvPr/>
        </p:nvPicPr>
        <p:blipFill rotWithShape="1">
          <a:blip r:embed="rId11">
            <a:alphaModFix/>
          </a:blip>
          <a:srcRect/>
          <a:stretch/>
        </p:blipFill>
        <p:spPr>
          <a:xfrm>
            <a:off x="8293923" y="459422"/>
            <a:ext cx="2993918" cy="2993918"/>
          </a:xfrm>
          <a:prstGeom prst="rect">
            <a:avLst/>
          </a:prstGeom>
          <a:noFill/>
          <a:ln>
            <a:noFill/>
          </a:ln>
        </p:spPr>
      </p:pic>
    </p:spTree>
    <p:extLst>
      <p:ext uri="{BB962C8B-B14F-4D97-AF65-F5344CB8AC3E}">
        <p14:creationId xmlns:p14="http://schemas.microsoft.com/office/powerpoint/2010/main" val="2439039122"/>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1313</TotalTime>
  <Words>273</Words>
  <Application>Microsoft Macintosh PowerPoint</Application>
  <PresentationFormat>Widescreen</PresentationFormat>
  <Paragraphs>28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Lora</vt:lpstr>
      <vt:lpstr>Poppins SemiBold</vt:lpstr>
      <vt:lpstr>Poppins Light</vt:lpstr>
      <vt:lpstr>Calibri</vt:lpstr>
      <vt:lpstr>Arial</vt:lpstr>
      <vt:lpstr>Poppins</vt:lpstr>
      <vt:lpstr>1_Office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Laporte</dc:creator>
  <cp:lastModifiedBy>Poppy Patel</cp:lastModifiedBy>
  <cp:revision>16</cp:revision>
  <dcterms:created xsi:type="dcterms:W3CDTF">2023-06-20T11:08:02Z</dcterms:created>
  <dcterms:modified xsi:type="dcterms:W3CDTF">2023-06-28T10:51:28Z</dcterms:modified>
</cp:coreProperties>
</file>