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embeddedFontLst>
    <p:embeddedFont>
      <p:font typeface="Calibri" panose="020F0502020204030204" pitchFamily="34" charset="0"/>
      <p:regular r:id="rId4"/>
      <p:bold r:id="rId5"/>
      <p:italic r:id="rId6"/>
      <p:boldItalic r:id="rId7"/>
    </p:embeddedFont>
    <p:embeddedFont>
      <p:font typeface="Lora" pitchFamily="2" charset="77"/>
      <p:regular r:id="rId8"/>
      <p:bold r:id="rId9"/>
      <p:italic r:id="rId10"/>
      <p:boldItalic r:id="rId11"/>
    </p:embeddedFont>
    <p:embeddedFont>
      <p:font typeface="Poppins" pitchFamily="2" charset="77"/>
      <p:regular r:id="rId12"/>
      <p:bold r:id="rId13"/>
      <p:italic r:id="rId14"/>
      <p:boldItalic r:id="rId15"/>
    </p:embeddedFont>
    <p:embeddedFont>
      <p:font typeface="Poppins Light" pitchFamily="2" charset="77"/>
      <p:regular r:id="rId16"/>
      <p:italic r:id="rId17"/>
    </p:embeddedFont>
    <p:embeddedFont>
      <p:font typeface="Poppins SemiBold" pitchFamily="2" charset="77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4" roundtripDataSignature="AMtx7mjFTTZuoMEmreX8sb0nZV48io4AW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0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76"/>
    <p:restoredTop sz="94529"/>
  </p:normalViewPr>
  <p:slideViewPr>
    <p:cSldViewPr snapToGrid="0">
      <p:cViewPr varScale="1">
        <p:scale>
          <a:sx n="82" d="100"/>
          <a:sy n="82" d="100"/>
        </p:scale>
        <p:origin x="176" y="7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font" Target="fonts/font10.fntdata"/><Relationship Id="rId18" Type="http://schemas.openxmlformats.org/officeDocument/2006/relationships/font" Target="fonts/font15.fntdata"/><Relationship Id="rId26" Type="http://schemas.openxmlformats.org/officeDocument/2006/relationships/viewProps" Target="viewProps.xml"/><Relationship Id="rId3" Type="http://schemas.openxmlformats.org/officeDocument/2006/relationships/notesMaster" Target="notesMasters/notesMaster1.xml"/><Relationship Id="rId21" Type="http://schemas.openxmlformats.org/officeDocument/2006/relationships/font" Target="fonts/font18.fntdata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17" Type="http://schemas.openxmlformats.org/officeDocument/2006/relationships/font" Target="fonts/font1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3.fntdata"/><Relationship Id="rId20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24" Type="http://customschemas.google.com/relationships/presentationmetadata" Target="metadata"/><Relationship Id="rId5" Type="http://schemas.openxmlformats.org/officeDocument/2006/relationships/font" Target="fonts/font2.fntdata"/><Relationship Id="rId15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font" Target="fonts/font7.fntdata"/><Relationship Id="rId19" Type="http://schemas.openxmlformats.org/officeDocument/2006/relationships/font" Target="fonts/font16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63960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spaceplace.nasa.gov/menu/play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eyes.nasa.gov/curiosity/" TargetMode="External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pi.techshecan.org/storage/files/t-par-1663856797-tech-we-can-life-on-mars.pdf?t=1679910208053" TargetMode="External"/><Relationship Id="rId11" Type="http://schemas.microsoft.com/office/2017/06/relationships/model3d" Target="../media/model3d1.glb"/><Relationship Id="rId5" Type="http://schemas.openxmlformats.org/officeDocument/2006/relationships/hyperlink" Target="https://api.techshecan.org/storage/files/tech_for_space_challenge.pdf" TargetMode="External"/><Relationship Id="rId10" Type="http://schemas.openxmlformats.org/officeDocument/2006/relationships/hyperlink" Target="https://docs.google.com/forms/d/e/1FAIpQLSdjFOeK_QCLLH6DHKx1e4qqzLAD86zZ4cLmR87Cvo10A9wmew/viewform?usp=sf_link" TargetMode="External"/><Relationship Id="rId4" Type="http://schemas.openxmlformats.org/officeDocument/2006/relationships/hyperlink" Target="https://techshecan.org/previous-assemblies/space" TargetMode="External"/><Relationship Id="rId9" Type="http://schemas.openxmlformats.org/officeDocument/2006/relationships/hyperlink" Target="https://www.esa.int/kids/en/Game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A2D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27;p80">
            <a:extLst>
              <a:ext uri="{FF2B5EF4-FFF2-40B4-BE49-F238E27FC236}">
                <a16:creationId xmlns:a16="http://schemas.microsoft.com/office/drawing/2014/main" id="{358F50B4-CA9A-69D3-4458-2931AB6D6197}"/>
              </a:ext>
            </a:extLst>
          </p:cNvPr>
          <p:cNvSpPr txBox="1"/>
          <p:nvPr/>
        </p:nvSpPr>
        <p:spPr>
          <a:xfrm>
            <a:off x="230374" y="164245"/>
            <a:ext cx="9123691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lang="en" sz="3600" b="0" i="0" u="none" strike="noStrike" cap="none" dirty="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Tech for Space</a:t>
            </a:r>
            <a:endParaRPr sz="3600" b="0" i="0" u="none" strike="noStrike" cap="none" dirty="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5" name="Google Shape;220;p80">
            <a:extLst>
              <a:ext uri="{FF2B5EF4-FFF2-40B4-BE49-F238E27FC236}">
                <a16:creationId xmlns:a16="http://schemas.microsoft.com/office/drawing/2014/main" id="{D02E904F-6C89-71B0-9217-BC541EFA70C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472" y="5814346"/>
            <a:ext cx="680276" cy="7460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34;g13bed108962_0_5">
            <a:extLst>
              <a:ext uri="{FF2B5EF4-FFF2-40B4-BE49-F238E27FC236}">
                <a16:creationId xmlns:a16="http://schemas.microsoft.com/office/drawing/2014/main" id="{854EA6A3-9F78-1CEB-4C31-836ABD10523E}"/>
              </a:ext>
            </a:extLst>
          </p:cNvPr>
          <p:cNvSpPr txBox="1"/>
          <p:nvPr/>
        </p:nvSpPr>
        <p:spPr>
          <a:xfrm>
            <a:off x="230373" y="797780"/>
            <a:ext cx="8263274" cy="1175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lnSpc>
                <a:spcPct val="115000"/>
              </a:lnSpc>
              <a:buSzPts val="1100"/>
              <a:buNone/>
              <a:defRPr sz="1800">
                <a:solidFill>
                  <a:srgbClr val="FFFFFF"/>
                </a:solidFill>
                <a:latin typeface="Lora"/>
                <a:ea typeface="Lora"/>
                <a:cs typeface="Lora"/>
              </a:defRPr>
            </a:lvl1pPr>
          </a:lstStyle>
          <a:p>
            <a:r>
              <a:rPr lang="en-US" sz="1400" dirty="0">
                <a:latin typeface="Poppins Light" pitchFamily="2" charset="77"/>
                <a:cs typeface="Poppins Light" pitchFamily="2" charset="77"/>
                <a:sym typeface="Lora"/>
              </a:rPr>
              <a:t>Discover how technology is helping us to explore, travel and live in space. Find out about some of the different careers that exist in the space industry - and it’s not just astronauts!</a:t>
            </a:r>
            <a:endParaRPr lang="en-US" sz="1400" dirty="0">
              <a:latin typeface="Poppins Light" pitchFamily="2" charset="77"/>
              <a:cs typeface="Poppins Light" pitchFamily="2" charset="77"/>
            </a:endParaRPr>
          </a:p>
          <a:p>
            <a:r>
              <a:rPr lang="en-US" sz="1400" dirty="0">
                <a:latin typeface="Poppins Light" pitchFamily="2" charset="77"/>
                <a:cs typeface="Poppins Light" pitchFamily="2" charset="77"/>
                <a:sym typeface="Lora"/>
              </a:rPr>
              <a:t>In this lesson you will:   </a:t>
            </a:r>
          </a:p>
          <a:p>
            <a:endParaRPr sz="1400" dirty="0">
              <a:latin typeface="Poppins Light" pitchFamily="2" charset="77"/>
              <a:cs typeface="Poppins Light" pitchFamily="2" charset="77"/>
              <a:sym typeface="Poppins"/>
            </a:endParaRPr>
          </a:p>
        </p:txBody>
      </p:sp>
      <p:sp>
        <p:nvSpPr>
          <p:cNvPr id="9" name="Diagonal Stripe 8">
            <a:extLst>
              <a:ext uri="{FF2B5EF4-FFF2-40B4-BE49-F238E27FC236}">
                <a16:creationId xmlns:a16="http://schemas.microsoft.com/office/drawing/2014/main" id="{BB65C1AC-92A9-B297-2B7A-495B161AB27C}"/>
              </a:ext>
            </a:extLst>
          </p:cNvPr>
          <p:cNvSpPr/>
          <p:nvPr/>
        </p:nvSpPr>
        <p:spPr>
          <a:xfrm rot="5400000">
            <a:off x="10132181" y="-48139"/>
            <a:ext cx="2011680" cy="2107958"/>
          </a:xfrm>
          <a:prstGeom prst="diagStripe">
            <a:avLst/>
          </a:prstGeom>
          <a:solidFill>
            <a:srgbClr val="FF60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7D1A19-BE9D-C7BA-57D9-2FBA9C5D8A0F}"/>
              </a:ext>
            </a:extLst>
          </p:cNvPr>
          <p:cNvSpPr txBox="1"/>
          <p:nvPr/>
        </p:nvSpPr>
        <p:spPr>
          <a:xfrm rot="2639866">
            <a:off x="9955680" y="440046"/>
            <a:ext cx="28152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AFTER SCHOOL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CLUB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A19BC1-7E82-6A04-CD7D-B4123B6C5D77}"/>
              </a:ext>
            </a:extLst>
          </p:cNvPr>
          <p:cNvSpPr txBox="1"/>
          <p:nvPr/>
        </p:nvSpPr>
        <p:spPr>
          <a:xfrm>
            <a:off x="230374" y="1639670"/>
            <a:ext cx="7982028" cy="107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196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ora"/>
              <a:buChar char="●"/>
            </a:pPr>
            <a:r>
              <a:rPr lang="en-US" u="none" strike="noStrike" cap="none" dirty="0">
                <a:solidFill>
                  <a:srgbClr val="FFFFFF"/>
                </a:solidFill>
                <a:latin typeface="Poppins Light" pitchFamily="2" charset="77"/>
                <a:ea typeface="Lora"/>
                <a:cs typeface="Poppins Light" pitchFamily="2" charset="77"/>
                <a:sym typeface="Lora"/>
              </a:rPr>
              <a:t>Learn about how tech is used to help us to travel to and live safely in space.</a:t>
            </a:r>
          </a:p>
          <a:p>
            <a:pPr marL="228600" marR="0" lvl="0" indent="-196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ora"/>
              <a:buChar char="●"/>
            </a:pPr>
            <a:r>
              <a:rPr lang="en-US" dirty="0">
                <a:solidFill>
                  <a:srgbClr val="FFFFFF"/>
                </a:solidFill>
                <a:latin typeface="Poppins Light" pitchFamily="2" charset="77"/>
                <a:ea typeface="Lora"/>
                <a:cs typeface="Poppins Light" pitchFamily="2" charset="77"/>
                <a:sym typeface="Lora"/>
              </a:rPr>
              <a:t>Discover how tech is used to explore space, and communicate to and from space.</a:t>
            </a:r>
            <a:endParaRPr lang="en-US" u="none" strike="noStrike" cap="none" dirty="0">
              <a:solidFill>
                <a:srgbClr val="FFFFFF"/>
              </a:solidFill>
              <a:latin typeface="Poppins Light" pitchFamily="2" charset="77"/>
              <a:ea typeface="Lora"/>
              <a:cs typeface="Poppins Light" pitchFamily="2" charset="77"/>
              <a:sym typeface="Lora"/>
            </a:endParaRPr>
          </a:p>
          <a:p>
            <a:pPr marL="228600" marR="0" lvl="0" indent="-196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ora"/>
              <a:buChar char="●"/>
            </a:pPr>
            <a:r>
              <a:rPr lang="en-US" u="none" strike="noStrike" cap="none" dirty="0">
                <a:solidFill>
                  <a:srgbClr val="FFFFFF"/>
                </a:solidFill>
                <a:latin typeface="Poppins Light" pitchFamily="2" charset="77"/>
                <a:ea typeface="Lora"/>
                <a:cs typeface="Poppins Light" pitchFamily="2" charset="77"/>
                <a:sym typeface="Lora"/>
              </a:rPr>
              <a:t>See some examples of what tech for space could look like in the future.</a:t>
            </a:r>
          </a:p>
          <a:p>
            <a:pPr marL="228600" marR="0" lvl="0" indent="-196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ora"/>
              <a:buChar char="●"/>
            </a:pPr>
            <a:r>
              <a:rPr lang="en-US" u="none" strike="noStrike" cap="none" dirty="0">
                <a:solidFill>
                  <a:srgbClr val="FFFFFF"/>
                </a:solidFill>
                <a:latin typeface="Poppins Light" pitchFamily="2" charset="77"/>
                <a:ea typeface="Lora"/>
                <a:cs typeface="Poppins Light" pitchFamily="2" charset="77"/>
                <a:sym typeface="Lora"/>
              </a:rPr>
              <a:t>Explore a variety of careers in this area.</a:t>
            </a:r>
          </a:p>
        </p:txBody>
      </p:sp>
      <p:sp>
        <p:nvSpPr>
          <p:cNvPr id="19" name="Google Shape;227;p80">
            <a:extLst>
              <a:ext uri="{FF2B5EF4-FFF2-40B4-BE49-F238E27FC236}">
                <a16:creationId xmlns:a16="http://schemas.microsoft.com/office/drawing/2014/main" id="{DBF763DD-8444-713F-F7C2-72D83A491CCA}"/>
              </a:ext>
            </a:extLst>
          </p:cNvPr>
          <p:cNvSpPr txBox="1"/>
          <p:nvPr/>
        </p:nvSpPr>
        <p:spPr>
          <a:xfrm>
            <a:off x="230375" y="3091317"/>
            <a:ext cx="2679496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SzPts val="5200"/>
            </a:pPr>
            <a:r>
              <a:rPr lang="en" sz="2800" b="0" i="0" u="none" strike="noStrike" cap="none" dirty="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1. </a:t>
            </a:r>
            <a:r>
              <a:rPr lang="en-US" sz="2800" dirty="0">
                <a:solidFill>
                  <a:schemeClr val="lt1"/>
                </a:solidFill>
                <a:latin typeface="Poppins SemiBold"/>
                <a:cs typeface="Poppins SemiBold"/>
                <a:sym typeface="Poppins"/>
              </a:rPr>
              <a:t>Watch</a:t>
            </a:r>
          </a:p>
        </p:txBody>
      </p:sp>
      <p:sp>
        <p:nvSpPr>
          <p:cNvPr id="21" name="Google Shape;99;p1">
            <a:extLst>
              <a:ext uri="{FF2B5EF4-FFF2-40B4-BE49-F238E27FC236}">
                <a16:creationId xmlns:a16="http://schemas.microsoft.com/office/drawing/2014/main" id="{96229C68-1958-8F32-A1A9-CEF2FAE6C23C}"/>
              </a:ext>
            </a:extLst>
          </p:cNvPr>
          <p:cNvSpPr txBox="1"/>
          <p:nvPr/>
        </p:nvSpPr>
        <p:spPr>
          <a:xfrm>
            <a:off x="230374" y="3697200"/>
            <a:ext cx="3199739" cy="1785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SzPts val="1100"/>
            </a:pPr>
            <a:r>
              <a:rPr lang="en-US" sz="1200" dirty="0">
                <a:solidFill>
                  <a:srgbClr val="FFFFFF"/>
                </a:solidFill>
                <a:latin typeface="Poppins Light" pitchFamily="2" charset="77"/>
                <a:cs typeface="Poppins Light" pitchFamily="2" charset="77"/>
                <a:sym typeface="Lora"/>
              </a:rPr>
              <a:t>Watch a fun lesson including a short animation.</a:t>
            </a:r>
            <a:endParaRPr sz="1200" dirty="0">
              <a:solidFill>
                <a:srgbClr val="FFFFFF"/>
              </a:solidFill>
              <a:latin typeface="Poppins Light" pitchFamily="2" charset="77"/>
              <a:cs typeface="Poppins Light" pitchFamily="2" charset="77"/>
              <a:sym typeface="Lora"/>
            </a:endParaRPr>
          </a:p>
          <a:p>
            <a:pPr>
              <a:buSzPts val="1100"/>
            </a:pPr>
            <a:endParaRPr sz="1200" dirty="0">
              <a:solidFill>
                <a:srgbClr val="FFFFFF"/>
              </a:solidFill>
              <a:latin typeface="Poppins Light" pitchFamily="2" charset="77"/>
              <a:cs typeface="Poppins Light" pitchFamily="2" charset="77"/>
              <a:sym typeface="Lora"/>
            </a:endParaRPr>
          </a:p>
          <a:p>
            <a:pPr>
              <a:buSzPts val="1100"/>
            </a:pPr>
            <a:r>
              <a:rPr lang="en-US" sz="1200" dirty="0">
                <a:solidFill>
                  <a:srgbClr val="FFFFFF"/>
                </a:solidFill>
                <a:latin typeface="Poppins Light" pitchFamily="2" charset="77"/>
                <a:cs typeface="Poppins Light" pitchFamily="2" charset="77"/>
                <a:sym typeface="Lora"/>
              </a:rPr>
              <a:t>Lesson: </a:t>
            </a:r>
            <a:r>
              <a:rPr lang="en-US" sz="1200" dirty="0">
                <a:solidFill>
                  <a:srgbClr val="FF6023"/>
                </a:solidFill>
                <a:latin typeface="Poppins Light" pitchFamily="2" charset="77"/>
                <a:cs typeface="Poppins Light" pitchFamily="2" charset="77"/>
                <a:sym typeface="Lor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Tech for </a:t>
            </a:r>
            <a:r>
              <a:rPr lang="en-US" sz="1200" u="sng" dirty="0">
                <a:solidFill>
                  <a:srgbClr val="FF6023"/>
                </a:solidFill>
                <a:latin typeface="Poppins Light" pitchFamily="2" charset="77"/>
                <a:cs typeface="Poppins Light" pitchFamily="2" charset="77"/>
                <a:sym typeface="Lor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Space</a:t>
            </a:r>
            <a:r>
              <a:rPr lang="en-US" sz="1200" u="sng" dirty="0">
                <a:solidFill>
                  <a:srgbClr val="FF6023"/>
                </a:solidFill>
                <a:latin typeface="Poppins Light" pitchFamily="2" charset="77"/>
                <a:cs typeface="Poppins Light" pitchFamily="2" charset="77"/>
                <a:sym typeface="Lora"/>
              </a:rPr>
              <a:t> </a:t>
            </a:r>
            <a:r>
              <a:rPr lang="en-US" sz="1200" dirty="0">
                <a:solidFill>
                  <a:srgbClr val="FFFFFF"/>
                </a:solidFill>
                <a:latin typeface="Poppins Light" pitchFamily="2" charset="77"/>
                <a:cs typeface="Poppins Light" pitchFamily="2" charset="77"/>
                <a:sym typeface="Lora"/>
              </a:rPr>
              <a:t>(34 mins)</a:t>
            </a:r>
            <a:endParaRPr sz="1200" dirty="0">
              <a:solidFill>
                <a:srgbClr val="FFFFFF"/>
              </a:solidFill>
              <a:latin typeface="Poppins Light" pitchFamily="2" charset="77"/>
              <a:cs typeface="Poppins Light" pitchFamily="2" charset="77"/>
              <a:sym typeface="Lora"/>
            </a:endParaRPr>
          </a:p>
          <a:p>
            <a:pPr>
              <a:buSzPts val="1100"/>
            </a:pPr>
            <a:endParaRPr sz="1200" dirty="0">
              <a:solidFill>
                <a:srgbClr val="FFFFFF"/>
              </a:solidFill>
              <a:latin typeface="Poppins Light" pitchFamily="2" charset="77"/>
              <a:cs typeface="Poppins Light" pitchFamily="2" charset="77"/>
              <a:sym typeface="Lora"/>
            </a:endParaRPr>
          </a:p>
          <a:p>
            <a:pPr>
              <a:buSzPts val="1100"/>
            </a:pPr>
            <a:r>
              <a:rPr lang="en-US" sz="1100" i="1" dirty="0">
                <a:solidFill>
                  <a:srgbClr val="FFFFFF"/>
                </a:solidFill>
                <a:latin typeface="Poppins Light" pitchFamily="2" charset="77"/>
                <a:cs typeface="Poppins Light" pitchFamily="2" charset="77"/>
                <a:sym typeface="Lora"/>
              </a:rPr>
              <a:t>The animation featured in this lesson also features in the ‘Tech for Helping People’ session. Please skip at 25:16 to 30:38 if your students have already seen it. </a:t>
            </a:r>
            <a:endParaRPr sz="1100" i="1" dirty="0">
              <a:solidFill>
                <a:srgbClr val="FFFFFF"/>
              </a:solidFill>
              <a:latin typeface="Poppins Light" pitchFamily="2" charset="77"/>
              <a:cs typeface="Poppins Light" pitchFamily="2" charset="77"/>
              <a:sym typeface="Calibri"/>
            </a:endParaRPr>
          </a:p>
        </p:txBody>
      </p:sp>
      <p:sp>
        <p:nvSpPr>
          <p:cNvPr id="27" name="Google Shape;227;p80">
            <a:extLst>
              <a:ext uri="{FF2B5EF4-FFF2-40B4-BE49-F238E27FC236}">
                <a16:creationId xmlns:a16="http://schemas.microsoft.com/office/drawing/2014/main" id="{BB69AC9A-1C20-192A-DAA6-AC1D1CBC05B3}"/>
              </a:ext>
            </a:extLst>
          </p:cNvPr>
          <p:cNvSpPr txBox="1"/>
          <p:nvPr/>
        </p:nvSpPr>
        <p:spPr>
          <a:xfrm>
            <a:off x="3674981" y="3101348"/>
            <a:ext cx="2679496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SzPts val="5200"/>
            </a:pPr>
            <a:r>
              <a:rPr lang="en" sz="2800" b="0" i="0" u="none" strike="noStrike" cap="none" dirty="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2. </a:t>
            </a:r>
            <a:r>
              <a:rPr lang="en-US" sz="2800" b="0" i="0" u="none" strike="noStrike" cap="none" dirty="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"/>
              </a:rPr>
              <a:t>Task</a:t>
            </a:r>
            <a:endParaRPr lang="en-US" sz="2800" dirty="0">
              <a:solidFill>
                <a:schemeClr val="lt1"/>
              </a:solidFill>
              <a:latin typeface="Poppins SemiBold"/>
              <a:cs typeface="Poppins SemiBold"/>
              <a:sym typeface="Poppins"/>
            </a:endParaRPr>
          </a:p>
        </p:txBody>
      </p:sp>
      <p:sp>
        <p:nvSpPr>
          <p:cNvPr id="28" name="Google Shape;227;p80">
            <a:extLst>
              <a:ext uri="{FF2B5EF4-FFF2-40B4-BE49-F238E27FC236}">
                <a16:creationId xmlns:a16="http://schemas.microsoft.com/office/drawing/2014/main" id="{6001CBFA-1B36-D6CB-69A5-A7B82F4BC4EF}"/>
              </a:ext>
            </a:extLst>
          </p:cNvPr>
          <p:cNvSpPr txBox="1"/>
          <p:nvPr/>
        </p:nvSpPr>
        <p:spPr>
          <a:xfrm>
            <a:off x="8014317" y="3091317"/>
            <a:ext cx="3947308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SzPts val="5200"/>
            </a:pPr>
            <a:r>
              <a:rPr lang="en" sz="2800" b="0" i="0" u="none" strike="noStrike" cap="none" dirty="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3. </a:t>
            </a:r>
            <a:r>
              <a:rPr lang="en-US" sz="2800" dirty="0">
                <a:solidFill>
                  <a:schemeClr val="lt1"/>
                </a:solidFill>
                <a:latin typeface="Poppins SemiBold"/>
                <a:cs typeface="Poppins SemiBold"/>
                <a:sym typeface="Poppins"/>
              </a:rPr>
              <a:t>Tech Extras</a:t>
            </a:r>
          </a:p>
        </p:txBody>
      </p:sp>
      <p:sp>
        <p:nvSpPr>
          <p:cNvPr id="29" name="Google Shape;99;p1">
            <a:extLst>
              <a:ext uri="{FF2B5EF4-FFF2-40B4-BE49-F238E27FC236}">
                <a16:creationId xmlns:a16="http://schemas.microsoft.com/office/drawing/2014/main" id="{41A29985-399B-8175-E571-63134A044608}"/>
              </a:ext>
            </a:extLst>
          </p:cNvPr>
          <p:cNvSpPr txBox="1"/>
          <p:nvPr/>
        </p:nvSpPr>
        <p:spPr>
          <a:xfrm>
            <a:off x="3656796" y="3697200"/>
            <a:ext cx="4161173" cy="9348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indent="-196850">
              <a:lnSpc>
                <a:spcPct val="115000"/>
              </a:lnSpc>
              <a:buClr>
                <a:srgbClr val="FFFFFF"/>
              </a:buClr>
              <a:buSzPts val="1300"/>
              <a:buFont typeface="Lora"/>
              <a:buChar char="●"/>
              <a:defRPr sz="1300">
                <a:solidFill>
                  <a:srgbClr val="FFFFFF"/>
                </a:solidFill>
                <a:latin typeface="Poppins Light" pitchFamily="2" charset="77"/>
                <a:ea typeface="Lora"/>
                <a:cs typeface="Poppins Light" pitchFamily="2" charset="77"/>
              </a:defRPr>
            </a:lvl1pPr>
          </a:lstStyle>
          <a:p>
            <a:pPr marL="31750" indent="0">
              <a:buNone/>
            </a:pPr>
            <a:r>
              <a:rPr lang="en-US" sz="1200" dirty="0">
                <a:sym typeface="Lora"/>
              </a:rPr>
              <a:t>Have a go at one of these creative tasks.</a:t>
            </a:r>
          </a:p>
          <a:p>
            <a:endParaRPr lang="en-US" sz="1200" dirty="0">
              <a:sym typeface="Lora"/>
            </a:endParaRPr>
          </a:p>
          <a:p>
            <a:r>
              <a:rPr lang="en-US" sz="1200" dirty="0">
                <a:sym typeface="Lora"/>
              </a:rPr>
              <a:t>Tech for Space Challenge: </a:t>
            </a:r>
            <a:r>
              <a:rPr lang="en-US" sz="1200" u="sng" dirty="0">
                <a:solidFill>
                  <a:srgbClr val="FF6023"/>
                </a:solidFill>
                <a:sym typeface="Lor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Design a spacesuit </a:t>
            </a:r>
            <a:endParaRPr lang="en-US" sz="1200" u="sng" dirty="0">
              <a:solidFill>
                <a:srgbClr val="FF6023"/>
              </a:solidFill>
              <a:sym typeface="Lora"/>
            </a:endParaRPr>
          </a:p>
          <a:p>
            <a:r>
              <a:rPr lang="en-US" sz="1200" dirty="0">
                <a:sym typeface="Lora"/>
              </a:rPr>
              <a:t>Twinkl worksheet: </a:t>
            </a:r>
            <a:r>
              <a:rPr lang="en-US" sz="1200" dirty="0">
                <a:solidFill>
                  <a:srgbClr val="FF6023"/>
                </a:solidFill>
                <a:sym typeface="Lor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Life on Mars</a:t>
            </a:r>
            <a:endParaRPr lang="en-US" sz="1200" dirty="0">
              <a:solidFill>
                <a:srgbClr val="FF6023"/>
              </a:solidFill>
              <a:sym typeface="Lora"/>
            </a:endParaRPr>
          </a:p>
        </p:txBody>
      </p:sp>
      <p:sp>
        <p:nvSpPr>
          <p:cNvPr id="30" name="Google Shape;99;p1">
            <a:extLst>
              <a:ext uri="{FF2B5EF4-FFF2-40B4-BE49-F238E27FC236}">
                <a16:creationId xmlns:a16="http://schemas.microsoft.com/office/drawing/2014/main" id="{8A61C807-D8A7-4419-44C0-027A211B98A5}"/>
              </a:ext>
            </a:extLst>
          </p:cNvPr>
          <p:cNvSpPr txBox="1"/>
          <p:nvPr/>
        </p:nvSpPr>
        <p:spPr>
          <a:xfrm>
            <a:off x="8005224" y="3697200"/>
            <a:ext cx="3947308" cy="11472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indent="-196850">
              <a:lnSpc>
                <a:spcPct val="115000"/>
              </a:lnSpc>
              <a:buClr>
                <a:srgbClr val="FFFFFF"/>
              </a:buClr>
              <a:buSzPts val="1300"/>
              <a:buFont typeface="Lora"/>
              <a:buChar char="●"/>
              <a:defRPr>
                <a:solidFill>
                  <a:srgbClr val="FFFFFF"/>
                </a:solidFill>
                <a:latin typeface="Poppins Light" pitchFamily="2" charset="77"/>
                <a:ea typeface="Lora"/>
                <a:cs typeface="Poppins Light" pitchFamily="2" charset="77"/>
              </a:defRPr>
            </a:lvl1pPr>
          </a:lstStyle>
          <a:p>
            <a:pPr marL="31750" indent="0">
              <a:buNone/>
            </a:pPr>
            <a:r>
              <a:rPr lang="en-US" sz="1200" dirty="0">
                <a:sym typeface="Lora"/>
              </a:rPr>
              <a:t>Explore these online games:</a:t>
            </a:r>
          </a:p>
          <a:p>
            <a:pPr marL="31750" indent="0">
              <a:buNone/>
            </a:pPr>
            <a:endParaRPr lang="en-US" sz="1200" dirty="0">
              <a:sym typeface="Lora"/>
            </a:endParaRPr>
          </a:p>
          <a:p>
            <a:r>
              <a:rPr lang="en-US" sz="1200" u="sng" dirty="0">
                <a:solidFill>
                  <a:srgbClr val="FF6023"/>
                </a:solidFill>
                <a:sym typeface="Lora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Experience Curiosity: The Mars Rover </a:t>
            </a:r>
            <a:endParaRPr lang="en-US" sz="1200" u="sng" dirty="0">
              <a:solidFill>
                <a:srgbClr val="FF6023"/>
              </a:solidFill>
              <a:sym typeface="Lora"/>
            </a:endParaRPr>
          </a:p>
          <a:p>
            <a:r>
              <a:rPr lang="en-US" sz="1200" dirty="0">
                <a:solidFill>
                  <a:srgbClr val="FF6023"/>
                </a:solidFill>
                <a:sym typeface="Lora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NASA Space Games</a:t>
            </a:r>
            <a:endParaRPr lang="en-US" sz="1200" dirty="0">
              <a:solidFill>
                <a:srgbClr val="FF6023"/>
              </a:solidFill>
              <a:sym typeface="Lora"/>
            </a:endParaRPr>
          </a:p>
          <a:p>
            <a:r>
              <a:rPr lang="en-US" sz="1200" dirty="0">
                <a:solidFill>
                  <a:srgbClr val="FF6023"/>
                </a:solidFill>
                <a:sym typeface="Lora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ESA Space Games</a:t>
            </a:r>
            <a:endParaRPr lang="en-US" sz="1200" dirty="0">
              <a:solidFill>
                <a:srgbClr val="FF6023"/>
              </a:solidFill>
              <a:sym typeface="Lora"/>
            </a:endParaRPr>
          </a:p>
        </p:txBody>
      </p:sp>
      <p:sp>
        <p:nvSpPr>
          <p:cNvPr id="31" name="Google Shape;97;p1">
            <a:extLst>
              <a:ext uri="{FF2B5EF4-FFF2-40B4-BE49-F238E27FC236}">
                <a16:creationId xmlns:a16="http://schemas.microsoft.com/office/drawing/2014/main" id="{ED3F6234-BA3A-079B-9E05-FE2456AFD260}"/>
              </a:ext>
            </a:extLst>
          </p:cNvPr>
          <p:cNvSpPr txBox="1"/>
          <p:nvPr/>
        </p:nvSpPr>
        <p:spPr>
          <a:xfrm>
            <a:off x="1144774" y="6264208"/>
            <a:ext cx="8164326" cy="369302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200" u="none" strike="noStrike" cap="none" dirty="0">
                <a:solidFill>
                  <a:srgbClr val="FFFFFF"/>
                </a:solidFill>
                <a:latin typeface="Poppins Light" pitchFamily="2" charset="77"/>
                <a:ea typeface="Poppins"/>
                <a:cs typeface="Poppins Light" pitchFamily="2" charset="77"/>
                <a:sym typeface="Poppins"/>
              </a:rPr>
              <a:t>Feedback: </a:t>
            </a:r>
            <a:r>
              <a:rPr lang="en-US" sz="1200" u="none" strike="noStrike" cap="none" dirty="0">
                <a:solidFill>
                  <a:srgbClr val="FFFFFF"/>
                </a:solidFill>
                <a:latin typeface="Poppins Light" pitchFamily="2" charset="77"/>
                <a:ea typeface="Lora"/>
                <a:cs typeface="Poppins Light" pitchFamily="2" charset="77"/>
                <a:sym typeface="Lora"/>
              </a:rPr>
              <a:t>Complete the </a:t>
            </a:r>
            <a:r>
              <a:rPr lang="en-US" sz="1200" u="sng" strike="noStrike" cap="none" dirty="0">
                <a:solidFill>
                  <a:srgbClr val="FF6023"/>
                </a:solidFill>
                <a:latin typeface="Poppins Light" pitchFamily="2" charset="77"/>
                <a:ea typeface="Lora"/>
                <a:cs typeface="Poppins Light" pitchFamily="2" charset="77"/>
                <a:sym typeface="Lora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form</a:t>
            </a:r>
            <a:r>
              <a:rPr lang="en-US" sz="1200" u="none" strike="noStrike" cap="none" dirty="0">
                <a:solidFill>
                  <a:srgbClr val="FFFFFF"/>
                </a:solidFill>
                <a:latin typeface="Poppins Light" pitchFamily="2" charset="77"/>
                <a:ea typeface="Lora"/>
                <a:cs typeface="Poppins Light" pitchFamily="2" charset="77"/>
                <a:sym typeface="Lora"/>
              </a:rPr>
              <a:t> before and after the task to see how the children’s understanding changes. </a:t>
            </a:r>
            <a:endParaRPr sz="1200" u="none" strike="noStrike" cap="none" dirty="0">
              <a:solidFill>
                <a:srgbClr val="FFFFFF"/>
              </a:solidFill>
              <a:latin typeface="Poppins Light" pitchFamily="2" charset="77"/>
              <a:ea typeface="Lora"/>
              <a:cs typeface="Poppins Light" pitchFamily="2" charset="77"/>
              <a:sym typeface="Lor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D5B75B-2ED1-8378-3C1E-FC3DB6385C1E}"/>
              </a:ext>
            </a:extLst>
          </p:cNvPr>
          <p:cNvSpPr txBox="1"/>
          <p:nvPr/>
        </p:nvSpPr>
        <p:spPr>
          <a:xfrm>
            <a:off x="9904752" y="6134654"/>
            <a:ext cx="2107958" cy="47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lt1"/>
                </a:solidFill>
                <a:latin typeface="Poppins Light" pitchFamily="2" charset="77"/>
                <a:ea typeface="Lora"/>
                <a:cs typeface="Poppins Light" pitchFamily="2" charset="77"/>
                <a:sym typeface="Lora"/>
              </a:rPr>
              <a:t>Children’s University Code: orange0664</a:t>
            </a:r>
            <a:endParaRPr lang="en-US" sz="1100" dirty="0">
              <a:latin typeface="Poppins Light" pitchFamily="2" charset="77"/>
              <a:cs typeface="Poppins Light" pitchFamily="2" charset="77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Astronaut">
                <a:extLst>
                  <a:ext uri="{FF2B5EF4-FFF2-40B4-BE49-F238E27FC236}">
                    <a16:creationId xmlns:a16="http://schemas.microsoft.com/office/drawing/2014/main" id="{141701E1-1216-6395-080B-3E4171303C0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3126763"/>
                  </p:ext>
                </p:extLst>
              </p:nvPr>
            </p:nvGraphicFramePr>
            <p:xfrm rot="18839082">
              <a:off x="8650562" y="-26748"/>
              <a:ext cx="2866960" cy="4000407"/>
            </p:xfrm>
            <a:graphic>
              <a:graphicData uri="http://schemas.microsoft.com/office/drawing/2017/model3d">
                <am3d:model3d r:embed="rId11">
                  <am3d:spPr>
                    <a:xfrm rot="18839082">
                      <a:off x="0" y="0"/>
                      <a:ext cx="2866960" cy="4000407"/>
                    </a:xfrm>
                    <a:prstGeom prst="rect">
                      <a:avLst/>
                    </a:prstGeom>
                  </am3d:spPr>
                  <am3d:camera>
                    <am3d:pos x="0" y="0" z="6186570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876" d="1000000"/>
                    <am3d:preTrans dx="-621" dy="-18002111" dz="-681087"/>
                    <am3d:scale>
                      <am3d:sx n="1000000" d="1000000"/>
                      <am3d:sy n="1000000" d="1000000"/>
                      <am3d:sz n="1000000" d="1000000"/>
                    </am3d:scale>
                    <am3d:rot ax="2142778" ay="-2209298" az="-1398542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52338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Astronaut">
                <a:extLst>
                  <a:ext uri="{FF2B5EF4-FFF2-40B4-BE49-F238E27FC236}">
                    <a16:creationId xmlns:a16="http://schemas.microsoft.com/office/drawing/2014/main" id="{141701E1-1216-6395-080B-3E4171303C0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18839082">
                <a:off x="8650562" y="-26748"/>
                <a:ext cx="2866960" cy="400040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3903912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1361</TotalTime>
  <Words>230</Words>
  <Application>Microsoft Macintosh PowerPoint</Application>
  <PresentationFormat>Widescreen</PresentationFormat>
  <Paragraphs>28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Lora</vt:lpstr>
      <vt:lpstr>Poppins SemiBold</vt:lpstr>
      <vt:lpstr>Poppins Light</vt:lpstr>
      <vt:lpstr>Calibri</vt:lpstr>
      <vt:lpstr>Arial</vt:lpstr>
      <vt:lpstr>Poppins</vt:lpstr>
      <vt:lpstr>1_Office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Suzanne Laporte</dc:creator>
  <cp:lastModifiedBy>Poppy Patel</cp:lastModifiedBy>
  <cp:revision>23</cp:revision>
  <dcterms:created xsi:type="dcterms:W3CDTF">2023-06-20T11:08:02Z</dcterms:created>
  <dcterms:modified xsi:type="dcterms:W3CDTF">2023-06-28T14:47:15Z</dcterms:modified>
</cp:coreProperties>
</file>