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18"/>
  </p:notesMasterIdLst>
  <p:handoutMasterIdLst>
    <p:handoutMasterId r:id="rId19"/>
  </p:handoutMasterIdLst>
  <p:sldIdLst>
    <p:sldId id="259" r:id="rId2"/>
    <p:sldId id="260" r:id="rId3"/>
    <p:sldId id="404" r:id="rId4"/>
    <p:sldId id="406" r:id="rId5"/>
    <p:sldId id="395" r:id="rId6"/>
    <p:sldId id="458" r:id="rId7"/>
    <p:sldId id="459" r:id="rId8"/>
    <p:sldId id="390" r:id="rId9"/>
    <p:sldId id="391" r:id="rId10"/>
    <p:sldId id="381" r:id="rId11"/>
    <p:sldId id="396" r:id="rId12"/>
    <p:sldId id="392" r:id="rId13"/>
    <p:sldId id="397" r:id="rId14"/>
    <p:sldId id="407" r:id="rId15"/>
    <p:sldId id="393" r:id="rId16"/>
    <p:sldId id="394" r:id="rId17"/>
  </p:sldIdLst>
  <p:sldSz cx="10691813" cy="7559675"/>
  <p:notesSz cx="6858000" cy="9144000"/>
  <p:custDataLst>
    <p:tags r:id="rId2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ynne Ryan-Andrews" initials="LR" lastIdx="1" clrIdx="0">
    <p:extLst>
      <p:ext uri="{19B8F6BF-5375-455C-9EA6-DF929625EA0E}">
        <p15:presenceInfo xmlns:p15="http://schemas.microsoft.com/office/powerpoint/2012/main" userId="Lynne Ryan-Andrew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C32A"/>
    <a:srgbClr val="2D70B7"/>
    <a:srgbClr val="FFFFFF"/>
    <a:srgbClr val="0B8C98"/>
    <a:srgbClr val="1F2E79"/>
    <a:srgbClr val="BA9CFF"/>
    <a:srgbClr val="A6DD8C"/>
    <a:srgbClr val="2D2C31"/>
    <a:srgbClr val="FACE78"/>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719" autoAdjust="0"/>
    <p:restoredTop sz="94795"/>
  </p:normalViewPr>
  <p:slideViewPr>
    <p:cSldViewPr snapToGrid="0" snapToObjects="1" showGuides="1">
      <p:cViewPr varScale="1">
        <p:scale>
          <a:sx n="67" d="100"/>
          <a:sy n="67" d="100"/>
        </p:scale>
        <p:origin x="892" y="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171" d="100"/>
          <a:sy n="171" d="100"/>
        </p:scale>
        <p:origin x="6552"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A09DDA-0787-4B42-881F-6B3C2393185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4431845B-8C18-C246-A0D1-61FFD196315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0301B5-88AD-1849-891D-EA2905EB5A88}" type="datetimeFigureOut">
              <a:rPr lang="en-US" smtClean="0"/>
              <a:t>7/14/2025</a:t>
            </a:fld>
            <a:endParaRPr lang="en-US" dirty="0"/>
          </a:p>
        </p:txBody>
      </p:sp>
      <p:sp>
        <p:nvSpPr>
          <p:cNvPr id="4" name="Footer Placeholder 3">
            <a:extLst>
              <a:ext uri="{FF2B5EF4-FFF2-40B4-BE49-F238E27FC236}">
                <a16:creationId xmlns:a16="http://schemas.microsoft.com/office/drawing/2014/main" id="{EC75FE6D-CCE1-E44E-89A4-77460EF6CCB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DAD6315B-F8F9-5649-8DCB-C363E729D5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A602F4-4C0C-5F4F-8771-7E15167AE556}" type="slidenum">
              <a:rPr lang="en-US" smtClean="0"/>
              <a:t>‹#›</a:t>
            </a:fld>
            <a:endParaRPr lang="en-US" dirty="0"/>
          </a:p>
        </p:txBody>
      </p:sp>
    </p:spTree>
    <p:extLst>
      <p:ext uri="{BB962C8B-B14F-4D97-AF65-F5344CB8AC3E}">
        <p14:creationId xmlns:p14="http://schemas.microsoft.com/office/powerpoint/2010/main" val="19574555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50AB23-24A6-494C-BA00-B87242B78CB4}" type="datetimeFigureOut">
              <a:rPr lang="en-GB" smtClean="0"/>
              <a:t>14/07/2025</a:t>
            </a:fld>
            <a:endParaRPr lang="en-GB" dirty="0"/>
          </a:p>
        </p:txBody>
      </p:sp>
      <p:sp>
        <p:nvSpPr>
          <p:cNvPr id="4" name="Slide Image Placeholder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CA530D-631F-4981-98F0-E6C07C67E1A3}" type="slidenum">
              <a:rPr lang="en-GB" smtClean="0"/>
              <a:t>‹#›</a:t>
            </a:fld>
            <a:endParaRPr lang="en-GB" dirty="0"/>
          </a:p>
        </p:txBody>
      </p:sp>
    </p:spTree>
    <p:extLst>
      <p:ext uri="{BB962C8B-B14F-4D97-AF65-F5344CB8AC3E}">
        <p14:creationId xmlns:p14="http://schemas.microsoft.com/office/powerpoint/2010/main" val="3129541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6" name="Google Shape;436;p4: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Lines">
    <p:bg>
      <p:bgPr>
        <a:solidFill>
          <a:srgbClr val="DEDEDE"/>
        </a:solidFill>
        <a:effectLst/>
      </p:bgPr>
    </p:bg>
    <p:spTree>
      <p:nvGrpSpPr>
        <p:cNvPr id="1" name=""/>
        <p:cNvGrpSpPr/>
        <p:nvPr/>
      </p:nvGrpSpPr>
      <p:grpSpPr>
        <a:xfrm>
          <a:off x="0" y="0"/>
          <a:ext cx="0" cy="0"/>
          <a:chOff x="0" y="0"/>
          <a:chExt cx="0" cy="0"/>
        </a:xfrm>
      </p:grpSpPr>
      <p:sp>
        <p:nvSpPr>
          <p:cNvPr id="13" name="Picture Placeholder 4"/>
          <p:cNvSpPr>
            <a:spLocks noGrp="1"/>
          </p:cNvSpPr>
          <p:nvPr>
            <p:ph type="pic" sz="quarter" idx="10"/>
          </p:nvPr>
        </p:nvSpPr>
        <p:spPr bwMode="hidden">
          <a:xfrm>
            <a:off x="1" y="0"/>
            <a:ext cx="10691813" cy="6806241"/>
          </a:xfrm>
          <a:solidFill>
            <a:srgbClr val="DEDEDE"/>
          </a:solidFill>
        </p:spPr>
        <p:txBody>
          <a:bodyPr tIns="91440"/>
          <a:lstStyle>
            <a:lvl1pPr algn="ctr">
              <a:defRPr sz="1052" b="0">
                <a:solidFill>
                  <a:schemeClr val="tx1"/>
                </a:solidFill>
              </a:defRPr>
            </a:lvl1pPr>
          </a:lstStyle>
          <a:p>
            <a:r>
              <a:rPr lang="en-US" dirty="0"/>
              <a:t>Click icon to add picture</a:t>
            </a:r>
            <a:endParaRPr lang="en-GB" dirty="0"/>
          </a:p>
        </p:txBody>
      </p:sp>
      <p:sp>
        <p:nvSpPr>
          <p:cNvPr id="2" name="Title 1"/>
          <p:cNvSpPr>
            <a:spLocks noGrp="1"/>
          </p:cNvSpPr>
          <p:nvPr userDrawn="1">
            <p:ph type="ctrTitle" hasCustomPrompt="1"/>
          </p:nvPr>
        </p:nvSpPr>
        <p:spPr>
          <a:xfrm>
            <a:off x="388416" y="472479"/>
            <a:ext cx="6505577" cy="2077192"/>
          </a:xfrm>
        </p:spPr>
        <p:txBody>
          <a:bodyPr anchor="b" anchorCtr="0">
            <a:normAutofit/>
          </a:bodyPr>
          <a:lstStyle>
            <a:lvl1pPr algn="l">
              <a:lnSpc>
                <a:spcPct val="85000"/>
              </a:lnSpc>
              <a:defRPr sz="4400">
                <a:solidFill>
                  <a:schemeClr val="bg1"/>
                </a:solidFill>
              </a:defRPr>
            </a:lvl1pPr>
          </a:lstStyle>
          <a:p>
            <a:r>
              <a:rPr lang="en-US" dirty="0"/>
              <a:t>[Presentation title]</a:t>
            </a:r>
            <a:endParaRPr lang="en-GB" dirty="0"/>
          </a:p>
        </p:txBody>
      </p:sp>
      <p:sp>
        <p:nvSpPr>
          <p:cNvPr id="5" name="Rectangle 4">
            <a:extLst>
              <a:ext uri="{FF2B5EF4-FFF2-40B4-BE49-F238E27FC236}">
                <a16:creationId xmlns:a16="http://schemas.microsoft.com/office/drawing/2014/main" id="{4E7AF81B-6742-4AE1-A07D-FDFD73009073}"/>
              </a:ext>
            </a:extLst>
          </p:cNvPr>
          <p:cNvSpPr/>
          <p:nvPr userDrawn="1"/>
        </p:nvSpPr>
        <p:spPr>
          <a:xfrm>
            <a:off x="0" y="6806242"/>
            <a:ext cx="10691813" cy="753434"/>
          </a:xfrm>
          <a:prstGeom prst="rect">
            <a:avLst/>
          </a:prstGeom>
          <a:solidFill>
            <a:schemeClr val="accent5"/>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6" name="TextBox 5">
            <a:extLst>
              <a:ext uri="{FF2B5EF4-FFF2-40B4-BE49-F238E27FC236}">
                <a16:creationId xmlns:a16="http://schemas.microsoft.com/office/drawing/2014/main" id="{4BF49F56-1E3E-4629-933C-F6363529AF5D}"/>
              </a:ext>
            </a:extLst>
          </p:cNvPr>
          <p:cNvSpPr txBox="1"/>
          <p:nvPr userDrawn="1"/>
        </p:nvSpPr>
        <p:spPr>
          <a:xfrm>
            <a:off x="388413" y="7133330"/>
            <a:ext cx="2052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bg1"/>
                </a:solidFill>
              </a:rPr>
              <a:t>Tech We Can</a:t>
            </a:r>
          </a:p>
        </p:txBody>
      </p:sp>
    </p:spTree>
    <p:extLst>
      <p:ext uri="{BB962C8B-B14F-4D97-AF65-F5344CB8AC3E}">
        <p14:creationId xmlns:p14="http://schemas.microsoft.com/office/powerpoint/2010/main" val="1291893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4_Title and Content">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D784CDA2-0E87-40AA-8FF7-126782782774}"/>
              </a:ext>
            </a:extLst>
          </p:cNvPr>
          <p:cNvSpPr txBox="1"/>
          <p:nvPr userDrawn="1"/>
        </p:nvSpPr>
        <p:spPr>
          <a:xfrm>
            <a:off x="388413" y="7055696"/>
            <a:ext cx="2628000" cy="151194"/>
          </a:xfrm>
          <a:prstGeom prst="rect">
            <a:avLst/>
          </a:prstGeom>
          <a:solidFill>
            <a:schemeClr val="accent3"/>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spTree>
    <p:extLst>
      <p:ext uri="{BB962C8B-B14F-4D97-AF65-F5344CB8AC3E}">
        <p14:creationId xmlns:p14="http://schemas.microsoft.com/office/powerpoint/2010/main" val="3988329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5" y="1512606"/>
            <a:ext cx="4800179"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5503222" y="1512605"/>
            <a:ext cx="4800179"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00456CA5-A388-1D41-B4AF-6658D4C957A1}"/>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1657275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37992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12" name="Content Placeholder 3"/>
          <p:cNvSpPr>
            <a:spLocks noGrp="1"/>
          </p:cNvSpPr>
          <p:nvPr>
            <p:ph sz="half" idx="13" hasCustomPrompt="1"/>
          </p:nvPr>
        </p:nvSpPr>
        <p:spPr>
          <a:xfrm>
            <a:off x="7208622"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2DE0F926-F4BA-044E-B97A-AA8668B032A8}"/>
              </a:ext>
            </a:extLst>
          </p:cNvPr>
          <p:cNvSpPr>
            <a:spLocks noGrp="1"/>
          </p:cNvSpPr>
          <p:nvPr>
            <p:ph type="sldNum" sz="quarter" idx="15"/>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3230190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2947100"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Content Placeholder 3"/>
          <p:cNvSpPr>
            <a:spLocks noGrp="1"/>
          </p:cNvSpPr>
          <p:nvPr>
            <p:ph sz="half" idx="13" hasCustomPrompt="1"/>
          </p:nvPr>
        </p:nvSpPr>
        <p:spPr>
          <a:xfrm>
            <a:off x="5503222"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7" name="Content Placeholder 3"/>
          <p:cNvSpPr>
            <a:spLocks noGrp="1"/>
          </p:cNvSpPr>
          <p:nvPr>
            <p:ph sz="half" idx="14" hasCustomPrompt="1"/>
          </p:nvPr>
        </p:nvSpPr>
        <p:spPr>
          <a:xfrm>
            <a:off x="8059343"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Title 8"/>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10" name="Slide Number Placeholder 9">
            <a:extLst>
              <a:ext uri="{FF2B5EF4-FFF2-40B4-BE49-F238E27FC236}">
                <a16:creationId xmlns:a16="http://schemas.microsoft.com/office/drawing/2014/main" id="{CD6E0CB0-5FCA-9E41-ACFD-7D08A524DF43}"/>
              </a:ext>
            </a:extLst>
          </p:cNvPr>
          <p:cNvSpPr>
            <a:spLocks noGrp="1"/>
          </p:cNvSpPr>
          <p:nvPr>
            <p:ph type="sldNum" sz="quarter" idx="16"/>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396647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[Slide title]</a:t>
            </a:r>
            <a:endParaRPr lang="en-GB" dirty="0"/>
          </a:p>
        </p:txBody>
      </p:sp>
      <p:sp>
        <p:nvSpPr>
          <p:cNvPr id="5" name="Slide Number Placeholder 4">
            <a:extLst>
              <a:ext uri="{FF2B5EF4-FFF2-40B4-BE49-F238E27FC236}">
                <a16:creationId xmlns:a16="http://schemas.microsoft.com/office/drawing/2014/main" id="{5AE750E3-3DF6-B94E-959B-C6E962A30CCF}"/>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5315883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6E9B7AB-8379-3341-BEF5-2E85A7299A74}"/>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3079579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77113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7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4170847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8_Title and Content">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46378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5" name="TextBox 4">
            <a:extLst>
              <a:ext uri="{FF2B5EF4-FFF2-40B4-BE49-F238E27FC236}">
                <a16:creationId xmlns:a16="http://schemas.microsoft.com/office/drawing/2014/main" id="{9E23F83F-DD88-4864-B3FE-90AABC58B5B6}"/>
              </a:ext>
            </a:extLst>
          </p:cNvPr>
          <p:cNvSpPr txBox="1"/>
          <p:nvPr userDrawn="1"/>
        </p:nvSpPr>
        <p:spPr>
          <a:xfrm>
            <a:off x="388413" y="7055696"/>
            <a:ext cx="2628000" cy="151194"/>
          </a:xfrm>
          <a:prstGeom prst="rect">
            <a:avLst/>
          </a:prstGeom>
          <a:solidFill>
            <a:schemeClr val="accent5"/>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spTree>
    <p:extLst>
      <p:ext uri="{BB962C8B-B14F-4D97-AF65-F5344CB8AC3E}">
        <p14:creationId xmlns:p14="http://schemas.microsoft.com/office/powerpoint/2010/main" val="340970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Title and Content">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9294D828-E515-4FE0-B2AF-581C78F77DA8}"/>
              </a:ext>
            </a:extLst>
          </p:cNvPr>
          <p:cNvSpPr txBox="1"/>
          <p:nvPr userDrawn="1"/>
        </p:nvSpPr>
        <p:spPr>
          <a:xfrm>
            <a:off x="388413" y="7055696"/>
            <a:ext cx="2628000" cy="151194"/>
          </a:xfrm>
          <a:prstGeom prst="rect">
            <a:avLst/>
          </a:prstGeom>
          <a:solidFill>
            <a:schemeClr val="tx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spTree>
    <p:extLst>
      <p:ext uri="{BB962C8B-B14F-4D97-AF65-F5344CB8AC3E}">
        <p14:creationId xmlns:p14="http://schemas.microsoft.com/office/powerpoint/2010/main" val="2450690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9_Title and Conten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EDF5A9D5-F477-4B37-AA3B-40EAE5F016C0}"/>
              </a:ext>
            </a:extLst>
          </p:cNvPr>
          <p:cNvSpPr txBox="1"/>
          <p:nvPr userDrawn="1"/>
        </p:nvSpPr>
        <p:spPr>
          <a:xfrm>
            <a:off x="388413" y="7055696"/>
            <a:ext cx="2628000" cy="151194"/>
          </a:xfrm>
          <a:prstGeom prst="rect">
            <a:avLst/>
          </a:prstGeom>
          <a:solidFill>
            <a:schemeClr val="accent1"/>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spTree>
    <p:extLst>
      <p:ext uri="{BB962C8B-B14F-4D97-AF65-F5344CB8AC3E}">
        <p14:creationId xmlns:p14="http://schemas.microsoft.com/office/powerpoint/2010/main" val="1433096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3_Title and Content">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7E68D499-1647-48CB-BCCE-D12D17664ADA}"/>
              </a:ext>
            </a:extLst>
          </p:cNvPr>
          <p:cNvSpPr txBox="1"/>
          <p:nvPr userDrawn="1"/>
        </p:nvSpPr>
        <p:spPr>
          <a:xfrm>
            <a:off x="388413" y="7055696"/>
            <a:ext cx="2628000" cy="151194"/>
          </a:xfrm>
          <a:prstGeom prst="rect">
            <a:avLst/>
          </a:prstGeom>
          <a:solidFill>
            <a:schemeClr val="accent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spTree>
    <p:extLst>
      <p:ext uri="{BB962C8B-B14F-4D97-AF65-F5344CB8AC3E}">
        <p14:creationId xmlns:p14="http://schemas.microsoft.com/office/powerpoint/2010/main" val="4031944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6_Title and Content">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6AA6EF94-9322-4247-B294-91C0E5C27761}"/>
              </a:ext>
            </a:extLst>
          </p:cNvPr>
          <p:cNvSpPr txBox="1"/>
          <p:nvPr userDrawn="1"/>
        </p:nvSpPr>
        <p:spPr>
          <a:xfrm>
            <a:off x="388413" y="7055696"/>
            <a:ext cx="2628000" cy="151194"/>
          </a:xfrm>
          <a:prstGeom prst="rect">
            <a:avLst/>
          </a:prstGeom>
          <a:solidFill>
            <a:schemeClr val="accent6"/>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spTree>
    <p:extLst>
      <p:ext uri="{BB962C8B-B14F-4D97-AF65-F5344CB8AC3E}">
        <p14:creationId xmlns:p14="http://schemas.microsoft.com/office/powerpoint/2010/main" val="15573855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8414" y="365104"/>
            <a:ext cx="9914986" cy="900000"/>
          </a:xfrm>
          <a:prstGeom prst="rect">
            <a:avLst/>
          </a:prstGeom>
        </p:spPr>
        <p:txBody>
          <a:bodyPr vert="horz" lIns="0" tIns="0" rIns="0" bIns="0" rtlCol="0" anchor="t" anchorCtr="0">
            <a:normAutofit/>
          </a:bodyPr>
          <a:lstStyle/>
          <a:p>
            <a:r>
              <a:rPr lang="en-US" dirty="0"/>
              <a:t>[Slide title]</a:t>
            </a:r>
            <a:endParaRPr lang="en-GB" dirty="0"/>
          </a:p>
        </p:txBody>
      </p:sp>
      <p:sp>
        <p:nvSpPr>
          <p:cNvPr id="3" name="Text Placeholder 2"/>
          <p:cNvSpPr>
            <a:spLocks noGrp="1"/>
          </p:cNvSpPr>
          <p:nvPr>
            <p:ph type="body" idx="1"/>
          </p:nvPr>
        </p:nvSpPr>
        <p:spPr>
          <a:xfrm>
            <a:off x="388414" y="1512606"/>
            <a:ext cx="9914986" cy="5400000"/>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9933364" y="7055696"/>
            <a:ext cx="370037" cy="151194"/>
          </a:xfrm>
          <a:prstGeom prst="rect">
            <a:avLst/>
          </a:prstGeom>
        </p:spPr>
        <p:txBody>
          <a:bodyPr vert="horz" lIns="0" tIns="0" rIns="0" bIns="0" rtlCol="0" anchor="b" anchorCtr="0">
            <a:noAutofit/>
          </a:bodyPr>
          <a:lstStyle>
            <a:lvl1pPr algn="r">
              <a:defRPr sz="800">
                <a:solidFill>
                  <a:schemeClr val="tx1"/>
                </a:solidFill>
              </a:defRPr>
            </a:lvl1pPr>
          </a:lstStyle>
          <a:p>
            <a:fld id="{7870704B-CE94-48CC-AF30-84932A1262A7}" type="slidenum">
              <a:rPr lang="en-GB" smtClean="0"/>
              <a:pPr/>
              <a:t>‹#›</a:t>
            </a:fld>
            <a:endParaRPr lang="en-GB" dirty="0"/>
          </a:p>
        </p:txBody>
      </p:sp>
      <p:sp>
        <p:nvSpPr>
          <p:cNvPr id="8" name="TextBox 7"/>
          <p:cNvSpPr txBox="1"/>
          <p:nvPr/>
        </p:nvSpPr>
        <p:spPr>
          <a:xfrm>
            <a:off x="388413" y="7055696"/>
            <a:ext cx="2700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tx1"/>
                </a:solidFill>
              </a:rPr>
              <a:t>Tech We Can  </a:t>
            </a:r>
            <a:r>
              <a:rPr lang="en-GB" sz="800" dirty="0">
                <a:solidFill>
                  <a:schemeClr val="tx1"/>
                </a:solidFill>
              </a:rPr>
              <a:t>|  Tech for Health and Inclusion</a:t>
            </a:r>
          </a:p>
        </p:txBody>
      </p:sp>
    </p:spTree>
    <p:extLst>
      <p:ext uri="{BB962C8B-B14F-4D97-AF65-F5344CB8AC3E}">
        <p14:creationId xmlns:p14="http://schemas.microsoft.com/office/powerpoint/2010/main" val="3011101579"/>
      </p:ext>
    </p:extLst>
  </p:cSld>
  <p:clrMap bg1="lt1" tx1="dk1" bg2="lt2" tx2="dk2" accent1="accent1" accent2="accent2" accent3="accent3" accent4="accent4" accent5="accent5" accent6="accent6" hlink="hlink" folHlink="folHlink"/>
  <p:sldLayoutIdLst>
    <p:sldLayoutId id="2147483731" r:id="rId1"/>
    <p:sldLayoutId id="2147483741" r:id="rId2"/>
    <p:sldLayoutId id="2147483797" r:id="rId3"/>
    <p:sldLayoutId id="2147483798" r:id="rId4"/>
    <p:sldLayoutId id="2147483791" r:id="rId5"/>
    <p:sldLayoutId id="2147483792" r:id="rId6"/>
    <p:sldLayoutId id="2147483799" r:id="rId7"/>
    <p:sldLayoutId id="2147483793" r:id="rId8"/>
    <p:sldLayoutId id="2147483796" r:id="rId9"/>
    <p:sldLayoutId id="2147483794" r:id="rId10"/>
    <p:sldLayoutId id="2147483744" r:id="rId11"/>
    <p:sldLayoutId id="2147483746" r:id="rId12"/>
    <p:sldLayoutId id="2147483747" r:id="rId13"/>
    <p:sldLayoutId id="2147483786" r:id="rId14"/>
    <p:sldLayoutId id="2147483787" r:id="rId15"/>
  </p:sldLayoutIdLst>
  <p:hf hdr="0" ftr="0" dt="0"/>
  <p:txStyles>
    <p:titleStyle>
      <a:lvl1pPr algn="l" defTabSz="801934"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tx2"/>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tx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tx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9pPr>
    </p:bodyStyle>
    <p:otherStyle>
      <a:defPPr>
        <a:defRPr lang="en-US"/>
      </a:defPPr>
      <a:lvl1pPr marL="0" algn="l" defTabSz="801934" rtl="0" eaLnBrk="1" latinLnBrk="0" hangingPunct="1">
        <a:defRPr sz="1403" kern="1200">
          <a:solidFill>
            <a:schemeClr val="tx1"/>
          </a:solidFill>
          <a:latin typeface="+mn-lt"/>
          <a:ea typeface="+mn-ea"/>
          <a:cs typeface="+mn-cs"/>
        </a:defRPr>
      </a:lvl1pPr>
      <a:lvl2pPr marL="400967" algn="l" defTabSz="801934" rtl="0" eaLnBrk="1" latinLnBrk="0" hangingPunct="1">
        <a:defRPr sz="1403" kern="1200">
          <a:solidFill>
            <a:schemeClr val="tx1"/>
          </a:solidFill>
          <a:latin typeface="+mn-lt"/>
          <a:ea typeface="+mn-ea"/>
          <a:cs typeface="+mn-cs"/>
        </a:defRPr>
      </a:lvl2pPr>
      <a:lvl3pPr marL="801934" algn="l" defTabSz="801934" rtl="0" eaLnBrk="1" latinLnBrk="0" hangingPunct="1">
        <a:defRPr sz="1403" kern="1200">
          <a:solidFill>
            <a:schemeClr val="tx1"/>
          </a:solidFill>
          <a:latin typeface="+mn-lt"/>
          <a:ea typeface="+mn-ea"/>
          <a:cs typeface="+mn-cs"/>
        </a:defRPr>
      </a:lvl3pPr>
      <a:lvl4pPr marL="1202901" algn="l" defTabSz="801934" rtl="0" eaLnBrk="1" latinLnBrk="0" hangingPunct="1">
        <a:defRPr sz="1403" kern="1200">
          <a:solidFill>
            <a:schemeClr val="tx1"/>
          </a:solidFill>
          <a:latin typeface="+mn-lt"/>
          <a:ea typeface="+mn-ea"/>
          <a:cs typeface="+mn-cs"/>
        </a:defRPr>
      </a:lvl4pPr>
      <a:lvl5pPr marL="1603868" algn="l" defTabSz="801934" rtl="0" eaLnBrk="1" latinLnBrk="0" hangingPunct="1">
        <a:defRPr sz="1403" kern="1200">
          <a:solidFill>
            <a:schemeClr val="tx1"/>
          </a:solidFill>
          <a:latin typeface="+mn-lt"/>
          <a:ea typeface="+mn-ea"/>
          <a:cs typeface="+mn-cs"/>
        </a:defRPr>
      </a:lvl5pPr>
      <a:lvl6pPr marL="2004835" algn="l" defTabSz="801934" rtl="0" eaLnBrk="1" latinLnBrk="0" hangingPunct="1">
        <a:defRPr sz="1403" kern="1200">
          <a:solidFill>
            <a:schemeClr val="tx1"/>
          </a:solidFill>
          <a:latin typeface="+mn-lt"/>
          <a:ea typeface="+mn-ea"/>
          <a:cs typeface="+mn-cs"/>
        </a:defRPr>
      </a:lvl6pPr>
      <a:lvl7pPr marL="2405802" algn="l" defTabSz="801934" rtl="0" eaLnBrk="1" latinLnBrk="0" hangingPunct="1">
        <a:defRPr sz="1403" kern="1200">
          <a:solidFill>
            <a:schemeClr val="tx1"/>
          </a:solidFill>
          <a:latin typeface="+mn-lt"/>
          <a:ea typeface="+mn-ea"/>
          <a:cs typeface="+mn-cs"/>
        </a:defRPr>
      </a:lvl7pPr>
      <a:lvl8pPr marL="2806769" algn="l" defTabSz="801934" rtl="0" eaLnBrk="1" latinLnBrk="0" hangingPunct="1">
        <a:defRPr sz="1403" kern="1200">
          <a:solidFill>
            <a:schemeClr val="tx1"/>
          </a:solidFill>
          <a:latin typeface="+mn-lt"/>
          <a:ea typeface="+mn-ea"/>
          <a:cs typeface="+mn-cs"/>
        </a:defRPr>
      </a:lvl8pPr>
      <a:lvl9pPr marL="3207736" algn="l" defTabSz="801934" rtl="0" eaLnBrk="1" latinLnBrk="0" hangingPunct="1">
        <a:defRPr sz="1403"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368" userDrawn="1">
          <p15:clr>
            <a:srgbClr val="F26B43"/>
          </p15:clr>
        </p15:guide>
        <p15:guide id="1" pos="245" userDrawn="1">
          <p15:clr>
            <a:srgbClr val="F26B43"/>
          </p15:clr>
        </p15:guide>
        <p15:guide id="2" pos="6490" userDrawn="1">
          <p15:clr>
            <a:srgbClr val="F26B43"/>
          </p15:clr>
        </p15:guide>
        <p15:guide id="3" pos="3467" userDrawn="1">
          <p15:clr>
            <a:srgbClr val="F26B43"/>
          </p15:clr>
        </p15:guide>
        <p15:guide id="4" pos="3268" userDrawn="1">
          <p15:clr>
            <a:srgbClr val="F26B43"/>
          </p15:clr>
        </p15:guide>
        <p15:guide id="5" orient="horz" pos="4286" userDrawn="1">
          <p15:clr>
            <a:srgbClr val="F26B43"/>
          </p15:clr>
        </p15:guide>
        <p15:guide id="6" pos="2391" userDrawn="1">
          <p15:clr>
            <a:srgbClr val="F26B43"/>
          </p15:clr>
        </p15:guide>
        <p15:guide id="7" pos="2194" userDrawn="1">
          <p15:clr>
            <a:srgbClr val="F26B43"/>
          </p15:clr>
        </p15:guide>
        <p15:guide id="8" pos="4343" userDrawn="1">
          <p15:clr>
            <a:srgbClr val="F26B43"/>
          </p15:clr>
        </p15:guide>
        <p15:guide id="9" pos="4540" userDrawn="1">
          <p15:clr>
            <a:srgbClr val="F26B43"/>
          </p15:clr>
        </p15:guide>
        <p15:guide id="10" orient="horz" pos="2381" userDrawn="1">
          <p15:clr>
            <a:srgbClr val="F26B43"/>
          </p15:clr>
        </p15:guide>
        <p15:guide id="11" orient="horz" pos="1461" userDrawn="1">
          <p15:clr>
            <a:srgbClr val="F26B43"/>
          </p15:clr>
        </p15:guide>
        <p15:guide id="12" orient="horz" pos="1263" userDrawn="1">
          <p15:clr>
            <a:srgbClr val="F26B43"/>
          </p15:clr>
        </p15:guide>
        <p15:guide id="13" orient="horz" pos="29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www.cnet.com/videos/nbas-steve-nash-and-iphone-could-help-your-jump-shot/"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s://www.youtube.com/watch?v=B9Ka0HgNH3c" TargetMode="External"/><Relationship Id="rId1" Type="http://schemas.openxmlformats.org/officeDocument/2006/relationships/slideLayout" Target="../slideLayouts/slideLayout8.xml"/><Relationship Id="rId5" Type="http://schemas.openxmlformats.org/officeDocument/2006/relationships/image" Target="../media/image20.jpeg"/><Relationship Id="rId4" Type="http://schemas.openxmlformats.org/officeDocument/2006/relationships/hyperlink" Target="https://www.thisisengineering.org.uk/%20%20meet-the-engineers/chris/"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hyperlink" Target="https://www.firstcareers.co.uk/careers/what-does-a-senior-physiologist-do/" TargetMode="External"/><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4.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www.youtube.com/watch?time_+continue=255&amp;v=tJK2y8ccaLE" TargetMode="External"/><Relationship Id="rId1" Type="http://schemas.openxmlformats.org/officeDocument/2006/relationships/slideLayout" Target="../slideLayouts/slideLayout8.xml"/><Relationship Id="rId5" Type="http://schemas.openxmlformats.org/officeDocument/2006/relationships/image" Target="../media/image9.jpeg"/><Relationship Id="rId4" Type="http://schemas.openxmlformats.org/officeDocument/2006/relationships/hyperlink" Target="https://www.youtube.com/watch?v=W21KjnF3YME"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0.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86DD47-E29D-479C-AA99-707C7E4827E7}"/>
              </a:ext>
            </a:extLst>
          </p:cNvPr>
          <p:cNvSpPr>
            <a:spLocks noGrp="1"/>
          </p:cNvSpPr>
          <p:nvPr>
            <p:ph sz="half" idx="1"/>
          </p:nvPr>
        </p:nvSpPr>
        <p:spPr>
          <a:xfrm>
            <a:off x="388414" y="1076187"/>
            <a:ext cx="6820208" cy="3934038"/>
          </a:xfrm>
        </p:spPr>
        <p:txBody>
          <a:bodyPr/>
          <a:lstStyle/>
          <a:p>
            <a:pPr lvl="1">
              <a:spcAft>
                <a:spcPts val="600"/>
              </a:spcAft>
            </a:pPr>
            <a:r>
              <a:rPr lang="en-GB" sz="1400" b="0" dirty="0"/>
              <a:t>Before delivering Tech for Health and Inclusion please make sure you have: </a:t>
            </a:r>
            <a:endParaRPr lang="en-GB" sz="1400" dirty="0"/>
          </a:p>
          <a:p>
            <a:pPr lvl="2">
              <a:spcAft>
                <a:spcPts val="600"/>
              </a:spcAft>
            </a:pPr>
            <a:r>
              <a:rPr lang="en-GB" sz="1400" dirty="0"/>
              <a:t>Downloaded and read the Tech for Health and Inclusion plan. </a:t>
            </a:r>
          </a:p>
          <a:p>
            <a:pPr lvl="2">
              <a:spcAft>
                <a:spcPts val="600"/>
              </a:spcAft>
            </a:pPr>
            <a:r>
              <a:rPr lang="en-GB" sz="1400" dirty="0"/>
              <a:t>Loaded Pocket Anatomy, Insight Heart and Homecourt onto 1 AR compatible device and had a go at using the apps yourself</a:t>
            </a:r>
            <a:br>
              <a:rPr lang="en-GB" sz="1400" dirty="0"/>
            </a:br>
            <a:r>
              <a:rPr lang="en-GB" sz="1400" dirty="0"/>
              <a:t>NOTE: These apps use augmented reality and will not work on older iPads. We have included them in the Mid Tech plans so you can model the apps to your class through 1 AR compatible device i.e. an iPhone. You do not have to use all of these apps in this lesson. Please choose the ones which are most appropriate for your students and time constraints. We have provided an overview of the apps on our Introduction page on the website. </a:t>
            </a:r>
          </a:p>
          <a:p>
            <a:pPr lvl="2">
              <a:spcAft>
                <a:spcPts val="600"/>
              </a:spcAft>
            </a:pPr>
            <a:r>
              <a:rPr lang="en-GB" sz="1400" dirty="0"/>
              <a:t>Decided how you would like the class to present their Tech for Inclusion research – you could use Adobe Express or any other presentation software you and the students are comfortable with. </a:t>
            </a:r>
          </a:p>
          <a:p>
            <a:pPr lvl="2">
              <a:spcAft>
                <a:spcPts val="600"/>
              </a:spcAft>
            </a:pPr>
            <a:r>
              <a:rPr lang="en-GB" sz="1400" dirty="0"/>
              <a:t>A mirroring device will really help you when demonstrating the apps to the students - this can be a cable or something like an Apple TV. </a:t>
            </a:r>
            <a:br>
              <a:rPr lang="en-GB" sz="1400" dirty="0"/>
            </a:br>
            <a:endParaRPr lang="en-GB" sz="1400" b="0" dirty="0"/>
          </a:p>
        </p:txBody>
      </p:sp>
      <p:sp>
        <p:nvSpPr>
          <p:cNvPr id="3" name="Content Placeholder 2">
            <a:extLst>
              <a:ext uri="{FF2B5EF4-FFF2-40B4-BE49-F238E27FC236}">
                <a16:creationId xmlns:a16="http://schemas.microsoft.com/office/drawing/2014/main" id="{397760B4-4E69-4C88-82C6-9DB70C1688FC}"/>
              </a:ext>
            </a:extLst>
          </p:cNvPr>
          <p:cNvSpPr>
            <a:spLocks noGrp="1"/>
          </p:cNvSpPr>
          <p:nvPr>
            <p:ph sz="half" idx="13"/>
          </p:nvPr>
        </p:nvSpPr>
        <p:spPr>
          <a:xfrm>
            <a:off x="7617124" y="1076187"/>
            <a:ext cx="2686275" cy="5400000"/>
          </a:xfrm>
        </p:spPr>
        <p:txBody>
          <a:bodyPr/>
          <a:lstStyle/>
          <a:p>
            <a:pPr lvl="1">
              <a:spcAft>
                <a:spcPts val="600"/>
              </a:spcAft>
            </a:pPr>
            <a:r>
              <a:rPr lang="en-GB" sz="1400" dirty="0"/>
              <a:t>Resources needed for Tech for Health and Inclusion: </a:t>
            </a:r>
          </a:p>
          <a:p>
            <a:pPr lvl="2">
              <a:spcAft>
                <a:spcPts val="600"/>
              </a:spcAft>
            </a:pPr>
            <a:r>
              <a:rPr lang="en-GB" sz="1400" dirty="0"/>
              <a:t>Basketball if demonstrating Homecourt</a:t>
            </a:r>
          </a:p>
          <a:p>
            <a:pPr lvl="2">
              <a:spcAft>
                <a:spcPts val="600"/>
              </a:spcAft>
            </a:pPr>
            <a:r>
              <a:rPr lang="en-GB" sz="1400" dirty="0"/>
              <a:t>1 x Augmented Reality compatible device with apps loaded i.e. a phone or tablet</a:t>
            </a:r>
          </a:p>
          <a:p>
            <a:pPr lvl="2">
              <a:spcAft>
                <a:spcPts val="600"/>
              </a:spcAft>
            </a:pPr>
            <a:r>
              <a:rPr lang="en-GB" sz="1400" dirty="0"/>
              <a:t>Access to the internet either through the tablets or laptops/desktops - individually or small groups</a:t>
            </a:r>
          </a:p>
          <a:p>
            <a:pPr lvl="2">
              <a:spcAft>
                <a:spcPts val="600"/>
              </a:spcAft>
            </a:pPr>
            <a:r>
              <a:rPr lang="en-GB" sz="1400" dirty="0"/>
              <a:t>Paper for group notes</a:t>
            </a:r>
          </a:p>
          <a:p>
            <a:pPr lvl="2">
              <a:spcAft>
                <a:spcPts val="600"/>
              </a:spcAft>
            </a:pPr>
            <a:r>
              <a:rPr lang="en-GB" sz="1400" dirty="0"/>
              <a:t>Printouts of homework sheets</a:t>
            </a:r>
            <a:br>
              <a:rPr lang="en-GB" sz="1400" dirty="0"/>
            </a:br>
            <a:br>
              <a:rPr lang="en-GB" sz="1400" dirty="0"/>
            </a:br>
            <a:endParaRPr lang="en-GB" sz="1400" dirty="0"/>
          </a:p>
        </p:txBody>
      </p:sp>
      <p:sp>
        <p:nvSpPr>
          <p:cNvPr id="438" name="Google Shape;438;p4"/>
          <p:cNvSpPr txBox="1">
            <a:spLocks noGrp="1"/>
          </p:cNvSpPr>
          <p:nvPr>
            <p:ph type="title"/>
          </p:nvPr>
        </p:nvSpPr>
        <p:spPr>
          <a:prstGeom prst="rect">
            <a:avLst/>
          </a:prstGeom>
          <a:noFill/>
          <a:ln>
            <a:noFill/>
          </a:ln>
        </p:spPr>
        <p:txBody>
          <a:bodyPr spcFirstLastPara="1" vert="horz" wrap="square" lIns="0" tIns="0" rIns="0" bIns="0" rtlCol="0" anchor="t" anchorCtr="0">
            <a:noAutofit/>
          </a:bodyPr>
          <a:lstStyle/>
          <a:p>
            <a:pPr>
              <a:spcBef>
                <a:spcPts val="0"/>
              </a:spcBef>
              <a:buClr>
                <a:schemeClr val="lt1"/>
              </a:buClr>
              <a:buSzPts val="3200"/>
            </a:pPr>
            <a:r>
              <a:rPr lang="en-GB" dirty="0"/>
              <a:t>Tech for Health and Inclusion: Teacher notes</a:t>
            </a:r>
            <a:endParaRPr sz="2400" dirty="0"/>
          </a:p>
        </p:txBody>
      </p:sp>
      <p:sp>
        <p:nvSpPr>
          <p:cNvPr id="4" name="Slide Number Placeholder 3">
            <a:extLst>
              <a:ext uri="{FF2B5EF4-FFF2-40B4-BE49-F238E27FC236}">
                <a16:creationId xmlns:a16="http://schemas.microsoft.com/office/drawing/2014/main" id="{88342A22-343D-4009-A2DF-F343FCEE8A68}"/>
              </a:ext>
            </a:extLst>
          </p:cNvPr>
          <p:cNvSpPr>
            <a:spLocks noGrp="1"/>
          </p:cNvSpPr>
          <p:nvPr>
            <p:ph type="sldNum" sz="quarter" idx="15"/>
          </p:nvPr>
        </p:nvSpPr>
        <p:spPr/>
        <p:txBody>
          <a:bodyPr/>
          <a:lstStyle/>
          <a:p>
            <a:fld id="{7870704B-CE94-48CC-AF30-84932A1262A7}" type="slidenum">
              <a:rPr lang="en-GB" smtClean="0"/>
              <a:pPr/>
              <a:t>1</a:t>
            </a:fld>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How can you see inside a heart using technology?</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10</a:t>
            </a:fld>
            <a:endParaRPr lang="en-GB" dirty="0"/>
          </a:p>
        </p:txBody>
      </p:sp>
      <p:sp>
        <p:nvSpPr>
          <p:cNvPr id="14" name="Rectangle 13">
            <a:extLst>
              <a:ext uri="{FF2B5EF4-FFF2-40B4-BE49-F238E27FC236}">
                <a16:creationId xmlns:a16="http://schemas.microsoft.com/office/drawing/2014/main" id="{CF0DD4F3-794F-4271-94F3-E779CA9DCA49}"/>
              </a:ext>
            </a:extLst>
          </p:cNvPr>
          <p:cNvSpPr/>
          <p:nvPr/>
        </p:nvSpPr>
        <p:spPr>
          <a:xfrm>
            <a:off x="5117123" y="2377904"/>
            <a:ext cx="5174014" cy="4451014"/>
          </a:xfrm>
          <a:prstGeom prst="rect">
            <a:avLst/>
          </a:prstGeom>
          <a:solidFill>
            <a:schemeClr val="accent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0" name="TextBox 19">
            <a:extLst>
              <a:ext uri="{FF2B5EF4-FFF2-40B4-BE49-F238E27FC236}">
                <a16:creationId xmlns:a16="http://schemas.microsoft.com/office/drawing/2014/main" id="{CEBBFF9A-8BEB-456B-ACA9-7EA139C90A0A}"/>
              </a:ext>
            </a:extLst>
          </p:cNvPr>
          <p:cNvSpPr txBox="1"/>
          <p:nvPr/>
        </p:nvSpPr>
        <p:spPr>
          <a:xfrm>
            <a:off x="5785336" y="2662472"/>
            <a:ext cx="4281853" cy="2662267"/>
          </a:xfrm>
          <a:prstGeom prst="rect">
            <a:avLst/>
          </a:prstGeom>
          <a:noFill/>
        </p:spPr>
        <p:txBody>
          <a:bodyPr wrap="square" lIns="0" tIns="0" rIns="0" bIns="0" rtlCol="0">
            <a:spAutoFit/>
          </a:bodyPr>
          <a:lstStyle/>
          <a:p>
            <a:pPr lvl="0">
              <a:spcAft>
                <a:spcPts val="600"/>
              </a:spcAft>
              <a:buClr>
                <a:srgbClr val="000000"/>
              </a:buClr>
              <a:buSzPts val="1800"/>
            </a:pPr>
            <a:r>
              <a:rPr lang="en-IN" sz="2400" dirty="0">
                <a:solidFill>
                  <a:schemeClr val="bg1"/>
                </a:solidFill>
              </a:rPr>
              <a:t>Use the </a:t>
            </a:r>
            <a:r>
              <a:rPr lang="en-IN" sz="2400" b="1" dirty="0">
                <a:solidFill>
                  <a:schemeClr val="bg1"/>
                </a:solidFill>
              </a:rPr>
              <a:t>Insight Heart</a:t>
            </a:r>
            <a:r>
              <a:rPr lang="en-IN" sz="2400" dirty="0">
                <a:solidFill>
                  <a:schemeClr val="bg1"/>
                </a:solidFill>
              </a:rPr>
              <a:t> app to see how doctors, medical students and physicians could use this to understand what happens in our hearts.</a:t>
            </a:r>
          </a:p>
          <a:p>
            <a:pPr>
              <a:spcAft>
                <a:spcPts val="600"/>
              </a:spcAft>
              <a:buClr>
                <a:srgbClr val="000000"/>
              </a:buClr>
              <a:buSzPts val="1800"/>
            </a:pPr>
            <a:r>
              <a:rPr lang="en-IN" sz="2400" dirty="0">
                <a:solidFill>
                  <a:schemeClr val="bg1"/>
                </a:solidFill>
              </a:rPr>
              <a:t>What similar apps could medical app designers create? </a:t>
            </a:r>
          </a:p>
        </p:txBody>
      </p:sp>
      <p:pic>
        <p:nvPicPr>
          <p:cNvPr id="23" name="Google Shape;1246;p211" descr="Image result for insight heart">
            <a:extLst>
              <a:ext uri="{FF2B5EF4-FFF2-40B4-BE49-F238E27FC236}">
                <a16:creationId xmlns:a16="http://schemas.microsoft.com/office/drawing/2014/main" id="{258E93AD-8878-4791-85A4-CE4502085D34}"/>
              </a:ext>
            </a:extLst>
          </p:cNvPr>
          <p:cNvPicPr preferRelativeResize="0"/>
          <p:nvPr/>
        </p:nvPicPr>
        <p:blipFill rotWithShape="1">
          <a:blip r:embed="rId2">
            <a:alphaModFix/>
          </a:blip>
          <a:srcRect/>
          <a:stretch/>
        </p:blipFill>
        <p:spPr>
          <a:xfrm>
            <a:off x="388414" y="1512605"/>
            <a:ext cx="4999320" cy="4999320"/>
          </a:xfrm>
          <a:prstGeom prst="rect">
            <a:avLst/>
          </a:prstGeom>
          <a:noFill/>
          <a:ln>
            <a:noFill/>
          </a:ln>
        </p:spPr>
      </p:pic>
    </p:spTree>
    <p:extLst>
      <p:ext uri="{BB962C8B-B14F-4D97-AF65-F5344CB8AC3E}">
        <p14:creationId xmlns:p14="http://schemas.microsoft.com/office/powerpoint/2010/main" val="6827315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lowchart: Manual Input 25">
            <a:extLst>
              <a:ext uri="{FF2B5EF4-FFF2-40B4-BE49-F238E27FC236}">
                <a16:creationId xmlns:a16="http://schemas.microsoft.com/office/drawing/2014/main" id="{95EC9AD6-36E6-4ABF-AEB7-8D37290ECC34}"/>
              </a:ext>
            </a:extLst>
          </p:cNvPr>
          <p:cNvSpPr/>
          <p:nvPr/>
        </p:nvSpPr>
        <p:spPr>
          <a:xfrm>
            <a:off x="0" y="2596551"/>
            <a:ext cx="10691813" cy="4963124"/>
          </a:xfrm>
          <a:prstGeom prst="flowChartManualInpu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a:t>How could technology be used in sport?</a:t>
            </a:r>
            <a:endParaRPr lang="en-GB" dirty="0"/>
          </a:p>
        </p:txBody>
      </p:sp>
      <p:sp>
        <p:nvSpPr>
          <p:cNvPr id="3" name="Content Placeholder 2">
            <a:extLst>
              <a:ext uri="{FF2B5EF4-FFF2-40B4-BE49-F238E27FC236}">
                <a16:creationId xmlns:a16="http://schemas.microsoft.com/office/drawing/2014/main" id="{EC553DC5-96D2-4C90-ABA9-F143E511FD3B}"/>
              </a:ext>
            </a:extLst>
          </p:cNvPr>
          <p:cNvSpPr>
            <a:spLocks noGrp="1"/>
          </p:cNvSpPr>
          <p:nvPr>
            <p:ph idx="1"/>
          </p:nvPr>
        </p:nvSpPr>
        <p:spPr>
          <a:xfrm>
            <a:off x="388413" y="1512604"/>
            <a:ext cx="3519353" cy="4295737"/>
          </a:xfrm>
        </p:spPr>
        <p:txBody>
          <a:bodyPr/>
          <a:lstStyle/>
          <a:p>
            <a:pPr lvl="0">
              <a:buClr>
                <a:srgbClr val="000000"/>
              </a:buClr>
              <a:buSzPts val="1800"/>
            </a:pPr>
            <a:r>
              <a:rPr lang="en-GB" sz="2400" b="0" dirty="0">
                <a:solidFill>
                  <a:schemeClr val="accent1"/>
                </a:solidFill>
              </a:rPr>
              <a:t>How are apps and technology like Homecourt helping athletes perform better? </a:t>
            </a:r>
          </a:p>
          <a:p>
            <a:pPr lvl="0">
              <a:buClr>
                <a:srgbClr val="000000"/>
              </a:buClr>
              <a:buSzPts val="1800"/>
            </a:pPr>
            <a:endParaRPr lang="en-GB" sz="2400" b="0" dirty="0"/>
          </a:p>
          <a:p>
            <a:pPr lvl="0">
              <a:buClr>
                <a:srgbClr val="000000"/>
              </a:buClr>
              <a:buSzPts val="1800"/>
            </a:pPr>
            <a:endParaRPr lang="en-GB" sz="2400" b="0" dirty="0"/>
          </a:p>
          <a:p>
            <a:pPr lvl="0">
              <a:buClr>
                <a:srgbClr val="000000"/>
              </a:buClr>
              <a:buSzPts val="1800"/>
            </a:pPr>
            <a:r>
              <a:rPr lang="en-GB" sz="2400" b="0" dirty="0">
                <a:solidFill>
                  <a:schemeClr val="bg1"/>
                </a:solidFill>
              </a:rPr>
              <a:t>Do you know of any other ways tech is used to enhance / track players’ performance in sport? </a:t>
            </a:r>
            <a:endParaRPr lang="en-GB" sz="2400" b="0"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solidFill>
                  <a:schemeClr val="bg1"/>
                </a:solidFill>
              </a:rPr>
              <a:pPr/>
              <a:t>11</a:t>
            </a:fld>
            <a:endParaRPr lang="en-GB" dirty="0">
              <a:solidFill>
                <a:schemeClr val="bg1"/>
              </a:solidFill>
            </a:endParaRPr>
          </a:p>
        </p:txBody>
      </p:sp>
      <p:sp>
        <p:nvSpPr>
          <p:cNvPr id="9" name="TextBox 8">
            <a:extLst>
              <a:ext uri="{FF2B5EF4-FFF2-40B4-BE49-F238E27FC236}">
                <a16:creationId xmlns:a16="http://schemas.microsoft.com/office/drawing/2014/main" id="{08B4EA22-4BD4-40F5-B746-BA2A2C47963C}"/>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grpSp>
        <p:nvGrpSpPr>
          <p:cNvPr id="10" name="Group 9">
            <a:extLst>
              <a:ext uri="{FF2B5EF4-FFF2-40B4-BE49-F238E27FC236}">
                <a16:creationId xmlns:a16="http://schemas.microsoft.com/office/drawing/2014/main" id="{F662AD64-B239-4A04-A126-6065EBC9EB29}"/>
              </a:ext>
            </a:extLst>
          </p:cNvPr>
          <p:cNvGrpSpPr/>
          <p:nvPr/>
        </p:nvGrpSpPr>
        <p:grpSpPr>
          <a:xfrm>
            <a:off x="388414" y="6238752"/>
            <a:ext cx="1558374" cy="509518"/>
            <a:chOff x="388414" y="6238752"/>
            <a:chExt cx="1558374" cy="509518"/>
          </a:xfrm>
        </p:grpSpPr>
        <p:sp>
          <p:nvSpPr>
            <p:cNvPr id="11" name="Rectangle: Rounded Corners 10">
              <a:extLst>
                <a:ext uri="{FF2B5EF4-FFF2-40B4-BE49-F238E27FC236}">
                  <a16:creationId xmlns:a16="http://schemas.microsoft.com/office/drawing/2014/main" id="{72DAE448-D234-4D2B-A588-C7CCD8222304}"/>
                </a:ext>
              </a:extLst>
            </p:cNvPr>
            <p:cNvSpPr/>
            <p:nvPr/>
          </p:nvSpPr>
          <p:spPr>
            <a:xfrm>
              <a:off x="388414" y="6238752"/>
              <a:ext cx="1558374" cy="509518"/>
            </a:xfrm>
            <a:prstGeom prst="roundRect">
              <a:avLst/>
            </a:prstGeom>
            <a:solidFill>
              <a:srgbClr val="FFFFFF"/>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1"/>
                  </a:solidFill>
                </a:rPr>
                <a:t>Watch video</a:t>
              </a:r>
            </a:p>
          </p:txBody>
        </p:sp>
        <p:sp>
          <p:nvSpPr>
            <p:cNvPr id="12" name="Isosceles Triangle 11">
              <a:extLst>
                <a:ext uri="{FF2B5EF4-FFF2-40B4-BE49-F238E27FC236}">
                  <a16:creationId xmlns:a16="http://schemas.microsoft.com/office/drawing/2014/main" id="{351F7B00-D3AE-45C3-BE32-975F568F3AB1}"/>
                </a:ext>
              </a:extLst>
            </p:cNvPr>
            <p:cNvSpPr/>
            <p:nvPr/>
          </p:nvSpPr>
          <p:spPr>
            <a:xfrm rot="5400000">
              <a:off x="542283" y="6422789"/>
              <a:ext cx="164076" cy="141444"/>
            </a:xfrm>
            <a:prstGeom prst="triangle">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5" name="Rectangle 4">
            <a:hlinkClick r:id="rId2"/>
            <a:extLst>
              <a:ext uri="{FF2B5EF4-FFF2-40B4-BE49-F238E27FC236}">
                <a16:creationId xmlns:a16="http://schemas.microsoft.com/office/drawing/2014/main" id="{D5207176-E20E-4CD4-B997-F0415385F331}"/>
              </a:ext>
            </a:extLst>
          </p:cNvPr>
          <p:cNvSpPr/>
          <p:nvPr/>
        </p:nvSpPr>
        <p:spPr>
          <a:xfrm>
            <a:off x="303588"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pic>
        <p:nvPicPr>
          <p:cNvPr id="14" name="Google Shape;1256;p212" descr="Image result for homecourt app">
            <a:extLst>
              <a:ext uri="{FF2B5EF4-FFF2-40B4-BE49-F238E27FC236}">
                <a16:creationId xmlns:a16="http://schemas.microsoft.com/office/drawing/2014/main" id="{DCDAD348-9255-4D6C-85B4-D2F8FD6E28EA}"/>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485736" y="1450468"/>
            <a:ext cx="5817663" cy="4573003"/>
          </a:xfrm>
          <a:prstGeom prst="rect">
            <a:avLst/>
          </a:prstGeom>
          <a:noFill/>
          <a:ln>
            <a:noFill/>
          </a:ln>
        </p:spPr>
      </p:pic>
    </p:spTree>
    <p:extLst>
      <p:ext uri="{BB962C8B-B14F-4D97-AF65-F5344CB8AC3E}">
        <p14:creationId xmlns:p14="http://schemas.microsoft.com/office/powerpoint/2010/main" val="348206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How </a:t>
            </a:r>
            <a:r>
              <a:rPr lang="en-GB"/>
              <a:t>can technology </a:t>
            </a:r>
            <a:r>
              <a:rPr lang="en-GB" dirty="0"/>
              <a:t>be used for inclusion?</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12</a:t>
            </a:fld>
            <a:endParaRPr lang="en-GB" dirty="0"/>
          </a:p>
        </p:txBody>
      </p:sp>
      <p:grpSp>
        <p:nvGrpSpPr>
          <p:cNvPr id="8" name="Group 7">
            <a:extLst>
              <a:ext uri="{FF2B5EF4-FFF2-40B4-BE49-F238E27FC236}">
                <a16:creationId xmlns:a16="http://schemas.microsoft.com/office/drawing/2014/main" id="{9C4FEB7B-1984-48C8-BACE-1B5167C501DA}"/>
              </a:ext>
            </a:extLst>
          </p:cNvPr>
          <p:cNvGrpSpPr/>
          <p:nvPr/>
        </p:nvGrpSpPr>
        <p:grpSpPr>
          <a:xfrm>
            <a:off x="388414" y="6238752"/>
            <a:ext cx="1558374" cy="509518"/>
            <a:chOff x="388414" y="6238752"/>
            <a:chExt cx="1558374" cy="509518"/>
          </a:xfrm>
        </p:grpSpPr>
        <p:sp>
          <p:nvSpPr>
            <p:cNvPr id="9" name="Rectangle: Rounded Corners 8">
              <a:extLst>
                <a:ext uri="{FF2B5EF4-FFF2-40B4-BE49-F238E27FC236}">
                  <a16:creationId xmlns:a16="http://schemas.microsoft.com/office/drawing/2014/main" id="{10D3BB2E-768F-4FF7-BAD5-05BEBA2CF42E}"/>
                </a:ext>
              </a:extLst>
            </p:cNvPr>
            <p:cNvSpPr/>
            <p:nvPr/>
          </p:nvSpPr>
          <p:spPr>
            <a:xfrm>
              <a:off x="388414" y="6238752"/>
              <a:ext cx="1558374" cy="509518"/>
            </a:xfrm>
            <a:prstGeom prst="roundRect">
              <a:avLst/>
            </a:prstGeom>
            <a:solidFill>
              <a:srgbClr val="FFFFFF"/>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2"/>
                  </a:solidFill>
                </a:rPr>
                <a:t>Watch video</a:t>
              </a:r>
            </a:p>
          </p:txBody>
        </p:sp>
        <p:sp>
          <p:nvSpPr>
            <p:cNvPr id="11" name="Isosceles Triangle 10">
              <a:extLst>
                <a:ext uri="{FF2B5EF4-FFF2-40B4-BE49-F238E27FC236}">
                  <a16:creationId xmlns:a16="http://schemas.microsoft.com/office/drawing/2014/main" id="{0877836F-68FF-4C95-8078-3BE4E382A540}"/>
                </a:ext>
              </a:extLst>
            </p:cNvPr>
            <p:cNvSpPr/>
            <p:nvPr/>
          </p:nvSpPr>
          <p:spPr>
            <a:xfrm rot="5400000">
              <a:off x="542283" y="6422789"/>
              <a:ext cx="164076" cy="141444"/>
            </a:xfrm>
            <a:prstGeom prst="triangle">
              <a:avLst/>
            </a:prstGeom>
            <a:solidFill>
              <a:schemeClr val="accent2"/>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13" name="Rectangle 12">
            <a:hlinkClick r:id="rId2"/>
            <a:extLst>
              <a:ext uri="{FF2B5EF4-FFF2-40B4-BE49-F238E27FC236}">
                <a16:creationId xmlns:a16="http://schemas.microsoft.com/office/drawing/2014/main" id="{8612D11F-0E4F-4616-A47C-7ADB7F919264}"/>
              </a:ext>
            </a:extLst>
          </p:cNvPr>
          <p:cNvSpPr/>
          <p:nvPr/>
        </p:nvSpPr>
        <p:spPr>
          <a:xfrm>
            <a:off x="303588"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0" name="Google Shape;1273;p214">
            <a:extLst>
              <a:ext uri="{FF2B5EF4-FFF2-40B4-BE49-F238E27FC236}">
                <a16:creationId xmlns:a16="http://schemas.microsoft.com/office/drawing/2014/main" id="{39C6619B-1BD8-4472-A8EB-4B5A693F3755}"/>
              </a:ext>
            </a:extLst>
          </p:cNvPr>
          <p:cNvSpPr/>
          <p:nvPr/>
        </p:nvSpPr>
        <p:spPr>
          <a:xfrm>
            <a:off x="388413" y="1512604"/>
            <a:ext cx="1764000" cy="1361329"/>
          </a:xfrm>
          <a:prstGeom prst="rect">
            <a:avLst/>
          </a:prstGeom>
          <a:noFill/>
          <a:ln>
            <a:solidFill>
              <a:schemeClr val="bg1"/>
            </a:solidFill>
          </a:ln>
        </p:spPr>
        <p:txBody>
          <a:bodyPr spcFirstLastPara="1" wrap="square" lIns="108000" tIns="108000" rIns="73150" bIns="108000" anchor="t" anchorCtr="0">
            <a:noAutofit/>
          </a:bodyPr>
          <a:lstStyle/>
          <a:p>
            <a:pPr marL="0" marR="0" lvl="0" indent="0" algn="l" rtl="0">
              <a:spcBef>
                <a:spcPts val="0"/>
              </a:spcBef>
              <a:spcAft>
                <a:spcPts val="0"/>
              </a:spcAft>
              <a:buNone/>
            </a:pPr>
            <a:r>
              <a:rPr lang="en-IN" sz="1800" dirty="0">
                <a:solidFill>
                  <a:schemeClr val="bg1"/>
                </a:solidFill>
                <a:latin typeface="Arial"/>
                <a:ea typeface="Arial"/>
                <a:cs typeface="Arial"/>
                <a:sym typeface="Arial"/>
              </a:rPr>
              <a:t>Three dimensional printed body parts</a:t>
            </a:r>
            <a:endParaRPr dirty="0">
              <a:solidFill>
                <a:schemeClr val="bg1"/>
              </a:solidFill>
            </a:endParaRPr>
          </a:p>
        </p:txBody>
      </p:sp>
      <p:sp>
        <p:nvSpPr>
          <p:cNvPr id="21" name="Google Shape;1274;p214">
            <a:extLst>
              <a:ext uri="{FF2B5EF4-FFF2-40B4-BE49-F238E27FC236}">
                <a16:creationId xmlns:a16="http://schemas.microsoft.com/office/drawing/2014/main" id="{09E73DB2-E52E-446D-96EC-29BF56863075}"/>
              </a:ext>
            </a:extLst>
          </p:cNvPr>
          <p:cNvSpPr/>
          <p:nvPr/>
        </p:nvSpPr>
        <p:spPr>
          <a:xfrm>
            <a:off x="2278799" y="1512604"/>
            <a:ext cx="1716321" cy="1361329"/>
          </a:xfrm>
          <a:prstGeom prst="rect">
            <a:avLst/>
          </a:prstGeom>
          <a:noFill/>
          <a:ln>
            <a:solidFill>
              <a:schemeClr val="bg1"/>
            </a:solidFill>
          </a:ln>
        </p:spPr>
        <p:txBody>
          <a:bodyPr spcFirstLastPara="1" wrap="square" lIns="108000" tIns="108000" rIns="73150" bIns="108000" anchor="t" anchorCtr="0">
            <a:noAutofit/>
          </a:bodyPr>
          <a:lstStyle/>
          <a:p>
            <a:pPr marL="0" marR="0" lvl="0" indent="0" algn="l" rtl="0">
              <a:spcBef>
                <a:spcPts val="0"/>
              </a:spcBef>
              <a:spcAft>
                <a:spcPts val="0"/>
              </a:spcAft>
              <a:buNone/>
            </a:pPr>
            <a:r>
              <a:rPr lang="en-IN" sz="1800">
                <a:solidFill>
                  <a:schemeClr val="bg1"/>
                </a:solidFill>
                <a:latin typeface="Arial"/>
                <a:ea typeface="Arial"/>
                <a:cs typeface="Arial"/>
                <a:sym typeface="Arial"/>
              </a:rPr>
              <a:t>Cochlear </a:t>
            </a:r>
            <a:r>
              <a:rPr lang="en-IN" sz="1800" dirty="0">
                <a:solidFill>
                  <a:schemeClr val="bg1"/>
                </a:solidFill>
                <a:latin typeface="Arial"/>
                <a:ea typeface="Arial"/>
                <a:cs typeface="Arial"/>
                <a:sym typeface="Arial"/>
              </a:rPr>
              <a:t>implants</a:t>
            </a:r>
            <a:endParaRPr dirty="0">
              <a:solidFill>
                <a:schemeClr val="bg1"/>
              </a:solidFill>
            </a:endParaRPr>
          </a:p>
        </p:txBody>
      </p:sp>
      <p:sp>
        <p:nvSpPr>
          <p:cNvPr id="22" name="Google Shape;1275;p214">
            <a:extLst>
              <a:ext uri="{FF2B5EF4-FFF2-40B4-BE49-F238E27FC236}">
                <a16:creationId xmlns:a16="http://schemas.microsoft.com/office/drawing/2014/main" id="{429D3B07-4130-48EA-A8B9-B739BD1857EB}"/>
              </a:ext>
            </a:extLst>
          </p:cNvPr>
          <p:cNvSpPr/>
          <p:nvPr/>
        </p:nvSpPr>
        <p:spPr>
          <a:xfrm>
            <a:off x="4134680" y="1512604"/>
            <a:ext cx="1733573" cy="1361329"/>
          </a:xfrm>
          <a:prstGeom prst="rect">
            <a:avLst/>
          </a:prstGeom>
          <a:noFill/>
          <a:ln>
            <a:solidFill>
              <a:schemeClr val="bg1"/>
            </a:solidFill>
          </a:ln>
        </p:spPr>
        <p:txBody>
          <a:bodyPr spcFirstLastPara="1" wrap="square" lIns="108000" tIns="108000" rIns="73150" bIns="108000" anchor="t" anchorCtr="0">
            <a:noAutofit/>
          </a:bodyPr>
          <a:lstStyle/>
          <a:p>
            <a:pPr marL="0" marR="0" lvl="0" indent="0" algn="l" rtl="0">
              <a:spcBef>
                <a:spcPts val="0"/>
              </a:spcBef>
              <a:spcAft>
                <a:spcPts val="0"/>
              </a:spcAft>
              <a:buNone/>
            </a:pPr>
            <a:r>
              <a:rPr lang="en-IN" sz="1800" dirty="0">
                <a:solidFill>
                  <a:schemeClr val="bg1"/>
                </a:solidFill>
                <a:latin typeface="Arial"/>
                <a:ea typeface="Arial"/>
                <a:cs typeface="Arial"/>
                <a:sym typeface="Arial"/>
              </a:rPr>
              <a:t>Glasses to help colour blindness</a:t>
            </a:r>
            <a:endParaRPr dirty="0">
              <a:solidFill>
                <a:schemeClr val="bg1"/>
              </a:solidFill>
            </a:endParaRPr>
          </a:p>
        </p:txBody>
      </p:sp>
      <p:sp>
        <p:nvSpPr>
          <p:cNvPr id="23" name="Google Shape;1276;p214">
            <a:extLst>
              <a:ext uri="{FF2B5EF4-FFF2-40B4-BE49-F238E27FC236}">
                <a16:creationId xmlns:a16="http://schemas.microsoft.com/office/drawing/2014/main" id="{4AA67448-877F-4F7D-995A-1871B307C4C3}"/>
              </a:ext>
            </a:extLst>
          </p:cNvPr>
          <p:cNvSpPr/>
          <p:nvPr/>
        </p:nvSpPr>
        <p:spPr>
          <a:xfrm>
            <a:off x="388413" y="3005211"/>
            <a:ext cx="1764000" cy="1361329"/>
          </a:xfrm>
          <a:prstGeom prst="rect">
            <a:avLst/>
          </a:prstGeom>
          <a:noFill/>
          <a:ln>
            <a:solidFill>
              <a:schemeClr val="bg1"/>
            </a:solidFill>
          </a:ln>
        </p:spPr>
        <p:txBody>
          <a:bodyPr spcFirstLastPara="1" wrap="square" lIns="108000" tIns="108000" rIns="73150" bIns="108000" anchor="t" anchorCtr="0">
            <a:noAutofit/>
          </a:bodyPr>
          <a:lstStyle/>
          <a:p>
            <a:pPr marL="0" marR="0" lvl="0" indent="0" algn="l" rtl="0">
              <a:spcBef>
                <a:spcPts val="0"/>
              </a:spcBef>
              <a:spcAft>
                <a:spcPts val="0"/>
              </a:spcAft>
              <a:buNone/>
            </a:pPr>
            <a:r>
              <a:rPr lang="en-IN" sz="1800" dirty="0">
                <a:solidFill>
                  <a:schemeClr val="bg1"/>
                </a:solidFill>
                <a:latin typeface="Arial"/>
                <a:ea typeface="Arial"/>
                <a:cs typeface="Arial"/>
                <a:sym typeface="Arial"/>
              </a:rPr>
              <a:t>Speech impediment apps (Talkitt)</a:t>
            </a:r>
            <a:endParaRPr dirty="0">
              <a:solidFill>
                <a:schemeClr val="bg1"/>
              </a:solidFill>
            </a:endParaRPr>
          </a:p>
        </p:txBody>
      </p:sp>
      <p:sp>
        <p:nvSpPr>
          <p:cNvPr id="24" name="Google Shape;1277;p214">
            <a:extLst>
              <a:ext uri="{FF2B5EF4-FFF2-40B4-BE49-F238E27FC236}">
                <a16:creationId xmlns:a16="http://schemas.microsoft.com/office/drawing/2014/main" id="{75F67F41-B216-4444-9047-D0B6B3E09346}"/>
              </a:ext>
            </a:extLst>
          </p:cNvPr>
          <p:cNvSpPr/>
          <p:nvPr/>
        </p:nvSpPr>
        <p:spPr>
          <a:xfrm>
            <a:off x="2278799" y="3005211"/>
            <a:ext cx="3589454" cy="1361329"/>
          </a:xfrm>
          <a:prstGeom prst="rect">
            <a:avLst/>
          </a:prstGeom>
          <a:noFill/>
          <a:ln>
            <a:solidFill>
              <a:schemeClr val="bg1"/>
            </a:solidFill>
          </a:ln>
        </p:spPr>
        <p:txBody>
          <a:bodyPr spcFirstLastPara="1" wrap="square" lIns="108000" tIns="108000" rIns="73150" bIns="108000" anchor="t" anchorCtr="0">
            <a:noAutofit/>
          </a:bodyPr>
          <a:lstStyle/>
          <a:p>
            <a:pPr marL="0" marR="0" lvl="0" indent="0" algn="l" rtl="0">
              <a:spcBef>
                <a:spcPts val="0"/>
              </a:spcBef>
              <a:spcAft>
                <a:spcPts val="0"/>
              </a:spcAft>
              <a:buNone/>
            </a:pPr>
            <a:r>
              <a:rPr lang="en-IN" sz="1800" dirty="0">
                <a:solidFill>
                  <a:schemeClr val="bg1"/>
                </a:solidFill>
                <a:latin typeface="Arial"/>
                <a:ea typeface="Arial"/>
                <a:cs typeface="Arial"/>
                <a:sym typeface="Arial"/>
              </a:rPr>
              <a:t>Apps to help the visually impaired understand the world around them (Be My Eyes)</a:t>
            </a:r>
            <a:endParaRPr dirty="0">
              <a:solidFill>
                <a:schemeClr val="bg1"/>
              </a:solidFill>
            </a:endParaRPr>
          </a:p>
        </p:txBody>
      </p:sp>
      <p:sp>
        <p:nvSpPr>
          <p:cNvPr id="25" name="Google Shape;1278;p214">
            <a:extLst>
              <a:ext uri="{FF2B5EF4-FFF2-40B4-BE49-F238E27FC236}">
                <a16:creationId xmlns:a16="http://schemas.microsoft.com/office/drawing/2014/main" id="{75949531-3F94-4F01-BFBA-638AD52CF2A0}"/>
              </a:ext>
            </a:extLst>
          </p:cNvPr>
          <p:cNvSpPr/>
          <p:nvPr/>
        </p:nvSpPr>
        <p:spPr>
          <a:xfrm>
            <a:off x="388413" y="4497817"/>
            <a:ext cx="1764000" cy="1361329"/>
          </a:xfrm>
          <a:prstGeom prst="rect">
            <a:avLst/>
          </a:prstGeom>
          <a:noFill/>
          <a:ln>
            <a:solidFill>
              <a:schemeClr val="bg1"/>
            </a:solidFill>
          </a:ln>
        </p:spPr>
        <p:txBody>
          <a:bodyPr spcFirstLastPara="1" wrap="square" lIns="108000" tIns="108000" rIns="73150" bIns="108000" anchor="t" anchorCtr="0">
            <a:noAutofit/>
          </a:bodyPr>
          <a:lstStyle/>
          <a:p>
            <a:pPr marL="0" marR="0" lvl="0" indent="0" algn="l" rtl="0">
              <a:spcBef>
                <a:spcPts val="0"/>
              </a:spcBef>
              <a:spcAft>
                <a:spcPts val="0"/>
              </a:spcAft>
              <a:buNone/>
            </a:pPr>
            <a:r>
              <a:rPr lang="en-IN" sz="1800" dirty="0">
                <a:solidFill>
                  <a:schemeClr val="bg1"/>
                </a:solidFill>
                <a:latin typeface="Arial"/>
                <a:ea typeface="Arial"/>
                <a:cs typeface="Arial"/>
                <a:sym typeface="Arial"/>
              </a:rPr>
              <a:t>Self stabilising handle for cutlery (liftware)</a:t>
            </a:r>
            <a:endParaRPr sz="1800" dirty="0">
              <a:solidFill>
                <a:schemeClr val="bg1"/>
              </a:solidFill>
              <a:latin typeface="Arial"/>
              <a:ea typeface="Arial"/>
              <a:cs typeface="Arial"/>
              <a:sym typeface="Arial"/>
            </a:endParaRPr>
          </a:p>
        </p:txBody>
      </p:sp>
      <p:sp>
        <p:nvSpPr>
          <p:cNvPr id="26" name="Google Shape;1279;p214">
            <a:extLst>
              <a:ext uri="{FF2B5EF4-FFF2-40B4-BE49-F238E27FC236}">
                <a16:creationId xmlns:a16="http://schemas.microsoft.com/office/drawing/2014/main" id="{4B129BED-0213-4276-8CF1-4A98927DEDA8}"/>
              </a:ext>
            </a:extLst>
          </p:cNvPr>
          <p:cNvSpPr/>
          <p:nvPr/>
        </p:nvSpPr>
        <p:spPr>
          <a:xfrm>
            <a:off x="2278799" y="4497817"/>
            <a:ext cx="3589454" cy="1361329"/>
          </a:xfrm>
          <a:prstGeom prst="rect">
            <a:avLst/>
          </a:prstGeom>
          <a:noFill/>
          <a:ln>
            <a:solidFill>
              <a:schemeClr val="bg1"/>
            </a:solidFill>
          </a:ln>
        </p:spPr>
        <p:txBody>
          <a:bodyPr spcFirstLastPara="1" wrap="square" lIns="108000" tIns="108000" rIns="73150" bIns="108000" anchor="t" anchorCtr="0">
            <a:noAutofit/>
          </a:bodyPr>
          <a:lstStyle/>
          <a:p>
            <a:pPr marL="0" marR="0" lvl="0" indent="0" algn="l" rtl="0">
              <a:spcBef>
                <a:spcPts val="0"/>
              </a:spcBef>
              <a:spcAft>
                <a:spcPts val="0"/>
              </a:spcAft>
              <a:buNone/>
            </a:pPr>
            <a:r>
              <a:rPr lang="en-IN" sz="1800" dirty="0">
                <a:solidFill>
                  <a:schemeClr val="bg1"/>
                </a:solidFill>
                <a:latin typeface="Arial"/>
                <a:ea typeface="Arial"/>
                <a:cs typeface="Arial"/>
                <a:sym typeface="Arial"/>
              </a:rPr>
              <a:t>Using VR for physically disabled to have experiences they are not physically able to</a:t>
            </a:r>
            <a:endParaRPr dirty="0">
              <a:solidFill>
                <a:schemeClr val="bg1"/>
              </a:solidFill>
            </a:endParaRPr>
          </a:p>
        </p:txBody>
      </p:sp>
      <p:pic>
        <p:nvPicPr>
          <p:cNvPr id="27" name="Google Shape;1280;p214" descr="Image result for vr for disabled">
            <a:extLst>
              <a:ext uri="{FF2B5EF4-FFF2-40B4-BE49-F238E27FC236}">
                <a16:creationId xmlns:a16="http://schemas.microsoft.com/office/drawing/2014/main" id="{91471AA6-51D5-4710-B457-C5DE80C15F70}"/>
              </a:ext>
            </a:extLst>
          </p:cNvPr>
          <p:cNvPicPr preferRelativeResize="0"/>
          <p:nvPr/>
        </p:nvPicPr>
        <p:blipFill rotWithShape="1">
          <a:blip r:embed="rId3" cstate="email">
            <a:alphaModFix/>
            <a:extLst>
              <a:ext uri="{28A0092B-C50C-407E-A947-70E740481C1C}">
                <a14:useLocalDpi xmlns:a14="http://schemas.microsoft.com/office/drawing/2010/main"/>
              </a:ext>
            </a:extLst>
          </a:blip>
          <a:srcRect l="2425"/>
          <a:stretch/>
        </p:blipFill>
        <p:spPr>
          <a:xfrm>
            <a:off x="5997461" y="3005211"/>
            <a:ext cx="4305940" cy="2853935"/>
          </a:xfrm>
          <a:prstGeom prst="rect">
            <a:avLst/>
          </a:prstGeom>
          <a:noFill/>
          <a:ln>
            <a:noFill/>
          </a:ln>
        </p:spPr>
      </p:pic>
      <p:pic>
        <p:nvPicPr>
          <p:cNvPr id="28" name="Picture 2" descr="Image result for this is engineering chris">
            <a:hlinkClick r:id="rId4"/>
            <a:extLst>
              <a:ext uri="{FF2B5EF4-FFF2-40B4-BE49-F238E27FC236}">
                <a16:creationId xmlns:a16="http://schemas.microsoft.com/office/drawing/2014/main" id="{6585685D-2468-4F58-A594-9A86941ADC2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97461" y="1512604"/>
            <a:ext cx="1361329" cy="13613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53028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8DBFF5B9-01CA-4FDC-A475-D916C70A88F0}"/>
              </a:ext>
            </a:extLst>
          </p:cNvPr>
          <p:cNvSpPr/>
          <p:nvPr/>
        </p:nvSpPr>
        <p:spPr>
          <a:xfrm>
            <a:off x="1" y="3088258"/>
            <a:ext cx="10691814" cy="4471418"/>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nSpc>
                <a:spcPct val="100000"/>
              </a:lnSpc>
            </a:pPr>
            <a:endParaRPr lang="en-GB" sz="1600" dirty="0"/>
          </a:p>
        </p:txBody>
      </p:sp>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GB" dirty="0"/>
              <a:t>Your turn to research an example of how technology </a:t>
            </a:r>
            <a:br>
              <a:rPr lang="en-GB" dirty="0"/>
            </a:br>
            <a:r>
              <a:rPr lang="en-GB" dirty="0"/>
              <a:t>can be used for Health and Inclusion</a:t>
            </a:r>
          </a:p>
        </p:txBody>
      </p:sp>
      <p:sp>
        <p:nvSpPr>
          <p:cNvPr id="3" name="Content Placeholder 2">
            <a:extLst>
              <a:ext uri="{FF2B5EF4-FFF2-40B4-BE49-F238E27FC236}">
                <a16:creationId xmlns:a16="http://schemas.microsoft.com/office/drawing/2014/main" id="{AEB477BB-A45F-43B6-807B-EE3DADC272C8}"/>
              </a:ext>
            </a:extLst>
          </p:cNvPr>
          <p:cNvSpPr>
            <a:spLocks noGrp="1"/>
          </p:cNvSpPr>
          <p:nvPr>
            <p:ph idx="1"/>
          </p:nvPr>
        </p:nvSpPr>
        <p:spPr>
          <a:xfrm>
            <a:off x="388413" y="1826628"/>
            <a:ext cx="5078109" cy="1050714"/>
          </a:xfrm>
        </p:spPr>
        <p:txBody>
          <a:bodyPr/>
          <a:lstStyle/>
          <a:p>
            <a:r>
              <a:rPr lang="en-GB" sz="2000" b="0" dirty="0"/>
              <a:t>Work on your own or as a group to create a presentation about an example of how tech is being used to help people with disabilities</a:t>
            </a: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solidFill>
                  <a:schemeClr val="tx1"/>
                </a:solidFill>
              </a:rPr>
              <a:pPr/>
              <a:t>13</a:t>
            </a:fld>
            <a:endParaRPr lang="en-GB" dirty="0">
              <a:solidFill>
                <a:schemeClr val="tx1"/>
              </a:solidFill>
            </a:endParaRPr>
          </a:p>
        </p:txBody>
      </p:sp>
      <p:sp>
        <p:nvSpPr>
          <p:cNvPr id="21" name="Google Shape;1611;p273">
            <a:extLst>
              <a:ext uri="{FF2B5EF4-FFF2-40B4-BE49-F238E27FC236}">
                <a16:creationId xmlns:a16="http://schemas.microsoft.com/office/drawing/2014/main" id="{7A2E96FE-A105-42B2-B370-CE0D39D66ABC}"/>
              </a:ext>
            </a:extLst>
          </p:cNvPr>
          <p:cNvSpPr/>
          <p:nvPr/>
        </p:nvSpPr>
        <p:spPr>
          <a:xfrm>
            <a:off x="388414" y="3520222"/>
            <a:ext cx="9904293" cy="2417145"/>
          </a:xfrm>
          <a:prstGeom prst="rect">
            <a:avLst/>
          </a:prstGeom>
          <a:solidFill>
            <a:srgbClr val="ACC32A"/>
          </a:solidFill>
          <a:ln>
            <a:noFill/>
          </a:ln>
        </p:spPr>
        <p:txBody>
          <a:bodyPr spcFirstLastPara="1" wrap="square" lIns="94711" tIns="94711" rIns="94711" bIns="94711" anchor="t" anchorCtr="0">
            <a:noAutofit/>
          </a:bodyPr>
          <a:lstStyle/>
          <a:p>
            <a:pPr marL="66827" marR="188789">
              <a:spcBef>
                <a:spcPts val="88"/>
              </a:spcBef>
            </a:pPr>
            <a:endParaRPr lang="en-GB" sz="2000" b="1" spc="-4" dirty="0">
              <a:solidFill>
                <a:schemeClr val="bg1"/>
              </a:solidFill>
              <a:cs typeface="Arial"/>
            </a:endParaRPr>
          </a:p>
        </p:txBody>
      </p:sp>
      <p:sp>
        <p:nvSpPr>
          <p:cNvPr id="22" name="Google Shape;1681;p279">
            <a:extLst>
              <a:ext uri="{FF2B5EF4-FFF2-40B4-BE49-F238E27FC236}">
                <a16:creationId xmlns:a16="http://schemas.microsoft.com/office/drawing/2014/main" id="{DF2A8E73-3913-4440-9C84-912670D4EF4A}"/>
              </a:ext>
            </a:extLst>
          </p:cNvPr>
          <p:cNvSpPr/>
          <p:nvPr/>
        </p:nvSpPr>
        <p:spPr>
          <a:xfrm>
            <a:off x="571951" y="4666120"/>
            <a:ext cx="1127454" cy="522386"/>
          </a:xfrm>
          <a:prstGeom prst="rect">
            <a:avLst/>
          </a:prstGeom>
          <a:noFill/>
          <a:ln>
            <a:noFill/>
          </a:ln>
        </p:spPr>
        <p:txBody>
          <a:bodyPr spcFirstLastPara="1" wrap="square" lIns="0" tIns="0" rIns="0" bIns="0" anchor="t" anchorCtr="0">
            <a:noAutofit/>
          </a:bodyPr>
          <a:lstStyle/>
          <a:p>
            <a:pPr>
              <a:buClr>
                <a:srgbClr val="000000"/>
              </a:buClr>
              <a:buSzPts val="1600"/>
            </a:pPr>
            <a:r>
              <a:rPr lang="en-GB" dirty="0">
                <a:solidFill>
                  <a:schemeClr val="bg1"/>
                </a:solidFill>
                <a:ea typeface="Arial"/>
                <a:cs typeface="Arial"/>
                <a:sym typeface="Arial"/>
              </a:rPr>
              <a:t>How does it work?</a:t>
            </a:r>
          </a:p>
        </p:txBody>
      </p:sp>
      <p:sp>
        <p:nvSpPr>
          <p:cNvPr id="25" name="Google Shape;1682;p279">
            <a:extLst>
              <a:ext uri="{FF2B5EF4-FFF2-40B4-BE49-F238E27FC236}">
                <a16:creationId xmlns:a16="http://schemas.microsoft.com/office/drawing/2014/main" id="{B8E9C2D8-8706-45E8-8828-F0A0F5D4AE49}"/>
              </a:ext>
            </a:extLst>
          </p:cNvPr>
          <p:cNvSpPr/>
          <p:nvPr/>
        </p:nvSpPr>
        <p:spPr>
          <a:xfrm>
            <a:off x="571951" y="3618531"/>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6600" dirty="0">
                <a:ln>
                  <a:solidFill>
                    <a:schemeClr val="bg1"/>
                  </a:solidFill>
                </a:ln>
                <a:solidFill>
                  <a:srgbClr val="ACC32A"/>
                </a:solidFill>
                <a:latin typeface="Arial"/>
                <a:ea typeface="Arial"/>
                <a:cs typeface="Arial"/>
                <a:sym typeface="Arial"/>
              </a:rPr>
              <a:t>1</a:t>
            </a:r>
            <a:endParaRPr sz="6600" dirty="0">
              <a:ln>
                <a:solidFill>
                  <a:schemeClr val="bg1"/>
                </a:solidFill>
              </a:ln>
              <a:solidFill>
                <a:srgbClr val="ACC32A"/>
              </a:solidFill>
              <a:latin typeface="Arial"/>
              <a:ea typeface="Arial"/>
              <a:cs typeface="Arial"/>
              <a:sym typeface="Arial"/>
            </a:endParaRPr>
          </a:p>
        </p:txBody>
      </p:sp>
      <p:sp>
        <p:nvSpPr>
          <p:cNvPr id="26" name="Google Shape;1683;p279">
            <a:extLst>
              <a:ext uri="{FF2B5EF4-FFF2-40B4-BE49-F238E27FC236}">
                <a16:creationId xmlns:a16="http://schemas.microsoft.com/office/drawing/2014/main" id="{864692DB-7B55-478B-A5F9-23B010B65899}"/>
              </a:ext>
            </a:extLst>
          </p:cNvPr>
          <p:cNvSpPr/>
          <p:nvPr/>
        </p:nvSpPr>
        <p:spPr>
          <a:xfrm>
            <a:off x="2504771" y="4666120"/>
            <a:ext cx="1879397" cy="522386"/>
          </a:xfrm>
          <a:prstGeom prst="rect">
            <a:avLst/>
          </a:prstGeom>
          <a:noFill/>
          <a:ln>
            <a:noFill/>
          </a:ln>
        </p:spPr>
        <p:txBody>
          <a:bodyPr spcFirstLastPara="1" wrap="square" lIns="0" tIns="0" rIns="0" bIns="0" anchor="t" anchorCtr="0">
            <a:noAutofit/>
          </a:bodyPr>
          <a:lstStyle/>
          <a:p>
            <a:pPr>
              <a:buClr>
                <a:srgbClr val="000000"/>
              </a:buClr>
              <a:buSzPts val="1600"/>
            </a:pPr>
            <a:r>
              <a:rPr lang="en-GB" dirty="0">
                <a:solidFill>
                  <a:schemeClr val="bg1"/>
                </a:solidFill>
                <a:ea typeface="Arial"/>
                <a:cs typeface="Arial"/>
                <a:sym typeface="Arial"/>
              </a:rPr>
              <a:t>How does </a:t>
            </a:r>
            <a:br>
              <a:rPr lang="en-GB" dirty="0">
                <a:solidFill>
                  <a:schemeClr val="bg1"/>
                </a:solidFill>
                <a:ea typeface="Arial"/>
                <a:cs typeface="Arial"/>
                <a:sym typeface="Arial"/>
              </a:rPr>
            </a:br>
            <a:r>
              <a:rPr lang="en-GB" dirty="0">
                <a:solidFill>
                  <a:schemeClr val="bg1"/>
                </a:solidFill>
                <a:ea typeface="Arial"/>
                <a:cs typeface="Arial"/>
                <a:sym typeface="Arial"/>
              </a:rPr>
              <a:t>the product </a:t>
            </a:r>
            <a:br>
              <a:rPr lang="en-GB" dirty="0">
                <a:solidFill>
                  <a:schemeClr val="bg1"/>
                </a:solidFill>
                <a:ea typeface="Arial"/>
                <a:cs typeface="Arial"/>
                <a:sym typeface="Arial"/>
              </a:rPr>
            </a:br>
            <a:r>
              <a:rPr lang="en-GB" dirty="0">
                <a:solidFill>
                  <a:schemeClr val="bg1"/>
                </a:solidFill>
                <a:ea typeface="Arial"/>
                <a:cs typeface="Arial"/>
                <a:sym typeface="Arial"/>
              </a:rPr>
              <a:t>help the user? </a:t>
            </a:r>
          </a:p>
        </p:txBody>
      </p:sp>
      <p:sp>
        <p:nvSpPr>
          <p:cNvPr id="27" name="Google Shape;1684;p279">
            <a:extLst>
              <a:ext uri="{FF2B5EF4-FFF2-40B4-BE49-F238E27FC236}">
                <a16:creationId xmlns:a16="http://schemas.microsoft.com/office/drawing/2014/main" id="{8E2A1618-B8C1-4149-9948-3565017BE8DC}"/>
              </a:ext>
            </a:extLst>
          </p:cNvPr>
          <p:cNvSpPr/>
          <p:nvPr/>
        </p:nvSpPr>
        <p:spPr>
          <a:xfrm>
            <a:off x="2504772" y="3618531"/>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6600" dirty="0">
                <a:ln>
                  <a:solidFill>
                    <a:schemeClr val="bg1"/>
                  </a:solidFill>
                </a:ln>
                <a:solidFill>
                  <a:srgbClr val="ACC32A"/>
                </a:solidFill>
                <a:latin typeface="Arial"/>
                <a:ea typeface="Arial"/>
                <a:cs typeface="Arial"/>
                <a:sym typeface="Arial"/>
              </a:rPr>
              <a:t>2</a:t>
            </a:r>
            <a:endParaRPr sz="6600" dirty="0">
              <a:ln>
                <a:solidFill>
                  <a:schemeClr val="bg1"/>
                </a:solidFill>
              </a:ln>
              <a:solidFill>
                <a:srgbClr val="ACC32A"/>
              </a:solidFill>
              <a:latin typeface="Arial"/>
              <a:ea typeface="Arial"/>
              <a:cs typeface="Arial"/>
              <a:sym typeface="Arial"/>
            </a:endParaRPr>
          </a:p>
        </p:txBody>
      </p:sp>
      <p:sp>
        <p:nvSpPr>
          <p:cNvPr id="28" name="Google Shape;1685;p279">
            <a:extLst>
              <a:ext uri="{FF2B5EF4-FFF2-40B4-BE49-F238E27FC236}">
                <a16:creationId xmlns:a16="http://schemas.microsoft.com/office/drawing/2014/main" id="{66F6F9DA-CAAA-4D85-B16A-B63EB3530C4B}"/>
              </a:ext>
            </a:extLst>
          </p:cNvPr>
          <p:cNvSpPr/>
          <p:nvPr/>
        </p:nvSpPr>
        <p:spPr>
          <a:xfrm>
            <a:off x="4565066" y="4666120"/>
            <a:ext cx="1378844" cy="522386"/>
          </a:xfrm>
          <a:prstGeom prst="rect">
            <a:avLst/>
          </a:prstGeom>
          <a:noFill/>
          <a:ln>
            <a:noFill/>
          </a:ln>
        </p:spPr>
        <p:txBody>
          <a:bodyPr spcFirstLastPara="1" wrap="square" lIns="0" tIns="0" rIns="0" bIns="0" anchor="t" anchorCtr="0">
            <a:noAutofit/>
          </a:bodyPr>
          <a:lstStyle/>
          <a:p>
            <a:pPr>
              <a:buClr>
                <a:srgbClr val="000000"/>
              </a:buClr>
              <a:buSzPts val="1600"/>
            </a:pPr>
            <a:r>
              <a:rPr lang="en-GB" dirty="0">
                <a:solidFill>
                  <a:schemeClr val="bg1"/>
                </a:solidFill>
                <a:ea typeface="Arial"/>
                <a:cs typeface="Arial"/>
                <a:sym typeface="Arial"/>
              </a:rPr>
              <a:t>Who invented it?</a:t>
            </a:r>
          </a:p>
        </p:txBody>
      </p:sp>
      <p:sp>
        <p:nvSpPr>
          <p:cNvPr id="29" name="Google Shape;1686;p279">
            <a:extLst>
              <a:ext uri="{FF2B5EF4-FFF2-40B4-BE49-F238E27FC236}">
                <a16:creationId xmlns:a16="http://schemas.microsoft.com/office/drawing/2014/main" id="{2500DFD5-4F86-46ED-94B7-52130621B115}"/>
              </a:ext>
            </a:extLst>
          </p:cNvPr>
          <p:cNvSpPr/>
          <p:nvPr/>
        </p:nvSpPr>
        <p:spPr>
          <a:xfrm>
            <a:off x="4565065" y="3618531"/>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6600" dirty="0">
                <a:ln>
                  <a:solidFill>
                    <a:schemeClr val="bg1"/>
                  </a:solidFill>
                </a:ln>
                <a:solidFill>
                  <a:srgbClr val="ACC32A"/>
                </a:solidFill>
                <a:latin typeface="Arial"/>
                <a:ea typeface="Arial"/>
                <a:cs typeface="Arial"/>
                <a:sym typeface="Arial"/>
              </a:rPr>
              <a:t>3</a:t>
            </a:r>
            <a:endParaRPr sz="6600" dirty="0">
              <a:ln>
                <a:solidFill>
                  <a:schemeClr val="bg1"/>
                </a:solidFill>
              </a:ln>
              <a:solidFill>
                <a:srgbClr val="ACC32A"/>
              </a:solidFill>
              <a:latin typeface="Arial"/>
              <a:ea typeface="Arial"/>
              <a:cs typeface="Arial"/>
              <a:sym typeface="Arial"/>
            </a:endParaRPr>
          </a:p>
        </p:txBody>
      </p:sp>
      <p:sp>
        <p:nvSpPr>
          <p:cNvPr id="17" name="Google Shape;1685;p279">
            <a:extLst>
              <a:ext uri="{FF2B5EF4-FFF2-40B4-BE49-F238E27FC236}">
                <a16:creationId xmlns:a16="http://schemas.microsoft.com/office/drawing/2014/main" id="{1190C266-4088-4683-9A9F-B8215A0223A3}"/>
              </a:ext>
            </a:extLst>
          </p:cNvPr>
          <p:cNvSpPr/>
          <p:nvPr/>
        </p:nvSpPr>
        <p:spPr>
          <a:xfrm>
            <a:off x="6343017" y="4666120"/>
            <a:ext cx="1419105" cy="522386"/>
          </a:xfrm>
          <a:prstGeom prst="rect">
            <a:avLst/>
          </a:prstGeom>
          <a:noFill/>
          <a:ln>
            <a:noFill/>
          </a:ln>
        </p:spPr>
        <p:txBody>
          <a:bodyPr spcFirstLastPara="1" wrap="square" lIns="0" tIns="0" rIns="0" bIns="0" anchor="t" anchorCtr="0">
            <a:noAutofit/>
          </a:bodyPr>
          <a:lstStyle/>
          <a:p>
            <a:pPr>
              <a:buClr>
                <a:srgbClr val="000000"/>
              </a:buClr>
              <a:buSzPts val="1600"/>
            </a:pPr>
            <a:r>
              <a:rPr lang="en-GB" dirty="0">
                <a:solidFill>
                  <a:schemeClr val="bg1"/>
                </a:solidFill>
                <a:ea typeface="Arial"/>
                <a:cs typeface="Arial"/>
                <a:sym typeface="Arial"/>
              </a:rPr>
              <a:t>Who will it benefit?</a:t>
            </a:r>
          </a:p>
        </p:txBody>
      </p:sp>
      <p:sp>
        <p:nvSpPr>
          <p:cNvPr id="18" name="Google Shape;1686;p279">
            <a:extLst>
              <a:ext uri="{FF2B5EF4-FFF2-40B4-BE49-F238E27FC236}">
                <a16:creationId xmlns:a16="http://schemas.microsoft.com/office/drawing/2014/main" id="{7A488946-982F-48B1-B96A-2EEB006DFAF7}"/>
              </a:ext>
            </a:extLst>
          </p:cNvPr>
          <p:cNvSpPr/>
          <p:nvPr/>
        </p:nvSpPr>
        <p:spPr>
          <a:xfrm>
            <a:off x="6343017" y="3618531"/>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6600" dirty="0">
                <a:ln>
                  <a:solidFill>
                    <a:schemeClr val="bg1"/>
                  </a:solidFill>
                </a:ln>
                <a:solidFill>
                  <a:srgbClr val="ACC32A"/>
                </a:solidFill>
                <a:latin typeface="Arial"/>
                <a:ea typeface="Arial"/>
                <a:cs typeface="Arial"/>
                <a:sym typeface="Arial"/>
              </a:rPr>
              <a:t>4</a:t>
            </a:r>
            <a:endParaRPr sz="6600" dirty="0">
              <a:ln>
                <a:solidFill>
                  <a:schemeClr val="bg1"/>
                </a:solidFill>
              </a:ln>
              <a:solidFill>
                <a:srgbClr val="ACC32A"/>
              </a:solidFill>
              <a:latin typeface="Arial"/>
              <a:ea typeface="Arial"/>
              <a:cs typeface="Arial"/>
              <a:sym typeface="Arial"/>
            </a:endParaRPr>
          </a:p>
        </p:txBody>
      </p:sp>
      <p:sp>
        <p:nvSpPr>
          <p:cNvPr id="19" name="Google Shape;1685;p279">
            <a:extLst>
              <a:ext uri="{FF2B5EF4-FFF2-40B4-BE49-F238E27FC236}">
                <a16:creationId xmlns:a16="http://schemas.microsoft.com/office/drawing/2014/main" id="{CD64DBC1-9801-40EA-A5CA-932143B94427}"/>
              </a:ext>
            </a:extLst>
          </p:cNvPr>
          <p:cNvSpPr/>
          <p:nvPr/>
        </p:nvSpPr>
        <p:spPr>
          <a:xfrm>
            <a:off x="8110869" y="4666120"/>
            <a:ext cx="2008994" cy="522386"/>
          </a:xfrm>
          <a:prstGeom prst="rect">
            <a:avLst/>
          </a:prstGeom>
          <a:noFill/>
          <a:ln>
            <a:noFill/>
          </a:ln>
        </p:spPr>
        <p:txBody>
          <a:bodyPr spcFirstLastPara="1" wrap="square" lIns="0" tIns="0" rIns="0" bIns="0" anchor="t" anchorCtr="0">
            <a:noAutofit/>
          </a:bodyPr>
          <a:lstStyle/>
          <a:p>
            <a:pPr>
              <a:buClr>
                <a:srgbClr val="000000"/>
              </a:buClr>
              <a:buSzPts val="1600"/>
            </a:pPr>
            <a:r>
              <a:rPr lang="en-GB" dirty="0">
                <a:solidFill>
                  <a:schemeClr val="bg1"/>
                </a:solidFill>
                <a:ea typeface="Arial"/>
                <a:cs typeface="Arial"/>
                <a:sym typeface="Arial"/>
              </a:rPr>
              <a:t>How might this develop in the future? </a:t>
            </a:r>
          </a:p>
        </p:txBody>
      </p:sp>
      <p:sp>
        <p:nvSpPr>
          <p:cNvPr id="20" name="Google Shape;1686;p279">
            <a:extLst>
              <a:ext uri="{FF2B5EF4-FFF2-40B4-BE49-F238E27FC236}">
                <a16:creationId xmlns:a16="http://schemas.microsoft.com/office/drawing/2014/main" id="{8947E845-CAFC-4DE7-B7BB-4B29AFCE79D7}"/>
              </a:ext>
            </a:extLst>
          </p:cNvPr>
          <p:cNvSpPr/>
          <p:nvPr/>
        </p:nvSpPr>
        <p:spPr>
          <a:xfrm>
            <a:off x="8110869" y="3618531"/>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6600" dirty="0">
                <a:ln>
                  <a:solidFill>
                    <a:schemeClr val="bg1"/>
                  </a:solidFill>
                </a:ln>
                <a:solidFill>
                  <a:srgbClr val="ACC32A"/>
                </a:solidFill>
                <a:latin typeface="Arial"/>
                <a:ea typeface="Arial"/>
                <a:cs typeface="Arial"/>
                <a:sym typeface="Arial"/>
              </a:rPr>
              <a:t>5</a:t>
            </a:r>
            <a:endParaRPr sz="6600" dirty="0">
              <a:ln>
                <a:solidFill>
                  <a:schemeClr val="bg1"/>
                </a:solidFill>
              </a:ln>
              <a:solidFill>
                <a:srgbClr val="ACC32A"/>
              </a:solidFill>
              <a:latin typeface="Arial"/>
              <a:ea typeface="Arial"/>
              <a:cs typeface="Arial"/>
              <a:sym typeface="Arial"/>
            </a:endParaRPr>
          </a:p>
        </p:txBody>
      </p:sp>
      <p:sp>
        <p:nvSpPr>
          <p:cNvPr id="30" name="TextBox 29">
            <a:extLst>
              <a:ext uri="{FF2B5EF4-FFF2-40B4-BE49-F238E27FC236}">
                <a16:creationId xmlns:a16="http://schemas.microsoft.com/office/drawing/2014/main" id="{FB07C024-1D17-443F-A301-BE2DBEC3A801}"/>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lvl="0">
              <a:defRPr/>
            </a:pPr>
            <a:r>
              <a:rPr lang="en-GB" sz="800" b="1" dirty="0"/>
              <a:t>Tech We Can  </a:t>
            </a:r>
            <a:r>
              <a:rPr lang="en-GB" sz="800" dirty="0"/>
              <a:t>|  Tech for Health and Inclusion</a:t>
            </a:r>
          </a:p>
        </p:txBody>
      </p:sp>
      <p:sp>
        <p:nvSpPr>
          <p:cNvPr id="23" name="Content Placeholder 2">
            <a:extLst>
              <a:ext uri="{FF2B5EF4-FFF2-40B4-BE49-F238E27FC236}">
                <a16:creationId xmlns:a16="http://schemas.microsoft.com/office/drawing/2014/main" id="{EB8FC705-2BA2-4D0A-A760-E0158E31D36A}"/>
              </a:ext>
            </a:extLst>
          </p:cNvPr>
          <p:cNvSpPr txBox="1">
            <a:spLocks/>
          </p:cNvSpPr>
          <p:nvPr/>
        </p:nvSpPr>
        <p:spPr>
          <a:xfrm>
            <a:off x="388413" y="6277858"/>
            <a:ext cx="6193542" cy="425052"/>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r>
              <a:rPr lang="en-GB" sz="2000" b="0" dirty="0">
                <a:solidFill>
                  <a:srgbClr val="ACC32A"/>
                </a:solidFill>
              </a:rPr>
              <a:t>Now present your idea back to another group.</a:t>
            </a:r>
          </a:p>
        </p:txBody>
      </p:sp>
    </p:spTree>
    <p:extLst>
      <p:ext uri="{BB962C8B-B14F-4D97-AF65-F5344CB8AC3E}">
        <p14:creationId xmlns:p14="http://schemas.microsoft.com/office/powerpoint/2010/main" val="5960322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lowchart: Manual Input 17">
            <a:extLst>
              <a:ext uri="{FF2B5EF4-FFF2-40B4-BE49-F238E27FC236}">
                <a16:creationId xmlns:a16="http://schemas.microsoft.com/office/drawing/2014/main" id="{C4953F51-D60A-48AF-9F10-D078858B9FC7}"/>
              </a:ext>
            </a:extLst>
          </p:cNvPr>
          <p:cNvSpPr/>
          <p:nvPr/>
        </p:nvSpPr>
        <p:spPr>
          <a:xfrm>
            <a:off x="0" y="4416725"/>
            <a:ext cx="10691813" cy="3142950"/>
          </a:xfrm>
          <a:prstGeom prst="flowChartManualInpu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14" name="Title 4"/>
          <p:cNvSpPr>
            <a:spLocks noGrp="1"/>
          </p:cNvSpPr>
          <p:nvPr>
            <p:ph type="title"/>
          </p:nvPr>
        </p:nvSpPr>
        <p:spPr/>
        <p:txBody>
          <a:bodyPr/>
          <a:lstStyle/>
          <a:p>
            <a:r>
              <a:rPr lang="en-GB" dirty="0"/>
              <a:t>How is technology changing the world of work?</a:t>
            </a:r>
          </a:p>
        </p:txBody>
      </p:sp>
      <p:sp>
        <p:nvSpPr>
          <p:cNvPr id="5" name="Content Placeholder 4">
            <a:extLst>
              <a:ext uri="{FF2B5EF4-FFF2-40B4-BE49-F238E27FC236}">
                <a16:creationId xmlns:a16="http://schemas.microsoft.com/office/drawing/2014/main" id="{C6C13475-0FF9-4D22-8BB7-E99B4B786011}"/>
              </a:ext>
            </a:extLst>
          </p:cNvPr>
          <p:cNvSpPr>
            <a:spLocks noGrp="1"/>
          </p:cNvSpPr>
          <p:nvPr>
            <p:ph idx="1"/>
          </p:nvPr>
        </p:nvSpPr>
        <p:spPr>
          <a:xfrm>
            <a:off x="388414" y="1512604"/>
            <a:ext cx="3316274" cy="5400000"/>
          </a:xfrm>
        </p:spPr>
        <p:txBody>
          <a:bodyPr/>
          <a:lstStyle/>
          <a:p>
            <a:pPr>
              <a:spcAft>
                <a:spcPts val="1200"/>
              </a:spcAft>
            </a:pPr>
            <a:r>
              <a:rPr lang="en-GB" sz="2400" b="0" dirty="0"/>
              <a:t>How does technology help doctors and nurses carry out tests and treat their patients? </a:t>
            </a:r>
          </a:p>
          <a:p>
            <a:pPr>
              <a:spcAft>
                <a:spcPts val="1200"/>
              </a:spcAft>
            </a:pPr>
            <a:r>
              <a:rPr lang="en-GB" sz="2400" b="0" dirty="0"/>
              <a:t>What kind of technology do you think we will be using in the future to improve healthcare?</a:t>
            </a:r>
          </a:p>
        </p:txBody>
      </p:sp>
      <p:sp>
        <p:nvSpPr>
          <p:cNvPr id="3" name="Slide Number Placeholder 2"/>
          <p:cNvSpPr>
            <a:spLocks noGrp="1"/>
          </p:cNvSpPr>
          <p:nvPr>
            <p:ph type="sldNum" sz="quarter" idx="11"/>
          </p:nvPr>
        </p:nvSpPr>
        <p:spPr/>
        <p:txBody>
          <a:bodyPr/>
          <a:lstStyle/>
          <a:p>
            <a:fld id="{7870704B-CE94-48CC-AF30-84932A1262A7}" type="slidenum">
              <a:rPr lang="en-GB" smtClean="0"/>
              <a:pPr/>
              <a:t>14</a:t>
            </a:fld>
            <a:endParaRPr lang="en-GB" dirty="0"/>
          </a:p>
        </p:txBody>
      </p:sp>
      <p:pic>
        <p:nvPicPr>
          <p:cNvPr id="1032" name="Picture 8" descr="Image result for first caree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7331" y="5212145"/>
            <a:ext cx="1766068" cy="176606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D3C11E2F-6C06-4314-97FC-E879894717C7}"/>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Health and Inclusion</a:t>
            </a:r>
          </a:p>
        </p:txBody>
      </p:sp>
      <p:grpSp>
        <p:nvGrpSpPr>
          <p:cNvPr id="12" name="Group 11">
            <a:extLst>
              <a:ext uri="{FF2B5EF4-FFF2-40B4-BE49-F238E27FC236}">
                <a16:creationId xmlns:a16="http://schemas.microsoft.com/office/drawing/2014/main" id="{C0863E48-F0D5-4FCC-A1CA-3A49981CB66B}"/>
              </a:ext>
            </a:extLst>
          </p:cNvPr>
          <p:cNvGrpSpPr/>
          <p:nvPr/>
        </p:nvGrpSpPr>
        <p:grpSpPr>
          <a:xfrm>
            <a:off x="388414" y="6238752"/>
            <a:ext cx="1558374" cy="509518"/>
            <a:chOff x="388414" y="6238752"/>
            <a:chExt cx="1558374" cy="509518"/>
          </a:xfrm>
        </p:grpSpPr>
        <p:sp>
          <p:nvSpPr>
            <p:cNvPr id="13" name="Rectangle: Rounded Corners 12">
              <a:extLst>
                <a:ext uri="{FF2B5EF4-FFF2-40B4-BE49-F238E27FC236}">
                  <a16:creationId xmlns:a16="http://schemas.microsoft.com/office/drawing/2014/main" id="{92EA4EC9-4706-482D-B3FE-2BBBDB10770E}"/>
                </a:ext>
              </a:extLst>
            </p:cNvPr>
            <p:cNvSpPr/>
            <p:nvPr/>
          </p:nvSpPr>
          <p:spPr>
            <a:xfrm>
              <a:off x="388414" y="6238752"/>
              <a:ext cx="1558374" cy="509518"/>
            </a:xfrm>
            <a:prstGeom prst="roundRect">
              <a:avLst/>
            </a:prstGeom>
            <a:solidFill>
              <a:srgbClr val="2D70B7"/>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t>Watch video</a:t>
              </a:r>
            </a:p>
          </p:txBody>
        </p:sp>
        <p:sp>
          <p:nvSpPr>
            <p:cNvPr id="16" name="Isosceles Triangle 15">
              <a:extLst>
                <a:ext uri="{FF2B5EF4-FFF2-40B4-BE49-F238E27FC236}">
                  <a16:creationId xmlns:a16="http://schemas.microsoft.com/office/drawing/2014/main" id="{03981405-A7A9-4895-B7CA-2B7DB4E180CB}"/>
                </a:ext>
              </a:extLst>
            </p:cNvPr>
            <p:cNvSpPr/>
            <p:nvPr/>
          </p:nvSpPr>
          <p:spPr>
            <a:xfrm rot="5400000">
              <a:off x="542283" y="6422789"/>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17" name="Rectangle 16">
            <a:hlinkClick r:id="rId3"/>
            <a:extLst>
              <a:ext uri="{FF2B5EF4-FFF2-40B4-BE49-F238E27FC236}">
                <a16:creationId xmlns:a16="http://schemas.microsoft.com/office/drawing/2014/main" id="{72948524-CF26-400B-9A73-4D15C697C81A}"/>
              </a:ext>
            </a:extLst>
          </p:cNvPr>
          <p:cNvSpPr/>
          <p:nvPr/>
        </p:nvSpPr>
        <p:spPr>
          <a:xfrm>
            <a:off x="303588"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15" name="Content Placeholder 4">
            <a:extLst>
              <a:ext uri="{FF2B5EF4-FFF2-40B4-BE49-F238E27FC236}">
                <a16:creationId xmlns:a16="http://schemas.microsoft.com/office/drawing/2014/main" id="{98EA7CAA-C295-4D1D-A437-8C4C08AE5286}"/>
              </a:ext>
            </a:extLst>
          </p:cNvPr>
          <p:cNvSpPr txBox="1">
            <a:spLocks/>
          </p:cNvSpPr>
          <p:nvPr/>
        </p:nvSpPr>
        <p:spPr>
          <a:xfrm>
            <a:off x="4093100" y="5518634"/>
            <a:ext cx="4136499" cy="1307264"/>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tx2"/>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tx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tx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9pPr>
          </a:lstStyle>
          <a:p>
            <a:pPr>
              <a:spcAft>
                <a:spcPts val="1200"/>
              </a:spcAft>
            </a:pPr>
            <a:r>
              <a:rPr lang="en-GB" sz="2000" b="0" dirty="0"/>
              <a:t>Do any of you want to work in healthcare? If so, you will more than likely have a job using a variety of technology. Would any of you like to design technology to be used in healthcare? </a:t>
            </a:r>
          </a:p>
        </p:txBody>
      </p:sp>
      <p:pic>
        <p:nvPicPr>
          <p:cNvPr id="4" name="Picture 3">
            <a:hlinkClick r:id="rId3"/>
            <a:extLst>
              <a:ext uri="{FF2B5EF4-FFF2-40B4-BE49-F238E27FC236}">
                <a16:creationId xmlns:a16="http://schemas.microsoft.com/office/drawing/2014/main" id="{044A9C16-1F84-4B2A-8071-82AE44F23401}"/>
              </a:ext>
            </a:extLst>
          </p:cNvPr>
          <p:cNvPicPr>
            <a:picLocks noChangeAspect="1"/>
          </p:cNvPicPr>
          <p:nvPr/>
        </p:nvPicPr>
        <p:blipFill>
          <a:blip r:embed="rId4"/>
          <a:stretch>
            <a:fillRect/>
          </a:stretch>
        </p:blipFill>
        <p:spPr>
          <a:xfrm>
            <a:off x="4093100" y="1512604"/>
            <a:ext cx="6252209" cy="3504568"/>
          </a:xfrm>
          <a:prstGeom prst="rect">
            <a:avLst/>
          </a:prstGeom>
        </p:spPr>
      </p:pic>
    </p:spTree>
    <p:extLst>
      <p:ext uri="{BB962C8B-B14F-4D97-AF65-F5344CB8AC3E}">
        <p14:creationId xmlns:p14="http://schemas.microsoft.com/office/powerpoint/2010/main" val="930284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GB" dirty="0"/>
              <a:t>Class discussion </a:t>
            </a: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pPr/>
              <a:t>15</a:t>
            </a:fld>
            <a:endParaRPr lang="en-GB" dirty="0"/>
          </a:p>
        </p:txBody>
      </p:sp>
      <p:sp>
        <p:nvSpPr>
          <p:cNvPr id="5" name="Google Shape;1611;p273">
            <a:extLst>
              <a:ext uri="{FF2B5EF4-FFF2-40B4-BE49-F238E27FC236}">
                <a16:creationId xmlns:a16="http://schemas.microsoft.com/office/drawing/2014/main" id="{B2C86278-99AB-47E0-96A4-6B0122F0069D}"/>
              </a:ext>
            </a:extLst>
          </p:cNvPr>
          <p:cNvSpPr/>
          <p:nvPr/>
        </p:nvSpPr>
        <p:spPr>
          <a:xfrm>
            <a:off x="399106" y="1512604"/>
            <a:ext cx="4680000" cy="4680000"/>
          </a:xfrm>
          <a:prstGeom prst="rect">
            <a:avLst/>
          </a:prstGeom>
          <a:solidFill>
            <a:schemeClr val="accent3"/>
          </a:solidFill>
          <a:ln>
            <a:noFill/>
          </a:ln>
        </p:spPr>
        <p:txBody>
          <a:bodyPr spcFirstLastPara="1" wrap="square" lIns="94711" tIns="94711" rIns="94711" bIns="94711" anchor="t" anchorCtr="0">
            <a:noAutofit/>
          </a:bodyPr>
          <a:lstStyle/>
          <a:p>
            <a:pPr marL="66827" marR="188789">
              <a:spcAft>
                <a:spcPts val="1200"/>
              </a:spcAft>
            </a:pPr>
            <a:r>
              <a:rPr lang="en-GB" sz="2400" spc="-4" dirty="0">
                <a:solidFill>
                  <a:schemeClr val="bg1"/>
                </a:solidFill>
                <a:cs typeface="Arial"/>
              </a:rPr>
              <a:t>Can you see yourself working in any tech for health and inclusion careers?</a:t>
            </a:r>
          </a:p>
          <a:p>
            <a:pPr marL="66827" marR="188789">
              <a:spcAft>
                <a:spcPts val="1200"/>
              </a:spcAft>
            </a:pPr>
            <a:r>
              <a:rPr lang="en-GB" sz="2400" spc="-4" dirty="0">
                <a:solidFill>
                  <a:schemeClr val="bg1"/>
                </a:solidFill>
                <a:cs typeface="Arial"/>
              </a:rPr>
              <a:t>Did anything particularly interest you today?</a:t>
            </a:r>
          </a:p>
        </p:txBody>
      </p:sp>
      <p:pic>
        <p:nvPicPr>
          <p:cNvPr id="12" name="Google Shape;1280;p214" descr="Image result for vr for disabled">
            <a:extLst>
              <a:ext uri="{FF2B5EF4-FFF2-40B4-BE49-F238E27FC236}">
                <a16:creationId xmlns:a16="http://schemas.microsoft.com/office/drawing/2014/main" id="{B35EE7E7-8D20-4461-B490-46AD62FD4E1A}"/>
              </a:ext>
            </a:extLst>
          </p:cNvPr>
          <p:cNvPicPr preferRelativeResize="0"/>
          <p:nvPr/>
        </p:nvPicPr>
        <p:blipFill rotWithShape="1">
          <a:blip r:embed="rId2" cstate="email">
            <a:alphaModFix/>
            <a:extLst>
              <a:ext uri="{28A0092B-C50C-407E-A947-70E740481C1C}">
                <a14:useLocalDpi xmlns:a14="http://schemas.microsoft.com/office/drawing/2010/main"/>
              </a:ext>
            </a:extLst>
          </a:blip>
          <a:srcRect t="7053" r="7053"/>
          <a:stretch/>
        </p:blipFill>
        <p:spPr>
          <a:xfrm>
            <a:off x="4209691" y="2671901"/>
            <a:ext cx="6093710" cy="4056702"/>
          </a:xfrm>
          <a:prstGeom prst="rect">
            <a:avLst/>
          </a:prstGeom>
          <a:noFill/>
          <a:ln>
            <a:noFill/>
          </a:ln>
        </p:spPr>
      </p:pic>
    </p:spTree>
    <p:extLst>
      <p:ext uri="{BB962C8B-B14F-4D97-AF65-F5344CB8AC3E}">
        <p14:creationId xmlns:p14="http://schemas.microsoft.com/office/powerpoint/2010/main" val="34936584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CCED8DC-F555-41B8-94D0-B83B81108498}"/>
              </a:ext>
            </a:extLst>
          </p:cNvPr>
          <p:cNvPicPr>
            <a:picLocks noChangeAspect="1"/>
          </p:cNvPicPr>
          <p:nvPr/>
        </p:nvPicPr>
        <p:blipFill>
          <a:blip r:embed="rId2"/>
          <a:stretch>
            <a:fillRect/>
          </a:stretch>
        </p:blipFill>
        <p:spPr>
          <a:xfrm>
            <a:off x="3285173" y="317"/>
            <a:ext cx="7406640" cy="7559040"/>
          </a:xfrm>
          <a:prstGeom prst="rect">
            <a:avLst/>
          </a:prstGeom>
        </p:spPr>
      </p:pic>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IN" dirty="0"/>
              <a:t>Homework</a:t>
            </a:r>
            <a:endParaRPr lang="en-GB" dirty="0"/>
          </a:p>
        </p:txBody>
      </p:sp>
      <p:sp>
        <p:nvSpPr>
          <p:cNvPr id="3" name="Content Placeholder 2">
            <a:extLst>
              <a:ext uri="{FF2B5EF4-FFF2-40B4-BE49-F238E27FC236}">
                <a16:creationId xmlns:a16="http://schemas.microsoft.com/office/drawing/2014/main" id="{AEB477BB-A45F-43B6-807B-EE3DADC272C8}"/>
              </a:ext>
            </a:extLst>
          </p:cNvPr>
          <p:cNvSpPr>
            <a:spLocks noGrp="1"/>
          </p:cNvSpPr>
          <p:nvPr>
            <p:ph idx="1"/>
          </p:nvPr>
        </p:nvSpPr>
        <p:spPr>
          <a:xfrm>
            <a:off x="388413" y="1512604"/>
            <a:ext cx="2458304" cy="5400000"/>
          </a:xfrm>
        </p:spPr>
        <p:txBody>
          <a:bodyPr/>
          <a:lstStyle/>
          <a:p>
            <a:r>
              <a:rPr lang="en-GB" sz="2000" b="0" dirty="0"/>
              <a:t>Work with adults at home or your friends to match pictures of inspirational people in tech to their name and role. </a:t>
            </a:r>
          </a:p>
          <a:p>
            <a:r>
              <a:rPr lang="en-GB" sz="2000" b="0" dirty="0"/>
              <a:t>Your challenge is to </a:t>
            </a:r>
            <a:r>
              <a:rPr lang="en-GB" sz="2000" dirty="0"/>
              <a:t>not use any tech!!!</a:t>
            </a:r>
          </a:p>
          <a:p>
            <a:r>
              <a:rPr lang="en-GB" sz="2000" b="0" dirty="0"/>
              <a:t>Use the knowledge of people around you. </a:t>
            </a: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solidFill>
                  <a:schemeClr val="tx1"/>
                </a:solidFill>
              </a:rPr>
              <a:pPr/>
              <a:t>16</a:t>
            </a:fld>
            <a:endParaRPr lang="en-GB" dirty="0">
              <a:solidFill>
                <a:schemeClr val="tx1"/>
              </a:solidFill>
            </a:endParaRPr>
          </a:p>
        </p:txBody>
      </p:sp>
    </p:spTree>
    <p:extLst>
      <p:ext uri="{BB962C8B-B14F-4D97-AF65-F5344CB8AC3E}">
        <p14:creationId xmlns:p14="http://schemas.microsoft.com/office/powerpoint/2010/main" val="3928706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lowchart: Manual Input 6">
            <a:extLst>
              <a:ext uri="{FF2B5EF4-FFF2-40B4-BE49-F238E27FC236}">
                <a16:creationId xmlns:a16="http://schemas.microsoft.com/office/drawing/2014/main" id="{F465FB07-4C97-4BDD-9DC9-651DAC37B5DC}"/>
              </a:ext>
            </a:extLst>
          </p:cNvPr>
          <p:cNvSpPr/>
          <p:nvPr/>
        </p:nvSpPr>
        <p:spPr>
          <a:xfrm>
            <a:off x="0" y="2159674"/>
            <a:ext cx="10691813" cy="5400001"/>
          </a:xfrm>
          <a:prstGeom prst="flowChartManualInpu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p:cNvSpPr>
            <a:spLocks noGrp="1"/>
          </p:cNvSpPr>
          <p:nvPr>
            <p:ph type="title"/>
          </p:nvPr>
        </p:nvSpPr>
        <p:spPr/>
        <p:txBody>
          <a:bodyPr/>
          <a:lstStyle/>
          <a:p>
            <a:r>
              <a:rPr lang="en-GB" dirty="0"/>
              <a:t>Share homework</a:t>
            </a:r>
          </a:p>
        </p:txBody>
      </p:sp>
      <p:sp>
        <p:nvSpPr>
          <p:cNvPr id="6" name="Slide Number Placeholder 5">
            <a:extLst>
              <a:ext uri="{FF2B5EF4-FFF2-40B4-BE49-F238E27FC236}">
                <a16:creationId xmlns:a16="http://schemas.microsoft.com/office/drawing/2014/main" id="{60726D22-EDDF-4ACD-A6F1-8133145335F6}"/>
              </a:ext>
            </a:extLst>
          </p:cNvPr>
          <p:cNvSpPr>
            <a:spLocks noGrp="1"/>
          </p:cNvSpPr>
          <p:nvPr>
            <p:ph type="sldNum" sz="quarter" idx="11"/>
          </p:nvPr>
        </p:nvSpPr>
        <p:spPr/>
        <p:txBody>
          <a:bodyPr/>
          <a:lstStyle/>
          <a:p>
            <a:fld id="{7870704B-CE94-48CC-AF30-84932A1262A7}" type="slidenum">
              <a:rPr lang="en-GB" smtClean="0">
                <a:solidFill>
                  <a:schemeClr val="tx1"/>
                </a:solidFill>
              </a:rPr>
              <a:pPr/>
              <a:t>2</a:t>
            </a:fld>
            <a:endParaRPr lang="en-GB" dirty="0">
              <a:solidFill>
                <a:schemeClr val="tx1"/>
              </a:solidFill>
            </a:endParaRPr>
          </a:p>
        </p:txBody>
      </p:sp>
      <p:sp>
        <p:nvSpPr>
          <p:cNvPr id="9" name="TextBox 8">
            <a:extLst>
              <a:ext uri="{FF2B5EF4-FFF2-40B4-BE49-F238E27FC236}">
                <a16:creationId xmlns:a16="http://schemas.microsoft.com/office/drawing/2014/main" id="{CEC3EAB4-C5D0-4F00-8276-E33EE24F56F8}"/>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Health and Inclusion</a:t>
            </a:r>
          </a:p>
        </p:txBody>
      </p:sp>
    </p:spTree>
    <p:extLst>
      <p:ext uri="{BB962C8B-B14F-4D97-AF65-F5344CB8AC3E}">
        <p14:creationId xmlns:p14="http://schemas.microsoft.com/office/powerpoint/2010/main" val="3125687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96E21D9-0FA3-456D-B77B-8EA0FD6735AC}"/>
              </a:ext>
            </a:extLst>
          </p:cNvPr>
          <p:cNvPicPr>
            <a:picLocks noChangeAspect="1"/>
          </p:cNvPicPr>
          <p:nvPr/>
        </p:nvPicPr>
        <p:blipFill rotWithShape="1">
          <a:blip r:embed="rId2"/>
          <a:srcRect t="1" b="16"/>
          <a:stretch/>
        </p:blipFill>
        <p:spPr>
          <a:xfrm>
            <a:off x="476" y="0"/>
            <a:ext cx="10690860" cy="6818749"/>
          </a:xfrm>
          <a:prstGeom prst="rect">
            <a:avLst/>
          </a:prstGeom>
        </p:spPr>
      </p:pic>
      <p:sp>
        <p:nvSpPr>
          <p:cNvPr id="9" name="Rectangle 8">
            <a:extLst>
              <a:ext uri="{FF2B5EF4-FFF2-40B4-BE49-F238E27FC236}">
                <a16:creationId xmlns:a16="http://schemas.microsoft.com/office/drawing/2014/main" id="{3BCA37D7-410F-4E3F-A8B1-378173AAD288}"/>
              </a:ext>
            </a:extLst>
          </p:cNvPr>
          <p:cNvSpPr/>
          <p:nvPr/>
        </p:nvSpPr>
        <p:spPr>
          <a:xfrm>
            <a:off x="0" y="4176193"/>
            <a:ext cx="10691813" cy="2642556"/>
          </a:xfrm>
          <a:prstGeom prst="rect">
            <a:avLst/>
          </a:prstGeom>
          <a:solidFill>
            <a:schemeClr val="tx2">
              <a:alpha val="6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dirty="0"/>
          </a:p>
        </p:txBody>
      </p:sp>
      <p:sp>
        <p:nvSpPr>
          <p:cNvPr id="2" name="Title 1"/>
          <p:cNvSpPr>
            <a:spLocks noGrp="1"/>
          </p:cNvSpPr>
          <p:nvPr>
            <p:ph type="ctrTitle"/>
          </p:nvPr>
        </p:nvSpPr>
        <p:spPr>
          <a:xfrm>
            <a:off x="388416" y="4870408"/>
            <a:ext cx="8677946" cy="663845"/>
          </a:xfrm>
        </p:spPr>
        <p:txBody>
          <a:bodyPr/>
          <a:lstStyle/>
          <a:p>
            <a:r>
              <a:rPr lang="en-GB" dirty="0"/>
              <a:t>Health and Inclusion</a:t>
            </a:r>
          </a:p>
        </p:txBody>
      </p:sp>
      <p:sp>
        <p:nvSpPr>
          <p:cNvPr id="4" name="Rectangle 3"/>
          <p:cNvSpPr/>
          <p:nvPr/>
        </p:nvSpPr>
        <p:spPr>
          <a:xfrm>
            <a:off x="388413" y="5808072"/>
            <a:ext cx="6607610" cy="615553"/>
          </a:xfrm>
          <a:prstGeom prst="rect">
            <a:avLst/>
          </a:prstGeom>
        </p:spPr>
        <p:txBody>
          <a:bodyPr wrap="square" lIns="0" tIns="0" rIns="0" bIns="0">
            <a:spAutoFit/>
          </a:bodyPr>
          <a:lstStyle/>
          <a:p>
            <a:r>
              <a:rPr lang="en-GB" sz="2000" spc="-70" dirty="0">
                <a:solidFill>
                  <a:schemeClr val="bg1"/>
                </a:solidFill>
                <a:cs typeface="Arial"/>
              </a:rPr>
              <a:t>To understand how technology is used for health and inclusion and broaden my knowledge of careers available in this field</a:t>
            </a:r>
          </a:p>
        </p:txBody>
      </p:sp>
      <p:sp>
        <p:nvSpPr>
          <p:cNvPr id="5" name="Rectangle 4">
            <a:extLst>
              <a:ext uri="{FF2B5EF4-FFF2-40B4-BE49-F238E27FC236}">
                <a16:creationId xmlns:a16="http://schemas.microsoft.com/office/drawing/2014/main" id="{68AFF9F6-91B6-4E76-84F7-AE74E0DA8B8C}"/>
              </a:ext>
            </a:extLst>
          </p:cNvPr>
          <p:cNvSpPr/>
          <p:nvPr/>
        </p:nvSpPr>
        <p:spPr>
          <a:xfrm>
            <a:off x="388414" y="4562632"/>
            <a:ext cx="1360874" cy="307777"/>
          </a:xfrm>
          <a:prstGeom prst="rect">
            <a:avLst/>
          </a:prstGeom>
        </p:spPr>
        <p:txBody>
          <a:bodyPr wrap="square" lIns="0" tIns="0" rIns="0" bIns="0">
            <a:spAutoFit/>
          </a:bodyPr>
          <a:lstStyle/>
          <a:p>
            <a:r>
              <a:rPr lang="en-GB" sz="2000" spc="-70" dirty="0">
                <a:solidFill>
                  <a:schemeClr val="bg1"/>
                </a:solidFill>
                <a:cs typeface="Arial"/>
              </a:rPr>
              <a:t>TECH FOR</a:t>
            </a:r>
          </a:p>
        </p:txBody>
      </p:sp>
      <p:sp>
        <p:nvSpPr>
          <p:cNvPr id="13" name="Freeform 5">
            <a:extLst>
              <a:ext uri="{FF2B5EF4-FFF2-40B4-BE49-F238E27FC236}">
                <a16:creationId xmlns:a16="http://schemas.microsoft.com/office/drawing/2014/main" id="{BB4C2551-128E-4137-B011-69CDBEE3CA23}"/>
              </a:ext>
            </a:extLst>
          </p:cNvPr>
          <p:cNvSpPr>
            <a:spLocks noEditPoints="1"/>
          </p:cNvSpPr>
          <p:nvPr/>
        </p:nvSpPr>
        <p:spPr bwMode="auto">
          <a:xfrm>
            <a:off x="10092997" y="6998460"/>
            <a:ext cx="404873" cy="364499"/>
          </a:xfrm>
          <a:custGeom>
            <a:avLst/>
            <a:gdLst>
              <a:gd name="T0" fmla="*/ 150 w 4643"/>
              <a:gd name="T1" fmla="*/ 1924 h 4180"/>
              <a:gd name="T2" fmla="*/ 0 w 4643"/>
              <a:gd name="T3" fmla="*/ 1376 h 4180"/>
              <a:gd name="T4" fmla="*/ 96 w 4643"/>
              <a:gd name="T5" fmla="*/ 818 h 4180"/>
              <a:gd name="T6" fmla="*/ 384 w 4643"/>
              <a:gd name="T7" fmla="*/ 384 h 4180"/>
              <a:gd name="T8" fmla="*/ 868 w 4643"/>
              <a:gd name="T9" fmla="*/ 76 h 4180"/>
              <a:gd name="T10" fmla="*/ 1376 w 4643"/>
              <a:gd name="T11" fmla="*/ 2 h 4180"/>
              <a:gd name="T12" fmla="*/ 1930 w 4643"/>
              <a:gd name="T13" fmla="*/ 154 h 4180"/>
              <a:gd name="T14" fmla="*/ 2403 w 4643"/>
              <a:gd name="T15" fmla="*/ 384 h 4180"/>
              <a:gd name="T16" fmla="*/ 2889 w 4643"/>
              <a:gd name="T17" fmla="*/ 76 h 4180"/>
              <a:gd name="T18" fmla="*/ 3397 w 4643"/>
              <a:gd name="T19" fmla="*/ 2 h 4180"/>
              <a:gd name="T20" fmla="*/ 3949 w 4643"/>
              <a:gd name="T21" fmla="*/ 154 h 4180"/>
              <a:gd name="T22" fmla="*/ 4349 w 4643"/>
              <a:gd name="T23" fmla="*/ 484 h 4180"/>
              <a:gd name="T24" fmla="*/ 4607 w 4643"/>
              <a:gd name="T25" fmla="*/ 1000 h 4180"/>
              <a:gd name="T26" fmla="*/ 4619 w 4643"/>
              <a:gd name="T27" fmla="*/ 1564 h 4180"/>
              <a:gd name="T28" fmla="*/ 4391 w 4643"/>
              <a:gd name="T29" fmla="*/ 2088 h 4180"/>
              <a:gd name="T30" fmla="*/ 1138 w 4643"/>
              <a:gd name="T31" fmla="*/ 160 h 4180"/>
              <a:gd name="T32" fmla="*/ 666 w 4643"/>
              <a:gd name="T33" fmla="*/ 342 h 4180"/>
              <a:gd name="T34" fmla="*/ 338 w 4643"/>
              <a:gd name="T35" fmla="*/ 672 h 4180"/>
              <a:gd name="T36" fmla="*/ 158 w 4643"/>
              <a:gd name="T37" fmla="*/ 1146 h 4180"/>
              <a:gd name="T38" fmla="*/ 194 w 4643"/>
              <a:gd name="T39" fmla="*/ 1644 h 4180"/>
              <a:gd name="T40" fmla="*/ 446 w 4643"/>
              <a:gd name="T41" fmla="*/ 2094 h 4180"/>
              <a:gd name="T42" fmla="*/ 4335 w 4643"/>
              <a:gd name="T43" fmla="*/ 1906 h 4180"/>
              <a:gd name="T44" fmla="*/ 4491 w 4643"/>
              <a:gd name="T45" fmla="*/ 1424 h 4180"/>
              <a:gd name="T46" fmla="*/ 4431 w 4643"/>
              <a:gd name="T47" fmla="*/ 928 h 4180"/>
              <a:gd name="T48" fmla="*/ 4155 w 4643"/>
              <a:gd name="T49" fmla="*/ 488 h 4180"/>
              <a:gd name="T50" fmla="*/ 3777 w 4643"/>
              <a:gd name="T51" fmla="*/ 236 h 4180"/>
              <a:gd name="T52" fmla="*/ 3331 w 4643"/>
              <a:gd name="T53" fmla="*/ 148 h 4180"/>
              <a:gd name="T54" fmla="*/ 2833 w 4643"/>
              <a:gd name="T55" fmla="*/ 258 h 4180"/>
              <a:gd name="T56" fmla="*/ 2136 w 4643"/>
              <a:gd name="T57" fmla="*/ 488 h 4180"/>
              <a:gd name="T58" fmla="*/ 1758 w 4643"/>
              <a:gd name="T59" fmla="*/ 236 h 4180"/>
              <a:gd name="T60" fmla="*/ 1312 w 4643"/>
              <a:gd name="T61" fmla="*/ 148 h 4180"/>
              <a:gd name="T62" fmla="*/ 2100 w 4643"/>
              <a:gd name="T63" fmla="*/ 2836 h 4180"/>
              <a:gd name="T64" fmla="*/ 2006 w 4643"/>
              <a:gd name="T65" fmla="*/ 2678 h 4180"/>
              <a:gd name="T66" fmla="*/ 1628 w 4643"/>
              <a:gd name="T67" fmla="*/ 2356 h 4180"/>
              <a:gd name="T68" fmla="*/ 1518 w 4643"/>
              <a:gd name="T69" fmla="*/ 2210 h 4180"/>
              <a:gd name="T70" fmla="*/ 1540 w 4643"/>
              <a:gd name="T71" fmla="*/ 1856 h 4180"/>
              <a:gd name="T72" fmla="*/ 1688 w 4643"/>
              <a:gd name="T73" fmla="*/ 1748 h 4180"/>
              <a:gd name="T74" fmla="*/ 2022 w 4643"/>
              <a:gd name="T75" fmla="*/ 1384 h 4180"/>
              <a:gd name="T76" fmla="*/ 2158 w 4643"/>
              <a:gd name="T77" fmla="*/ 1262 h 4180"/>
              <a:gd name="T78" fmla="*/ 2511 w 4643"/>
              <a:gd name="T79" fmla="*/ 1270 h 4180"/>
              <a:gd name="T80" fmla="*/ 2633 w 4643"/>
              <a:gd name="T81" fmla="*/ 1404 h 4180"/>
              <a:gd name="T82" fmla="*/ 2981 w 4643"/>
              <a:gd name="T83" fmla="*/ 1752 h 4180"/>
              <a:gd name="T84" fmla="*/ 3117 w 4643"/>
              <a:gd name="T85" fmla="*/ 1876 h 4180"/>
              <a:gd name="T86" fmla="*/ 3123 w 4643"/>
              <a:gd name="T87" fmla="*/ 2230 h 4180"/>
              <a:gd name="T88" fmla="*/ 3001 w 4643"/>
              <a:gd name="T89" fmla="*/ 2366 h 4180"/>
              <a:gd name="T90" fmla="*/ 2639 w 4643"/>
              <a:gd name="T91" fmla="*/ 2700 h 4180"/>
              <a:gd name="T92" fmla="*/ 2529 w 4643"/>
              <a:gd name="T93" fmla="*/ 2846 h 4180"/>
              <a:gd name="T94" fmla="*/ 1716 w 4643"/>
              <a:gd name="T95" fmla="*/ 1892 h 4180"/>
              <a:gd name="T96" fmla="*/ 1662 w 4643"/>
              <a:gd name="T97" fmla="*/ 2166 h 4180"/>
              <a:gd name="T98" fmla="*/ 2152 w 4643"/>
              <a:gd name="T99" fmla="*/ 2236 h 4180"/>
              <a:gd name="T100" fmla="*/ 2208 w 4643"/>
              <a:gd name="T101" fmla="*/ 2724 h 4180"/>
              <a:gd name="T102" fmla="*/ 2491 w 4643"/>
              <a:gd name="T103" fmla="*/ 2682 h 4180"/>
              <a:gd name="T104" fmla="*/ 2967 w 4643"/>
              <a:gd name="T105" fmla="*/ 2214 h 4180"/>
              <a:gd name="T106" fmla="*/ 2975 w 4643"/>
              <a:gd name="T107" fmla="*/ 1920 h 4180"/>
              <a:gd name="T108" fmla="*/ 2495 w 4643"/>
              <a:gd name="T109" fmla="*/ 1456 h 4180"/>
              <a:gd name="T110" fmla="*/ 2222 w 4643"/>
              <a:gd name="T111" fmla="*/ 1400 h 4180"/>
              <a:gd name="T112" fmla="*/ 2152 w 4643"/>
              <a:gd name="T113" fmla="*/ 1890 h 4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643" h="4180">
                <a:moveTo>
                  <a:pt x="2322" y="4180"/>
                </a:moveTo>
                <a:lnTo>
                  <a:pt x="384" y="2240"/>
                </a:lnTo>
                <a:lnTo>
                  <a:pt x="384" y="2240"/>
                </a:lnTo>
                <a:lnTo>
                  <a:pt x="336" y="2192"/>
                </a:lnTo>
                <a:lnTo>
                  <a:pt x="294" y="2142"/>
                </a:lnTo>
                <a:lnTo>
                  <a:pt x="252" y="2088"/>
                </a:lnTo>
                <a:lnTo>
                  <a:pt x="216" y="2036"/>
                </a:lnTo>
                <a:lnTo>
                  <a:pt x="180" y="1980"/>
                </a:lnTo>
                <a:lnTo>
                  <a:pt x="150" y="1924"/>
                </a:lnTo>
                <a:lnTo>
                  <a:pt x="120" y="1866"/>
                </a:lnTo>
                <a:lnTo>
                  <a:pt x="96" y="1806"/>
                </a:lnTo>
                <a:lnTo>
                  <a:pt x="72" y="1748"/>
                </a:lnTo>
                <a:lnTo>
                  <a:pt x="54" y="1686"/>
                </a:lnTo>
                <a:lnTo>
                  <a:pt x="36" y="1626"/>
                </a:lnTo>
                <a:lnTo>
                  <a:pt x="24" y="1564"/>
                </a:lnTo>
                <a:lnTo>
                  <a:pt x="12" y="1502"/>
                </a:lnTo>
                <a:lnTo>
                  <a:pt x="6" y="1438"/>
                </a:lnTo>
                <a:lnTo>
                  <a:pt x="0" y="1376"/>
                </a:lnTo>
                <a:lnTo>
                  <a:pt x="0" y="1312"/>
                </a:lnTo>
                <a:lnTo>
                  <a:pt x="0" y="1250"/>
                </a:lnTo>
                <a:lnTo>
                  <a:pt x="6" y="1186"/>
                </a:lnTo>
                <a:lnTo>
                  <a:pt x="12" y="1124"/>
                </a:lnTo>
                <a:lnTo>
                  <a:pt x="24" y="1062"/>
                </a:lnTo>
                <a:lnTo>
                  <a:pt x="36" y="1000"/>
                </a:lnTo>
                <a:lnTo>
                  <a:pt x="54" y="938"/>
                </a:lnTo>
                <a:lnTo>
                  <a:pt x="72" y="878"/>
                </a:lnTo>
                <a:lnTo>
                  <a:pt x="96" y="818"/>
                </a:lnTo>
                <a:lnTo>
                  <a:pt x="120" y="760"/>
                </a:lnTo>
                <a:lnTo>
                  <a:pt x="150" y="702"/>
                </a:lnTo>
                <a:lnTo>
                  <a:pt x="180" y="646"/>
                </a:lnTo>
                <a:lnTo>
                  <a:pt x="216" y="590"/>
                </a:lnTo>
                <a:lnTo>
                  <a:pt x="252" y="536"/>
                </a:lnTo>
                <a:lnTo>
                  <a:pt x="294" y="484"/>
                </a:lnTo>
                <a:lnTo>
                  <a:pt x="336" y="434"/>
                </a:lnTo>
                <a:lnTo>
                  <a:pt x="384" y="384"/>
                </a:lnTo>
                <a:lnTo>
                  <a:pt x="384" y="384"/>
                </a:lnTo>
                <a:lnTo>
                  <a:pt x="430" y="340"/>
                </a:lnTo>
                <a:lnTo>
                  <a:pt x="480" y="296"/>
                </a:lnTo>
                <a:lnTo>
                  <a:pt x="530" y="258"/>
                </a:lnTo>
                <a:lnTo>
                  <a:pt x="584" y="220"/>
                </a:lnTo>
                <a:lnTo>
                  <a:pt x="638" y="186"/>
                </a:lnTo>
                <a:lnTo>
                  <a:pt x="694" y="154"/>
                </a:lnTo>
                <a:lnTo>
                  <a:pt x="750" y="126"/>
                </a:lnTo>
                <a:lnTo>
                  <a:pt x="808" y="100"/>
                </a:lnTo>
                <a:lnTo>
                  <a:pt x="868" y="76"/>
                </a:lnTo>
                <a:lnTo>
                  <a:pt x="928" y="56"/>
                </a:lnTo>
                <a:lnTo>
                  <a:pt x="990" y="40"/>
                </a:lnTo>
                <a:lnTo>
                  <a:pt x="1054" y="26"/>
                </a:lnTo>
                <a:lnTo>
                  <a:pt x="1116" y="14"/>
                </a:lnTo>
                <a:lnTo>
                  <a:pt x="1180" y="6"/>
                </a:lnTo>
                <a:lnTo>
                  <a:pt x="1246" y="2"/>
                </a:lnTo>
                <a:lnTo>
                  <a:pt x="1312" y="0"/>
                </a:lnTo>
                <a:lnTo>
                  <a:pt x="1312" y="0"/>
                </a:lnTo>
                <a:lnTo>
                  <a:pt x="1376" y="2"/>
                </a:lnTo>
                <a:lnTo>
                  <a:pt x="1442" y="6"/>
                </a:lnTo>
                <a:lnTo>
                  <a:pt x="1506" y="14"/>
                </a:lnTo>
                <a:lnTo>
                  <a:pt x="1570" y="26"/>
                </a:lnTo>
                <a:lnTo>
                  <a:pt x="1632" y="40"/>
                </a:lnTo>
                <a:lnTo>
                  <a:pt x="1694" y="56"/>
                </a:lnTo>
                <a:lnTo>
                  <a:pt x="1754" y="76"/>
                </a:lnTo>
                <a:lnTo>
                  <a:pt x="1814" y="100"/>
                </a:lnTo>
                <a:lnTo>
                  <a:pt x="1872" y="126"/>
                </a:lnTo>
                <a:lnTo>
                  <a:pt x="1930" y="154"/>
                </a:lnTo>
                <a:lnTo>
                  <a:pt x="1984" y="186"/>
                </a:lnTo>
                <a:lnTo>
                  <a:pt x="2040" y="220"/>
                </a:lnTo>
                <a:lnTo>
                  <a:pt x="2092" y="258"/>
                </a:lnTo>
                <a:lnTo>
                  <a:pt x="2142" y="296"/>
                </a:lnTo>
                <a:lnTo>
                  <a:pt x="2192" y="340"/>
                </a:lnTo>
                <a:lnTo>
                  <a:pt x="2240" y="384"/>
                </a:lnTo>
                <a:lnTo>
                  <a:pt x="2322" y="468"/>
                </a:lnTo>
                <a:lnTo>
                  <a:pt x="2403" y="384"/>
                </a:lnTo>
                <a:lnTo>
                  <a:pt x="2403" y="384"/>
                </a:lnTo>
                <a:lnTo>
                  <a:pt x="2451" y="340"/>
                </a:lnTo>
                <a:lnTo>
                  <a:pt x="2501" y="296"/>
                </a:lnTo>
                <a:lnTo>
                  <a:pt x="2551" y="258"/>
                </a:lnTo>
                <a:lnTo>
                  <a:pt x="2603" y="220"/>
                </a:lnTo>
                <a:lnTo>
                  <a:pt x="2659" y="186"/>
                </a:lnTo>
                <a:lnTo>
                  <a:pt x="2713" y="154"/>
                </a:lnTo>
                <a:lnTo>
                  <a:pt x="2771" y="126"/>
                </a:lnTo>
                <a:lnTo>
                  <a:pt x="2829" y="100"/>
                </a:lnTo>
                <a:lnTo>
                  <a:pt x="2889" y="76"/>
                </a:lnTo>
                <a:lnTo>
                  <a:pt x="2949" y="56"/>
                </a:lnTo>
                <a:lnTo>
                  <a:pt x="3011" y="40"/>
                </a:lnTo>
                <a:lnTo>
                  <a:pt x="3073" y="26"/>
                </a:lnTo>
                <a:lnTo>
                  <a:pt x="3137" y="14"/>
                </a:lnTo>
                <a:lnTo>
                  <a:pt x="3201" y="6"/>
                </a:lnTo>
                <a:lnTo>
                  <a:pt x="3267" y="2"/>
                </a:lnTo>
                <a:lnTo>
                  <a:pt x="3331" y="0"/>
                </a:lnTo>
                <a:lnTo>
                  <a:pt x="3331" y="0"/>
                </a:lnTo>
                <a:lnTo>
                  <a:pt x="3397" y="2"/>
                </a:lnTo>
                <a:lnTo>
                  <a:pt x="3463" y="6"/>
                </a:lnTo>
                <a:lnTo>
                  <a:pt x="3527" y="14"/>
                </a:lnTo>
                <a:lnTo>
                  <a:pt x="3589" y="26"/>
                </a:lnTo>
                <a:lnTo>
                  <a:pt x="3653" y="40"/>
                </a:lnTo>
                <a:lnTo>
                  <a:pt x="3715" y="56"/>
                </a:lnTo>
                <a:lnTo>
                  <a:pt x="3775" y="76"/>
                </a:lnTo>
                <a:lnTo>
                  <a:pt x="3835" y="100"/>
                </a:lnTo>
                <a:lnTo>
                  <a:pt x="3893" y="126"/>
                </a:lnTo>
                <a:lnTo>
                  <a:pt x="3949" y="154"/>
                </a:lnTo>
                <a:lnTo>
                  <a:pt x="4005" y="186"/>
                </a:lnTo>
                <a:lnTo>
                  <a:pt x="4059" y="220"/>
                </a:lnTo>
                <a:lnTo>
                  <a:pt x="4113" y="258"/>
                </a:lnTo>
                <a:lnTo>
                  <a:pt x="4163" y="296"/>
                </a:lnTo>
                <a:lnTo>
                  <a:pt x="4213" y="340"/>
                </a:lnTo>
                <a:lnTo>
                  <a:pt x="4259" y="384"/>
                </a:lnTo>
                <a:lnTo>
                  <a:pt x="4259" y="384"/>
                </a:lnTo>
                <a:lnTo>
                  <a:pt x="4307" y="434"/>
                </a:lnTo>
                <a:lnTo>
                  <a:pt x="4349" y="484"/>
                </a:lnTo>
                <a:lnTo>
                  <a:pt x="4391" y="536"/>
                </a:lnTo>
                <a:lnTo>
                  <a:pt x="4427" y="590"/>
                </a:lnTo>
                <a:lnTo>
                  <a:pt x="4463" y="646"/>
                </a:lnTo>
                <a:lnTo>
                  <a:pt x="4493" y="702"/>
                </a:lnTo>
                <a:lnTo>
                  <a:pt x="4523" y="760"/>
                </a:lnTo>
                <a:lnTo>
                  <a:pt x="4547" y="818"/>
                </a:lnTo>
                <a:lnTo>
                  <a:pt x="4571" y="878"/>
                </a:lnTo>
                <a:lnTo>
                  <a:pt x="4589" y="938"/>
                </a:lnTo>
                <a:lnTo>
                  <a:pt x="4607" y="1000"/>
                </a:lnTo>
                <a:lnTo>
                  <a:pt x="4619" y="1062"/>
                </a:lnTo>
                <a:lnTo>
                  <a:pt x="4631" y="1124"/>
                </a:lnTo>
                <a:lnTo>
                  <a:pt x="4637" y="1186"/>
                </a:lnTo>
                <a:lnTo>
                  <a:pt x="4643" y="1250"/>
                </a:lnTo>
                <a:lnTo>
                  <a:pt x="4643" y="1312"/>
                </a:lnTo>
                <a:lnTo>
                  <a:pt x="4643" y="1376"/>
                </a:lnTo>
                <a:lnTo>
                  <a:pt x="4637" y="1438"/>
                </a:lnTo>
                <a:lnTo>
                  <a:pt x="4631" y="1502"/>
                </a:lnTo>
                <a:lnTo>
                  <a:pt x="4619" y="1564"/>
                </a:lnTo>
                <a:lnTo>
                  <a:pt x="4607" y="1626"/>
                </a:lnTo>
                <a:lnTo>
                  <a:pt x="4589" y="1686"/>
                </a:lnTo>
                <a:lnTo>
                  <a:pt x="4571" y="1748"/>
                </a:lnTo>
                <a:lnTo>
                  <a:pt x="4547" y="1806"/>
                </a:lnTo>
                <a:lnTo>
                  <a:pt x="4523" y="1866"/>
                </a:lnTo>
                <a:lnTo>
                  <a:pt x="4493" y="1924"/>
                </a:lnTo>
                <a:lnTo>
                  <a:pt x="4463" y="1980"/>
                </a:lnTo>
                <a:lnTo>
                  <a:pt x="4427" y="2036"/>
                </a:lnTo>
                <a:lnTo>
                  <a:pt x="4391" y="2088"/>
                </a:lnTo>
                <a:lnTo>
                  <a:pt x="4349" y="2142"/>
                </a:lnTo>
                <a:lnTo>
                  <a:pt x="4307" y="2192"/>
                </a:lnTo>
                <a:lnTo>
                  <a:pt x="4259" y="2240"/>
                </a:lnTo>
                <a:lnTo>
                  <a:pt x="2322" y="4180"/>
                </a:lnTo>
                <a:close/>
                <a:moveTo>
                  <a:pt x="1312" y="148"/>
                </a:moveTo>
                <a:lnTo>
                  <a:pt x="1312" y="148"/>
                </a:lnTo>
                <a:lnTo>
                  <a:pt x="1254" y="148"/>
                </a:lnTo>
                <a:lnTo>
                  <a:pt x="1196" y="154"/>
                </a:lnTo>
                <a:lnTo>
                  <a:pt x="1138" y="160"/>
                </a:lnTo>
                <a:lnTo>
                  <a:pt x="1082" y="170"/>
                </a:lnTo>
                <a:lnTo>
                  <a:pt x="1026" y="182"/>
                </a:lnTo>
                <a:lnTo>
                  <a:pt x="972" y="198"/>
                </a:lnTo>
                <a:lnTo>
                  <a:pt x="918" y="216"/>
                </a:lnTo>
                <a:lnTo>
                  <a:pt x="866" y="236"/>
                </a:lnTo>
                <a:lnTo>
                  <a:pt x="814" y="258"/>
                </a:lnTo>
                <a:lnTo>
                  <a:pt x="762" y="284"/>
                </a:lnTo>
                <a:lnTo>
                  <a:pt x="714" y="312"/>
                </a:lnTo>
                <a:lnTo>
                  <a:pt x="666" y="342"/>
                </a:lnTo>
                <a:lnTo>
                  <a:pt x="618" y="376"/>
                </a:lnTo>
                <a:lnTo>
                  <a:pt x="574" y="410"/>
                </a:lnTo>
                <a:lnTo>
                  <a:pt x="530" y="448"/>
                </a:lnTo>
                <a:lnTo>
                  <a:pt x="488" y="488"/>
                </a:lnTo>
                <a:lnTo>
                  <a:pt x="488" y="488"/>
                </a:lnTo>
                <a:lnTo>
                  <a:pt x="446" y="532"/>
                </a:lnTo>
                <a:lnTo>
                  <a:pt x="408" y="578"/>
                </a:lnTo>
                <a:lnTo>
                  <a:pt x="372" y="624"/>
                </a:lnTo>
                <a:lnTo>
                  <a:pt x="338" y="672"/>
                </a:lnTo>
                <a:lnTo>
                  <a:pt x="308" y="720"/>
                </a:lnTo>
                <a:lnTo>
                  <a:pt x="280" y="770"/>
                </a:lnTo>
                <a:lnTo>
                  <a:pt x="254" y="822"/>
                </a:lnTo>
                <a:lnTo>
                  <a:pt x="232" y="874"/>
                </a:lnTo>
                <a:lnTo>
                  <a:pt x="212" y="928"/>
                </a:lnTo>
                <a:lnTo>
                  <a:pt x="194" y="980"/>
                </a:lnTo>
                <a:lnTo>
                  <a:pt x="180" y="1036"/>
                </a:lnTo>
                <a:lnTo>
                  <a:pt x="168" y="1090"/>
                </a:lnTo>
                <a:lnTo>
                  <a:pt x="158" y="1146"/>
                </a:lnTo>
                <a:lnTo>
                  <a:pt x="152" y="1202"/>
                </a:lnTo>
                <a:lnTo>
                  <a:pt x="148" y="1256"/>
                </a:lnTo>
                <a:lnTo>
                  <a:pt x="146" y="1312"/>
                </a:lnTo>
                <a:lnTo>
                  <a:pt x="148" y="1368"/>
                </a:lnTo>
                <a:lnTo>
                  <a:pt x="152" y="1424"/>
                </a:lnTo>
                <a:lnTo>
                  <a:pt x="158" y="1480"/>
                </a:lnTo>
                <a:lnTo>
                  <a:pt x="168" y="1536"/>
                </a:lnTo>
                <a:lnTo>
                  <a:pt x="180" y="1590"/>
                </a:lnTo>
                <a:lnTo>
                  <a:pt x="194" y="1644"/>
                </a:lnTo>
                <a:lnTo>
                  <a:pt x="212" y="1698"/>
                </a:lnTo>
                <a:lnTo>
                  <a:pt x="232" y="1752"/>
                </a:lnTo>
                <a:lnTo>
                  <a:pt x="254" y="1804"/>
                </a:lnTo>
                <a:lnTo>
                  <a:pt x="280" y="1854"/>
                </a:lnTo>
                <a:lnTo>
                  <a:pt x="308" y="1906"/>
                </a:lnTo>
                <a:lnTo>
                  <a:pt x="338" y="1954"/>
                </a:lnTo>
                <a:lnTo>
                  <a:pt x="372" y="2002"/>
                </a:lnTo>
                <a:lnTo>
                  <a:pt x="408" y="2048"/>
                </a:lnTo>
                <a:lnTo>
                  <a:pt x="446" y="2094"/>
                </a:lnTo>
                <a:lnTo>
                  <a:pt x="488" y="2136"/>
                </a:lnTo>
                <a:lnTo>
                  <a:pt x="2322" y="3972"/>
                </a:lnTo>
                <a:lnTo>
                  <a:pt x="4155" y="2136"/>
                </a:lnTo>
                <a:lnTo>
                  <a:pt x="4155" y="2136"/>
                </a:lnTo>
                <a:lnTo>
                  <a:pt x="4197" y="2094"/>
                </a:lnTo>
                <a:lnTo>
                  <a:pt x="4235" y="2048"/>
                </a:lnTo>
                <a:lnTo>
                  <a:pt x="4271" y="2002"/>
                </a:lnTo>
                <a:lnTo>
                  <a:pt x="4305" y="1954"/>
                </a:lnTo>
                <a:lnTo>
                  <a:pt x="4335" y="1906"/>
                </a:lnTo>
                <a:lnTo>
                  <a:pt x="4363" y="1854"/>
                </a:lnTo>
                <a:lnTo>
                  <a:pt x="4389" y="1804"/>
                </a:lnTo>
                <a:lnTo>
                  <a:pt x="4411" y="1752"/>
                </a:lnTo>
                <a:lnTo>
                  <a:pt x="4431" y="1698"/>
                </a:lnTo>
                <a:lnTo>
                  <a:pt x="4449" y="1644"/>
                </a:lnTo>
                <a:lnTo>
                  <a:pt x="4463" y="1590"/>
                </a:lnTo>
                <a:lnTo>
                  <a:pt x="4475" y="1536"/>
                </a:lnTo>
                <a:lnTo>
                  <a:pt x="4485" y="1480"/>
                </a:lnTo>
                <a:lnTo>
                  <a:pt x="4491" y="1424"/>
                </a:lnTo>
                <a:lnTo>
                  <a:pt x="4495" y="1368"/>
                </a:lnTo>
                <a:lnTo>
                  <a:pt x="4497" y="1312"/>
                </a:lnTo>
                <a:lnTo>
                  <a:pt x="4495" y="1256"/>
                </a:lnTo>
                <a:lnTo>
                  <a:pt x="4491" y="1202"/>
                </a:lnTo>
                <a:lnTo>
                  <a:pt x="4485" y="1146"/>
                </a:lnTo>
                <a:lnTo>
                  <a:pt x="4475" y="1090"/>
                </a:lnTo>
                <a:lnTo>
                  <a:pt x="4463" y="1036"/>
                </a:lnTo>
                <a:lnTo>
                  <a:pt x="4449" y="980"/>
                </a:lnTo>
                <a:lnTo>
                  <a:pt x="4431" y="928"/>
                </a:lnTo>
                <a:lnTo>
                  <a:pt x="4411" y="874"/>
                </a:lnTo>
                <a:lnTo>
                  <a:pt x="4389" y="822"/>
                </a:lnTo>
                <a:lnTo>
                  <a:pt x="4363" y="770"/>
                </a:lnTo>
                <a:lnTo>
                  <a:pt x="4335" y="720"/>
                </a:lnTo>
                <a:lnTo>
                  <a:pt x="4305" y="672"/>
                </a:lnTo>
                <a:lnTo>
                  <a:pt x="4271" y="624"/>
                </a:lnTo>
                <a:lnTo>
                  <a:pt x="4235" y="578"/>
                </a:lnTo>
                <a:lnTo>
                  <a:pt x="4197" y="532"/>
                </a:lnTo>
                <a:lnTo>
                  <a:pt x="4155" y="488"/>
                </a:lnTo>
                <a:lnTo>
                  <a:pt x="4155" y="488"/>
                </a:lnTo>
                <a:lnTo>
                  <a:pt x="4113" y="448"/>
                </a:lnTo>
                <a:lnTo>
                  <a:pt x="4069" y="410"/>
                </a:lnTo>
                <a:lnTo>
                  <a:pt x="4025" y="376"/>
                </a:lnTo>
                <a:lnTo>
                  <a:pt x="3977" y="342"/>
                </a:lnTo>
                <a:lnTo>
                  <a:pt x="3929" y="312"/>
                </a:lnTo>
                <a:lnTo>
                  <a:pt x="3881" y="284"/>
                </a:lnTo>
                <a:lnTo>
                  <a:pt x="3829" y="258"/>
                </a:lnTo>
                <a:lnTo>
                  <a:pt x="3777" y="236"/>
                </a:lnTo>
                <a:lnTo>
                  <a:pt x="3725" y="216"/>
                </a:lnTo>
                <a:lnTo>
                  <a:pt x="3671" y="198"/>
                </a:lnTo>
                <a:lnTo>
                  <a:pt x="3617" y="182"/>
                </a:lnTo>
                <a:lnTo>
                  <a:pt x="3561" y="170"/>
                </a:lnTo>
                <a:lnTo>
                  <a:pt x="3505" y="160"/>
                </a:lnTo>
                <a:lnTo>
                  <a:pt x="3447" y="154"/>
                </a:lnTo>
                <a:lnTo>
                  <a:pt x="3389" y="148"/>
                </a:lnTo>
                <a:lnTo>
                  <a:pt x="3331" y="148"/>
                </a:lnTo>
                <a:lnTo>
                  <a:pt x="3331" y="148"/>
                </a:lnTo>
                <a:lnTo>
                  <a:pt x="3273" y="148"/>
                </a:lnTo>
                <a:lnTo>
                  <a:pt x="3215" y="154"/>
                </a:lnTo>
                <a:lnTo>
                  <a:pt x="3159" y="160"/>
                </a:lnTo>
                <a:lnTo>
                  <a:pt x="3103" y="170"/>
                </a:lnTo>
                <a:lnTo>
                  <a:pt x="3047" y="182"/>
                </a:lnTo>
                <a:lnTo>
                  <a:pt x="2993" y="198"/>
                </a:lnTo>
                <a:lnTo>
                  <a:pt x="2939" y="216"/>
                </a:lnTo>
                <a:lnTo>
                  <a:pt x="2885" y="236"/>
                </a:lnTo>
                <a:lnTo>
                  <a:pt x="2833" y="258"/>
                </a:lnTo>
                <a:lnTo>
                  <a:pt x="2783" y="284"/>
                </a:lnTo>
                <a:lnTo>
                  <a:pt x="2733" y="312"/>
                </a:lnTo>
                <a:lnTo>
                  <a:pt x="2685" y="342"/>
                </a:lnTo>
                <a:lnTo>
                  <a:pt x="2639" y="376"/>
                </a:lnTo>
                <a:lnTo>
                  <a:pt x="2593" y="410"/>
                </a:lnTo>
                <a:lnTo>
                  <a:pt x="2549" y="448"/>
                </a:lnTo>
                <a:lnTo>
                  <a:pt x="2507" y="488"/>
                </a:lnTo>
                <a:lnTo>
                  <a:pt x="2322" y="676"/>
                </a:lnTo>
                <a:lnTo>
                  <a:pt x="2136" y="488"/>
                </a:lnTo>
                <a:lnTo>
                  <a:pt x="2136" y="488"/>
                </a:lnTo>
                <a:lnTo>
                  <a:pt x="2094" y="448"/>
                </a:lnTo>
                <a:lnTo>
                  <a:pt x="2050" y="410"/>
                </a:lnTo>
                <a:lnTo>
                  <a:pt x="2004" y="376"/>
                </a:lnTo>
                <a:lnTo>
                  <a:pt x="1958" y="342"/>
                </a:lnTo>
                <a:lnTo>
                  <a:pt x="1910" y="312"/>
                </a:lnTo>
                <a:lnTo>
                  <a:pt x="1860" y="284"/>
                </a:lnTo>
                <a:lnTo>
                  <a:pt x="1810" y="258"/>
                </a:lnTo>
                <a:lnTo>
                  <a:pt x="1758" y="236"/>
                </a:lnTo>
                <a:lnTo>
                  <a:pt x="1704" y="216"/>
                </a:lnTo>
                <a:lnTo>
                  <a:pt x="1650" y="198"/>
                </a:lnTo>
                <a:lnTo>
                  <a:pt x="1596" y="182"/>
                </a:lnTo>
                <a:lnTo>
                  <a:pt x="1540" y="170"/>
                </a:lnTo>
                <a:lnTo>
                  <a:pt x="1484" y="160"/>
                </a:lnTo>
                <a:lnTo>
                  <a:pt x="1428" y="154"/>
                </a:lnTo>
                <a:lnTo>
                  <a:pt x="1370" y="148"/>
                </a:lnTo>
                <a:lnTo>
                  <a:pt x="1312" y="148"/>
                </a:lnTo>
                <a:lnTo>
                  <a:pt x="1312" y="148"/>
                </a:lnTo>
                <a:close/>
                <a:moveTo>
                  <a:pt x="2427" y="2872"/>
                </a:moveTo>
                <a:lnTo>
                  <a:pt x="2222" y="2872"/>
                </a:lnTo>
                <a:lnTo>
                  <a:pt x="2222" y="2872"/>
                </a:lnTo>
                <a:lnTo>
                  <a:pt x="2200" y="2872"/>
                </a:lnTo>
                <a:lnTo>
                  <a:pt x="2178" y="2868"/>
                </a:lnTo>
                <a:lnTo>
                  <a:pt x="2158" y="2862"/>
                </a:lnTo>
                <a:lnTo>
                  <a:pt x="2138" y="2856"/>
                </a:lnTo>
                <a:lnTo>
                  <a:pt x="2118" y="2846"/>
                </a:lnTo>
                <a:lnTo>
                  <a:pt x="2100" y="2836"/>
                </a:lnTo>
                <a:lnTo>
                  <a:pt x="2084" y="2824"/>
                </a:lnTo>
                <a:lnTo>
                  <a:pt x="2068" y="2810"/>
                </a:lnTo>
                <a:lnTo>
                  <a:pt x="2054" y="2794"/>
                </a:lnTo>
                <a:lnTo>
                  <a:pt x="2042" y="2778"/>
                </a:lnTo>
                <a:lnTo>
                  <a:pt x="2030" y="2760"/>
                </a:lnTo>
                <a:lnTo>
                  <a:pt x="2022" y="2740"/>
                </a:lnTo>
                <a:lnTo>
                  <a:pt x="2014" y="2720"/>
                </a:lnTo>
                <a:lnTo>
                  <a:pt x="2010" y="2700"/>
                </a:lnTo>
                <a:lnTo>
                  <a:pt x="2006" y="2678"/>
                </a:lnTo>
                <a:lnTo>
                  <a:pt x="2004" y="2656"/>
                </a:lnTo>
                <a:lnTo>
                  <a:pt x="2004" y="2382"/>
                </a:lnTo>
                <a:lnTo>
                  <a:pt x="1730" y="2382"/>
                </a:lnTo>
                <a:lnTo>
                  <a:pt x="1730" y="2382"/>
                </a:lnTo>
                <a:lnTo>
                  <a:pt x="1708" y="2382"/>
                </a:lnTo>
                <a:lnTo>
                  <a:pt x="1688" y="2378"/>
                </a:lnTo>
                <a:lnTo>
                  <a:pt x="1666" y="2372"/>
                </a:lnTo>
                <a:lnTo>
                  <a:pt x="1646" y="2366"/>
                </a:lnTo>
                <a:lnTo>
                  <a:pt x="1628" y="2356"/>
                </a:lnTo>
                <a:lnTo>
                  <a:pt x="1610" y="2346"/>
                </a:lnTo>
                <a:lnTo>
                  <a:pt x="1594" y="2332"/>
                </a:lnTo>
                <a:lnTo>
                  <a:pt x="1578" y="2318"/>
                </a:lnTo>
                <a:lnTo>
                  <a:pt x="1564" y="2304"/>
                </a:lnTo>
                <a:lnTo>
                  <a:pt x="1552" y="2286"/>
                </a:lnTo>
                <a:lnTo>
                  <a:pt x="1540" y="2268"/>
                </a:lnTo>
                <a:lnTo>
                  <a:pt x="1532" y="2250"/>
                </a:lnTo>
                <a:lnTo>
                  <a:pt x="1524" y="2230"/>
                </a:lnTo>
                <a:lnTo>
                  <a:pt x="1518" y="2210"/>
                </a:lnTo>
                <a:lnTo>
                  <a:pt x="1516" y="2188"/>
                </a:lnTo>
                <a:lnTo>
                  <a:pt x="1514" y="2166"/>
                </a:lnTo>
                <a:lnTo>
                  <a:pt x="1514" y="1960"/>
                </a:lnTo>
                <a:lnTo>
                  <a:pt x="1514" y="1960"/>
                </a:lnTo>
                <a:lnTo>
                  <a:pt x="1516" y="1938"/>
                </a:lnTo>
                <a:lnTo>
                  <a:pt x="1518" y="1916"/>
                </a:lnTo>
                <a:lnTo>
                  <a:pt x="1524" y="1896"/>
                </a:lnTo>
                <a:lnTo>
                  <a:pt x="1532" y="1876"/>
                </a:lnTo>
                <a:lnTo>
                  <a:pt x="1540" y="1856"/>
                </a:lnTo>
                <a:lnTo>
                  <a:pt x="1552" y="1838"/>
                </a:lnTo>
                <a:lnTo>
                  <a:pt x="1564" y="1822"/>
                </a:lnTo>
                <a:lnTo>
                  <a:pt x="1578" y="1806"/>
                </a:lnTo>
                <a:lnTo>
                  <a:pt x="1594" y="1792"/>
                </a:lnTo>
                <a:lnTo>
                  <a:pt x="1610" y="1780"/>
                </a:lnTo>
                <a:lnTo>
                  <a:pt x="1628" y="1768"/>
                </a:lnTo>
                <a:lnTo>
                  <a:pt x="1646" y="1760"/>
                </a:lnTo>
                <a:lnTo>
                  <a:pt x="1666" y="1752"/>
                </a:lnTo>
                <a:lnTo>
                  <a:pt x="1688" y="1748"/>
                </a:lnTo>
                <a:lnTo>
                  <a:pt x="1708" y="1744"/>
                </a:lnTo>
                <a:lnTo>
                  <a:pt x="1730" y="1742"/>
                </a:lnTo>
                <a:lnTo>
                  <a:pt x="2004" y="1742"/>
                </a:lnTo>
                <a:lnTo>
                  <a:pt x="2004" y="1470"/>
                </a:lnTo>
                <a:lnTo>
                  <a:pt x="2004" y="1470"/>
                </a:lnTo>
                <a:lnTo>
                  <a:pt x="2006" y="1446"/>
                </a:lnTo>
                <a:lnTo>
                  <a:pt x="2010" y="1426"/>
                </a:lnTo>
                <a:lnTo>
                  <a:pt x="2014" y="1404"/>
                </a:lnTo>
                <a:lnTo>
                  <a:pt x="2022" y="1384"/>
                </a:lnTo>
                <a:lnTo>
                  <a:pt x="2030" y="1366"/>
                </a:lnTo>
                <a:lnTo>
                  <a:pt x="2042" y="1348"/>
                </a:lnTo>
                <a:lnTo>
                  <a:pt x="2054" y="1332"/>
                </a:lnTo>
                <a:lnTo>
                  <a:pt x="2068" y="1316"/>
                </a:lnTo>
                <a:lnTo>
                  <a:pt x="2084" y="1302"/>
                </a:lnTo>
                <a:lnTo>
                  <a:pt x="2100" y="1290"/>
                </a:lnTo>
                <a:lnTo>
                  <a:pt x="2118" y="1278"/>
                </a:lnTo>
                <a:lnTo>
                  <a:pt x="2138" y="1270"/>
                </a:lnTo>
                <a:lnTo>
                  <a:pt x="2158" y="1262"/>
                </a:lnTo>
                <a:lnTo>
                  <a:pt x="2178" y="1256"/>
                </a:lnTo>
                <a:lnTo>
                  <a:pt x="2200" y="1254"/>
                </a:lnTo>
                <a:lnTo>
                  <a:pt x="2222" y="1252"/>
                </a:lnTo>
                <a:lnTo>
                  <a:pt x="2427" y="1252"/>
                </a:lnTo>
                <a:lnTo>
                  <a:pt x="2427" y="1252"/>
                </a:lnTo>
                <a:lnTo>
                  <a:pt x="2449" y="1254"/>
                </a:lnTo>
                <a:lnTo>
                  <a:pt x="2469" y="1256"/>
                </a:lnTo>
                <a:lnTo>
                  <a:pt x="2491" y="1262"/>
                </a:lnTo>
                <a:lnTo>
                  <a:pt x="2511" y="1270"/>
                </a:lnTo>
                <a:lnTo>
                  <a:pt x="2529" y="1278"/>
                </a:lnTo>
                <a:lnTo>
                  <a:pt x="2547" y="1290"/>
                </a:lnTo>
                <a:lnTo>
                  <a:pt x="2565" y="1302"/>
                </a:lnTo>
                <a:lnTo>
                  <a:pt x="2579" y="1316"/>
                </a:lnTo>
                <a:lnTo>
                  <a:pt x="2593" y="1332"/>
                </a:lnTo>
                <a:lnTo>
                  <a:pt x="2607" y="1348"/>
                </a:lnTo>
                <a:lnTo>
                  <a:pt x="2617" y="1366"/>
                </a:lnTo>
                <a:lnTo>
                  <a:pt x="2627" y="1384"/>
                </a:lnTo>
                <a:lnTo>
                  <a:pt x="2633" y="1404"/>
                </a:lnTo>
                <a:lnTo>
                  <a:pt x="2639" y="1426"/>
                </a:lnTo>
                <a:lnTo>
                  <a:pt x="2643" y="1446"/>
                </a:lnTo>
                <a:lnTo>
                  <a:pt x="2643" y="1470"/>
                </a:lnTo>
                <a:lnTo>
                  <a:pt x="2643" y="1742"/>
                </a:lnTo>
                <a:lnTo>
                  <a:pt x="2917" y="1742"/>
                </a:lnTo>
                <a:lnTo>
                  <a:pt x="2917" y="1742"/>
                </a:lnTo>
                <a:lnTo>
                  <a:pt x="2939" y="1744"/>
                </a:lnTo>
                <a:lnTo>
                  <a:pt x="2961" y="1748"/>
                </a:lnTo>
                <a:lnTo>
                  <a:pt x="2981" y="1752"/>
                </a:lnTo>
                <a:lnTo>
                  <a:pt x="3001" y="1760"/>
                </a:lnTo>
                <a:lnTo>
                  <a:pt x="3021" y="1768"/>
                </a:lnTo>
                <a:lnTo>
                  <a:pt x="3039" y="1780"/>
                </a:lnTo>
                <a:lnTo>
                  <a:pt x="3055" y="1792"/>
                </a:lnTo>
                <a:lnTo>
                  <a:pt x="3071" y="1806"/>
                </a:lnTo>
                <a:lnTo>
                  <a:pt x="3085" y="1822"/>
                </a:lnTo>
                <a:lnTo>
                  <a:pt x="3097" y="1838"/>
                </a:lnTo>
                <a:lnTo>
                  <a:pt x="3107" y="1856"/>
                </a:lnTo>
                <a:lnTo>
                  <a:pt x="3117" y="1876"/>
                </a:lnTo>
                <a:lnTo>
                  <a:pt x="3123" y="1896"/>
                </a:lnTo>
                <a:lnTo>
                  <a:pt x="3129" y="1916"/>
                </a:lnTo>
                <a:lnTo>
                  <a:pt x="3133" y="1938"/>
                </a:lnTo>
                <a:lnTo>
                  <a:pt x="3133" y="1960"/>
                </a:lnTo>
                <a:lnTo>
                  <a:pt x="3133" y="2166"/>
                </a:lnTo>
                <a:lnTo>
                  <a:pt x="3133" y="2166"/>
                </a:lnTo>
                <a:lnTo>
                  <a:pt x="3133" y="2188"/>
                </a:lnTo>
                <a:lnTo>
                  <a:pt x="3129" y="2210"/>
                </a:lnTo>
                <a:lnTo>
                  <a:pt x="3123" y="2230"/>
                </a:lnTo>
                <a:lnTo>
                  <a:pt x="3117" y="2250"/>
                </a:lnTo>
                <a:lnTo>
                  <a:pt x="3107" y="2268"/>
                </a:lnTo>
                <a:lnTo>
                  <a:pt x="3097" y="2286"/>
                </a:lnTo>
                <a:lnTo>
                  <a:pt x="3085" y="2304"/>
                </a:lnTo>
                <a:lnTo>
                  <a:pt x="3071" y="2318"/>
                </a:lnTo>
                <a:lnTo>
                  <a:pt x="3055" y="2332"/>
                </a:lnTo>
                <a:lnTo>
                  <a:pt x="3039" y="2346"/>
                </a:lnTo>
                <a:lnTo>
                  <a:pt x="3021" y="2356"/>
                </a:lnTo>
                <a:lnTo>
                  <a:pt x="3001" y="2366"/>
                </a:lnTo>
                <a:lnTo>
                  <a:pt x="2981" y="2372"/>
                </a:lnTo>
                <a:lnTo>
                  <a:pt x="2961" y="2378"/>
                </a:lnTo>
                <a:lnTo>
                  <a:pt x="2939" y="2382"/>
                </a:lnTo>
                <a:lnTo>
                  <a:pt x="2917" y="2382"/>
                </a:lnTo>
                <a:lnTo>
                  <a:pt x="2643" y="2382"/>
                </a:lnTo>
                <a:lnTo>
                  <a:pt x="2643" y="2656"/>
                </a:lnTo>
                <a:lnTo>
                  <a:pt x="2643" y="2656"/>
                </a:lnTo>
                <a:lnTo>
                  <a:pt x="2643" y="2678"/>
                </a:lnTo>
                <a:lnTo>
                  <a:pt x="2639" y="2700"/>
                </a:lnTo>
                <a:lnTo>
                  <a:pt x="2633" y="2720"/>
                </a:lnTo>
                <a:lnTo>
                  <a:pt x="2627" y="2740"/>
                </a:lnTo>
                <a:lnTo>
                  <a:pt x="2617" y="2760"/>
                </a:lnTo>
                <a:lnTo>
                  <a:pt x="2607" y="2778"/>
                </a:lnTo>
                <a:lnTo>
                  <a:pt x="2593" y="2794"/>
                </a:lnTo>
                <a:lnTo>
                  <a:pt x="2579" y="2810"/>
                </a:lnTo>
                <a:lnTo>
                  <a:pt x="2565" y="2824"/>
                </a:lnTo>
                <a:lnTo>
                  <a:pt x="2547" y="2836"/>
                </a:lnTo>
                <a:lnTo>
                  <a:pt x="2529" y="2846"/>
                </a:lnTo>
                <a:lnTo>
                  <a:pt x="2511" y="2856"/>
                </a:lnTo>
                <a:lnTo>
                  <a:pt x="2491" y="2862"/>
                </a:lnTo>
                <a:lnTo>
                  <a:pt x="2469" y="2868"/>
                </a:lnTo>
                <a:lnTo>
                  <a:pt x="2449" y="2872"/>
                </a:lnTo>
                <a:lnTo>
                  <a:pt x="2427" y="2872"/>
                </a:lnTo>
                <a:lnTo>
                  <a:pt x="2427" y="2872"/>
                </a:lnTo>
                <a:close/>
                <a:moveTo>
                  <a:pt x="1730" y="1890"/>
                </a:moveTo>
                <a:lnTo>
                  <a:pt x="1730" y="1890"/>
                </a:lnTo>
                <a:lnTo>
                  <a:pt x="1716" y="1892"/>
                </a:lnTo>
                <a:lnTo>
                  <a:pt x="1704" y="1896"/>
                </a:lnTo>
                <a:lnTo>
                  <a:pt x="1692" y="1902"/>
                </a:lnTo>
                <a:lnTo>
                  <a:pt x="1682" y="1910"/>
                </a:lnTo>
                <a:lnTo>
                  <a:pt x="1674" y="1920"/>
                </a:lnTo>
                <a:lnTo>
                  <a:pt x="1666" y="1932"/>
                </a:lnTo>
                <a:lnTo>
                  <a:pt x="1662" y="1946"/>
                </a:lnTo>
                <a:lnTo>
                  <a:pt x="1662" y="1960"/>
                </a:lnTo>
                <a:lnTo>
                  <a:pt x="1662" y="2166"/>
                </a:lnTo>
                <a:lnTo>
                  <a:pt x="1662" y="2166"/>
                </a:lnTo>
                <a:lnTo>
                  <a:pt x="1662" y="2180"/>
                </a:lnTo>
                <a:lnTo>
                  <a:pt x="1666" y="2192"/>
                </a:lnTo>
                <a:lnTo>
                  <a:pt x="1674" y="2204"/>
                </a:lnTo>
                <a:lnTo>
                  <a:pt x="1682" y="2214"/>
                </a:lnTo>
                <a:lnTo>
                  <a:pt x="1692" y="2224"/>
                </a:lnTo>
                <a:lnTo>
                  <a:pt x="1704" y="2230"/>
                </a:lnTo>
                <a:lnTo>
                  <a:pt x="1716" y="2234"/>
                </a:lnTo>
                <a:lnTo>
                  <a:pt x="1730" y="2236"/>
                </a:lnTo>
                <a:lnTo>
                  <a:pt x="2152" y="2236"/>
                </a:lnTo>
                <a:lnTo>
                  <a:pt x="2152" y="2656"/>
                </a:lnTo>
                <a:lnTo>
                  <a:pt x="2152" y="2656"/>
                </a:lnTo>
                <a:lnTo>
                  <a:pt x="2154" y="2670"/>
                </a:lnTo>
                <a:lnTo>
                  <a:pt x="2158" y="2682"/>
                </a:lnTo>
                <a:lnTo>
                  <a:pt x="2164" y="2694"/>
                </a:lnTo>
                <a:lnTo>
                  <a:pt x="2172" y="2706"/>
                </a:lnTo>
                <a:lnTo>
                  <a:pt x="2182" y="2714"/>
                </a:lnTo>
                <a:lnTo>
                  <a:pt x="2194" y="2720"/>
                </a:lnTo>
                <a:lnTo>
                  <a:pt x="2208" y="2724"/>
                </a:lnTo>
                <a:lnTo>
                  <a:pt x="2222" y="2726"/>
                </a:lnTo>
                <a:lnTo>
                  <a:pt x="2427" y="2726"/>
                </a:lnTo>
                <a:lnTo>
                  <a:pt x="2427" y="2726"/>
                </a:lnTo>
                <a:lnTo>
                  <a:pt x="2441" y="2724"/>
                </a:lnTo>
                <a:lnTo>
                  <a:pt x="2453" y="2720"/>
                </a:lnTo>
                <a:lnTo>
                  <a:pt x="2465" y="2714"/>
                </a:lnTo>
                <a:lnTo>
                  <a:pt x="2475" y="2706"/>
                </a:lnTo>
                <a:lnTo>
                  <a:pt x="2485" y="2694"/>
                </a:lnTo>
                <a:lnTo>
                  <a:pt x="2491" y="2682"/>
                </a:lnTo>
                <a:lnTo>
                  <a:pt x="2495" y="2670"/>
                </a:lnTo>
                <a:lnTo>
                  <a:pt x="2495" y="2656"/>
                </a:lnTo>
                <a:lnTo>
                  <a:pt x="2495" y="2236"/>
                </a:lnTo>
                <a:lnTo>
                  <a:pt x="2917" y="2236"/>
                </a:lnTo>
                <a:lnTo>
                  <a:pt x="2917" y="2236"/>
                </a:lnTo>
                <a:lnTo>
                  <a:pt x="2931" y="2234"/>
                </a:lnTo>
                <a:lnTo>
                  <a:pt x="2943" y="2230"/>
                </a:lnTo>
                <a:lnTo>
                  <a:pt x="2955" y="2224"/>
                </a:lnTo>
                <a:lnTo>
                  <a:pt x="2967" y="2214"/>
                </a:lnTo>
                <a:lnTo>
                  <a:pt x="2975" y="2204"/>
                </a:lnTo>
                <a:lnTo>
                  <a:pt x="2981" y="2192"/>
                </a:lnTo>
                <a:lnTo>
                  <a:pt x="2985" y="2180"/>
                </a:lnTo>
                <a:lnTo>
                  <a:pt x="2987" y="2166"/>
                </a:lnTo>
                <a:lnTo>
                  <a:pt x="2987" y="1960"/>
                </a:lnTo>
                <a:lnTo>
                  <a:pt x="2987" y="1960"/>
                </a:lnTo>
                <a:lnTo>
                  <a:pt x="2985" y="1946"/>
                </a:lnTo>
                <a:lnTo>
                  <a:pt x="2981" y="1932"/>
                </a:lnTo>
                <a:lnTo>
                  <a:pt x="2975" y="1920"/>
                </a:lnTo>
                <a:lnTo>
                  <a:pt x="2967" y="1910"/>
                </a:lnTo>
                <a:lnTo>
                  <a:pt x="2955" y="1902"/>
                </a:lnTo>
                <a:lnTo>
                  <a:pt x="2943" y="1896"/>
                </a:lnTo>
                <a:lnTo>
                  <a:pt x="2931" y="1892"/>
                </a:lnTo>
                <a:lnTo>
                  <a:pt x="2917" y="1890"/>
                </a:lnTo>
                <a:lnTo>
                  <a:pt x="2497" y="1890"/>
                </a:lnTo>
                <a:lnTo>
                  <a:pt x="2497" y="1470"/>
                </a:lnTo>
                <a:lnTo>
                  <a:pt x="2497" y="1470"/>
                </a:lnTo>
                <a:lnTo>
                  <a:pt x="2495" y="1456"/>
                </a:lnTo>
                <a:lnTo>
                  <a:pt x="2491" y="1442"/>
                </a:lnTo>
                <a:lnTo>
                  <a:pt x="2485" y="1430"/>
                </a:lnTo>
                <a:lnTo>
                  <a:pt x="2475" y="1420"/>
                </a:lnTo>
                <a:lnTo>
                  <a:pt x="2465" y="1412"/>
                </a:lnTo>
                <a:lnTo>
                  <a:pt x="2453" y="1406"/>
                </a:lnTo>
                <a:lnTo>
                  <a:pt x="2441" y="1400"/>
                </a:lnTo>
                <a:lnTo>
                  <a:pt x="2427" y="1400"/>
                </a:lnTo>
                <a:lnTo>
                  <a:pt x="2222" y="1400"/>
                </a:lnTo>
                <a:lnTo>
                  <a:pt x="2222" y="1400"/>
                </a:lnTo>
                <a:lnTo>
                  <a:pt x="2208" y="1400"/>
                </a:lnTo>
                <a:lnTo>
                  <a:pt x="2194" y="1406"/>
                </a:lnTo>
                <a:lnTo>
                  <a:pt x="2182" y="1412"/>
                </a:lnTo>
                <a:lnTo>
                  <a:pt x="2172" y="1420"/>
                </a:lnTo>
                <a:lnTo>
                  <a:pt x="2164" y="1430"/>
                </a:lnTo>
                <a:lnTo>
                  <a:pt x="2158" y="1442"/>
                </a:lnTo>
                <a:lnTo>
                  <a:pt x="2154" y="1456"/>
                </a:lnTo>
                <a:lnTo>
                  <a:pt x="2152" y="1470"/>
                </a:lnTo>
                <a:lnTo>
                  <a:pt x="2152" y="1890"/>
                </a:lnTo>
                <a:lnTo>
                  <a:pt x="1730" y="189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p>
        </p:txBody>
      </p:sp>
      <p:sp>
        <p:nvSpPr>
          <p:cNvPr id="3" name="TextBox 2">
            <a:extLst>
              <a:ext uri="{FF2B5EF4-FFF2-40B4-BE49-F238E27FC236}">
                <a16:creationId xmlns:a16="http://schemas.microsoft.com/office/drawing/2014/main" id="{23DBBC84-DDFC-8BE6-5BE2-13E84CFCD90A}"/>
              </a:ext>
            </a:extLst>
          </p:cNvPr>
          <p:cNvSpPr txBox="1"/>
          <p:nvPr/>
        </p:nvSpPr>
        <p:spPr>
          <a:xfrm>
            <a:off x="7439914" y="7067571"/>
            <a:ext cx="5348036" cy="307777"/>
          </a:xfrm>
          <a:prstGeom prst="rect">
            <a:avLst/>
          </a:prstGeom>
          <a:noFill/>
        </p:spPr>
        <p:txBody>
          <a:bodyPr wrap="square">
            <a:spAutoFit/>
          </a:bodyPr>
          <a:lstStyle/>
          <a:p>
            <a:pPr marL="457200" marR="0" lvl="0" indent="0" algn="l" rtl="0">
              <a:lnSpc>
                <a:spcPct val="100000"/>
              </a:lnSpc>
              <a:spcBef>
                <a:spcPts val="0"/>
              </a:spcBef>
              <a:spcAft>
                <a:spcPts val="0"/>
              </a:spcAft>
              <a:buClr>
                <a:srgbClr val="000000"/>
              </a:buClr>
              <a:buSzPts val="1000"/>
              <a:buFont typeface="Arial"/>
              <a:buNone/>
            </a:pPr>
            <a:r>
              <a:rPr lang="en-US" sz="1400" b="0" i="0" u="none" strike="noStrike" cap="none" dirty="0">
                <a:solidFill>
                  <a:schemeClr val="lt1"/>
                </a:solidFill>
                <a:latin typeface="+mn-lt"/>
                <a:ea typeface="Lora"/>
                <a:cs typeface="Lora"/>
                <a:sym typeface="Lora"/>
              </a:rPr>
              <a:t>© Tech She Can 2022</a:t>
            </a:r>
            <a:endParaRPr lang="en-US" sz="1400" b="0" i="0" u="none" strike="noStrike" cap="none" dirty="0">
              <a:solidFill>
                <a:srgbClr val="000000"/>
              </a:solidFill>
              <a:latin typeface="+mn-lt"/>
              <a:ea typeface="Lora"/>
              <a:cs typeface="Lora"/>
              <a:sym typeface="Lora"/>
            </a:endParaRPr>
          </a:p>
        </p:txBody>
      </p:sp>
    </p:spTree>
    <p:extLst>
      <p:ext uri="{BB962C8B-B14F-4D97-AF65-F5344CB8AC3E}">
        <p14:creationId xmlns:p14="http://schemas.microsoft.com/office/powerpoint/2010/main" val="40172129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1A255E2-651F-4EA5-BB6B-0625364AD679}"/>
              </a:ext>
            </a:extLst>
          </p:cNvPr>
          <p:cNvPicPr>
            <a:picLocks noChangeAspect="1"/>
          </p:cNvPicPr>
          <p:nvPr/>
        </p:nvPicPr>
        <p:blipFill>
          <a:blip r:embed="rId2"/>
          <a:stretch>
            <a:fillRect/>
          </a:stretch>
        </p:blipFill>
        <p:spPr>
          <a:xfrm>
            <a:off x="6653421" y="4129374"/>
            <a:ext cx="3649980" cy="2522220"/>
          </a:xfrm>
          <a:prstGeom prst="rect">
            <a:avLst/>
          </a:prstGeom>
        </p:spPr>
      </p:pic>
      <p:sp>
        <p:nvSpPr>
          <p:cNvPr id="4" name="Rectangle 3">
            <a:extLst>
              <a:ext uri="{FF2B5EF4-FFF2-40B4-BE49-F238E27FC236}">
                <a16:creationId xmlns:a16="http://schemas.microsoft.com/office/drawing/2014/main" id="{310F69C2-CBDF-4972-B8BB-9D78AD85455C}"/>
              </a:ext>
            </a:extLst>
          </p:cNvPr>
          <p:cNvSpPr/>
          <p:nvPr/>
        </p:nvSpPr>
        <p:spPr>
          <a:xfrm>
            <a:off x="0" y="0"/>
            <a:ext cx="10691813" cy="393470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5" name="Title 4"/>
          <p:cNvSpPr>
            <a:spLocks noGrp="1"/>
          </p:cNvSpPr>
          <p:nvPr>
            <p:ph type="title"/>
          </p:nvPr>
        </p:nvSpPr>
        <p:spPr/>
        <p:txBody>
          <a:bodyPr/>
          <a:lstStyle/>
          <a:p>
            <a:r>
              <a:rPr lang="en-GB" dirty="0"/>
              <a:t>Examples of tech for Health and Inclusion</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4</a:t>
            </a:fld>
            <a:endParaRPr lang="en-GB" dirty="0"/>
          </a:p>
        </p:txBody>
      </p:sp>
      <p:pic>
        <p:nvPicPr>
          <p:cNvPr id="6" name="Picture 5">
            <a:extLst>
              <a:ext uri="{FF2B5EF4-FFF2-40B4-BE49-F238E27FC236}">
                <a16:creationId xmlns:a16="http://schemas.microsoft.com/office/drawing/2014/main" id="{D1250027-E77A-4AE0-81F8-A3EFED732CE0}"/>
              </a:ext>
            </a:extLst>
          </p:cNvPr>
          <p:cNvPicPr>
            <a:picLocks noChangeAspect="1"/>
          </p:cNvPicPr>
          <p:nvPr/>
        </p:nvPicPr>
        <p:blipFill rotWithShape="1">
          <a:blip r:embed="rId3"/>
          <a:srcRect r="14755"/>
          <a:stretch/>
        </p:blipFill>
        <p:spPr>
          <a:xfrm>
            <a:off x="6961503" y="1512603"/>
            <a:ext cx="3341896" cy="2203970"/>
          </a:xfrm>
          <a:prstGeom prst="rect">
            <a:avLst/>
          </a:prstGeom>
        </p:spPr>
      </p:pic>
      <p:pic>
        <p:nvPicPr>
          <p:cNvPr id="26" name="Google Shape;1197;p207" descr="Image result for prosthetic limbs">
            <a:extLst>
              <a:ext uri="{FF2B5EF4-FFF2-40B4-BE49-F238E27FC236}">
                <a16:creationId xmlns:a16="http://schemas.microsoft.com/office/drawing/2014/main" id="{04954578-FAF9-4995-B6AD-1C909ECCB70B}"/>
              </a:ext>
            </a:extLst>
          </p:cNvPr>
          <p:cNvPicPr preferRelativeResize="0"/>
          <p:nvPr/>
        </p:nvPicPr>
        <p:blipFill rotWithShape="1">
          <a:blip r:embed="rId4" cstate="email">
            <a:alphaModFix/>
            <a:extLst>
              <a:ext uri="{28A0092B-C50C-407E-A947-70E740481C1C}">
                <a14:useLocalDpi xmlns:a14="http://schemas.microsoft.com/office/drawing/2010/main"/>
              </a:ext>
            </a:extLst>
          </a:blip>
          <a:srcRect l="39924" r="22671"/>
          <a:stretch/>
        </p:blipFill>
        <p:spPr>
          <a:xfrm>
            <a:off x="5694390" y="1881212"/>
            <a:ext cx="1678002" cy="2527042"/>
          </a:xfrm>
          <a:prstGeom prst="rect">
            <a:avLst/>
          </a:prstGeom>
          <a:noFill/>
          <a:ln>
            <a:noFill/>
          </a:ln>
        </p:spPr>
      </p:pic>
      <p:pic>
        <p:nvPicPr>
          <p:cNvPr id="2" name="Picture 1">
            <a:extLst>
              <a:ext uri="{FF2B5EF4-FFF2-40B4-BE49-F238E27FC236}">
                <a16:creationId xmlns:a16="http://schemas.microsoft.com/office/drawing/2014/main" id="{FF02F8BC-7848-4450-9831-763BA3948DEE}"/>
              </a:ext>
            </a:extLst>
          </p:cNvPr>
          <p:cNvPicPr>
            <a:picLocks noChangeAspect="1"/>
          </p:cNvPicPr>
          <p:nvPr/>
        </p:nvPicPr>
        <p:blipFill rotWithShape="1">
          <a:blip r:embed="rId5"/>
          <a:srcRect l="7080" r="19862" b="13702"/>
          <a:stretch/>
        </p:blipFill>
        <p:spPr>
          <a:xfrm>
            <a:off x="4478811" y="4566462"/>
            <a:ext cx="2893581" cy="2278636"/>
          </a:xfrm>
          <a:prstGeom prst="rect">
            <a:avLst/>
          </a:prstGeom>
        </p:spPr>
      </p:pic>
      <p:pic>
        <p:nvPicPr>
          <p:cNvPr id="17" name="Picture 16">
            <a:extLst>
              <a:ext uri="{FF2B5EF4-FFF2-40B4-BE49-F238E27FC236}">
                <a16:creationId xmlns:a16="http://schemas.microsoft.com/office/drawing/2014/main" id="{E142CEF0-BA19-4C68-BA5C-4F405C8D7212}"/>
              </a:ext>
            </a:extLst>
          </p:cNvPr>
          <p:cNvPicPr>
            <a:picLocks noChangeAspect="1"/>
          </p:cNvPicPr>
          <p:nvPr/>
        </p:nvPicPr>
        <p:blipFill>
          <a:blip r:embed="rId6"/>
          <a:stretch>
            <a:fillRect/>
          </a:stretch>
        </p:blipFill>
        <p:spPr>
          <a:xfrm>
            <a:off x="657485" y="4566718"/>
            <a:ext cx="3627120" cy="2278380"/>
          </a:xfrm>
          <a:prstGeom prst="rect">
            <a:avLst/>
          </a:prstGeom>
        </p:spPr>
      </p:pic>
      <p:pic>
        <p:nvPicPr>
          <p:cNvPr id="16" name="Picture 15">
            <a:extLst>
              <a:ext uri="{FF2B5EF4-FFF2-40B4-BE49-F238E27FC236}">
                <a16:creationId xmlns:a16="http://schemas.microsoft.com/office/drawing/2014/main" id="{375BAA79-8691-4A8F-9EEE-83695D1423EA}"/>
              </a:ext>
            </a:extLst>
          </p:cNvPr>
          <p:cNvPicPr>
            <a:picLocks noChangeAspect="1"/>
          </p:cNvPicPr>
          <p:nvPr/>
        </p:nvPicPr>
        <p:blipFill>
          <a:blip r:embed="rId7"/>
          <a:stretch>
            <a:fillRect/>
          </a:stretch>
        </p:blipFill>
        <p:spPr>
          <a:xfrm>
            <a:off x="388412" y="1512603"/>
            <a:ext cx="5143500" cy="3429000"/>
          </a:xfrm>
          <a:prstGeom prst="rect">
            <a:avLst/>
          </a:prstGeom>
        </p:spPr>
      </p:pic>
    </p:spTree>
    <p:extLst>
      <p:ext uri="{BB962C8B-B14F-4D97-AF65-F5344CB8AC3E}">
        <p14:creationId xmlns:p14="http://schemas.microsoft.com/office/powerpoint/2010/main" val="10074012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10F69C2-CBDF-4972-B8BB-9D78AD85455C}"/>
              </a:ext>
            </a:extLst>
          </p:cNvPr>
          <p:cNvSpPr/>
          <p:nvPr/>
        </p:nvSpPr>
        <p:spPr>
          <a:xfrm>
            <a:off x="5178669" y="0"/>
            <a:ext cx="5513144" cy="755967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5" name="Title 4"/>
          <p:cNvSpPr>
            <a:spLocks noGrp="1"/>
          </p:cNvSpPr>
          <p:nvPr>
            <p:ph type="title"/>
          </p:nvPr>
        </p:nvSpPr>
        <p:spPr>
          <a:xfrm>
            <a:off x="388414" y="365104"/>
            <a:ext cx="4482524" cy="900000"/>
          </a:xfrm>
        </p:spPr>
        <p:txBody>
          <a:bodyPr/>
          <a:lstStyle/>
          <a:p>
            <a:r>
              <a:rPr lang="en-GB" dirty="0"/>
              <a:t>Tech for Mental Health </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solidFill>
                  <a:schemeClr val="tx1"/>
                </a:solidFill>
              </a:rPr>
              <a:pPr/>
              <a:t>5</a:t>
            </a:fld>
            <a:endParaRPr lang="en-GB" dirty="0">
              <a:solidFill>
                <a:schemeClr val="tx1"/>
              </a:solidFill>
            </a:endParaRPr>
          </a:p>
        </p:txBody>
      </p:sp>
      <p:pic>
        <p:nvPicPr>
          <p:cNvPr id="12" name="Picture 2" descr="Image result for mental health teenager">
            <a:hlinkClick r:id="rId2"/>
            <a:extLst>
              <a:ext uri="{FF2B5EF4-FFF2-40B4-BE49-F238E27FC236}">
                <a16:creationId xmlns:a16="http://schemas.microsoft.com/office/drawing/2014/main" id="{9881C203-929E-4F88-914D-2D654ADFE81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9993" r="7548"/>
          <a:stretch/>
        </p:blipFill>
        <p:spPr bwMode="auto">
          <a:xfrm>
            <a:off x="388414" y="1507061"/>
            <a:ext cx="4401842" cy="256724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Image result for headspace for kids">
            <a:hlinkClick r:id="rId4"/>
            <a:extLst>
              <a:ext uri="{FF2B5EF4-FFF2-40B4-BE49-F238E27FC236}">
                <a16:creationId xmlns:a16="http://schemas.microsoft.com/office/drawing/2014/main" id="{41EB01BE-8B29-41D9-9DD8-50032F5E21B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3115" y="1507061"/>
            <a:ext cx="4749330" cy="2567121"/>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a:extLst>
              <a:ext uri="{FF2B5EF4-FFF2-40B4-BE49-F238E27FC236}">
                <a16:creationId xmlns:a16="http://schemas.microsoft.com/office/drawing/2014/main" id="{51A6765F-57DA-43B5-9DD9-2084574F2FEA}"/>
              </a:ext>
            </a:extLst>
          </p:cNvPr>
          <p:cNvGrpSpPr/>
          <p:nvPr/>
        </p:nvGrpSpPr>
        <p:grpSpPr>
          <a:xfrm>
            <a:off x="388414" y="6238752"/>
            <a:ext cx="1558374" cy="509518"/>
            <a:chOff x="388414" y="6238752"/>
            <a:chExt cx="1558374" cy="509518"/>
          </a:xfrm>
        </p:grpSpPr>
        <p:sp>
          <p:nvSpPr>
            <p:cNvPr id="15" name="Rectangle: Rounded Corners 14">
              <a:extLst>
                <a:ext uri="{FF2B5EF4-FFF2-40B4-BE49-F238E27FC236}">
                  <a16:creationId xmlns:a16="http://schemas.microsoft.com/office/drawing/2014/main" id="{3627EE48-2570-4F96-9754-F09ACB818864}"/>
                </a:ext>
              </a:extLst>
            </p:cNvPr>
            <p:cNvSpPr/>
            <p:nvPr/>
          </p:nvSpPr>
          <p:spPr>
            <a:xfrm>
              <a:off x="388414" y="6238752"/>
              <a:ext cx="1558374" cy="509518"/>
            </a:xfrm>
            <a:prstGeom prst="roundRect">
              <a:avLst/>
            </a:prstGeom>
            <a:solidFill>
              <a:srgbClr val="FFFFFF"/>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2"/>
                  </a:solidFill>
                </a:rPr>
                <a:t>Watch video</a:t>
              </a:r>
            </a:p>
          </p:txBody>
        </p:sp>
        <p:sp>
          <p:nvSpPr>
            <p:cNvPr id="16" name="Isosceles Triangle 15">
              <a:extLst>
                <a:ext uri="{FF2B5EF4-FFF2-40B4-BE49-F238E27FC236}">
                  <a16:creationId xmlns:a16="http://schemas.microsoft.com/office/drawing/2014/main" id="{F7C49EC9-7FEE-469F-955E-410547D393CA}"/>
                </a:ext>
              </a:extLst>
            </p:cNvPr>
            <p:cNvSpPr/>
            <p:nvPr/>
          </p:nvSpPr>
          <p:spPr>
            <a:xfrm rot="5400000">
              <a:off x="542283" y="6422789"/>
              <a:ext cx="164076" cy="141444"/>
            </a:xfrm>
            <a:prstGeom prst="triangle">
              <a:avLst/>
            </a:prstGeom>
            <a:solidFill>
              <a:schemeClr val="accent2"/>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17" name="Rectangle 16">
            <a:hlinkClick r:id="rId2"/>
            <a:extLst>
              <a:ext uri="{FF2B5EF4-FFF2-40B4-BE49-F238E27FC236}">
                <a16:creationId xmlns:a16="http://schemas.microsoft.com/office/drawing/2014/main" id="{690D0AEB-C637-4A8D-922C-5C9BD3B7C77C}"/>
              </a:ext>
            </a:extLst>
          </p:cNvPr>
          <p:cNvSpPr/>
          <p:nvPr/>
        </p:nvSpPr>
        <p:spPr>
          <a:xfrm>
            <a:off x="303588"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nvGrpSpPr>
          <p:cNvPr id="18" name="Group 17">
            <a:extLst>
              <a:ext uri="{FF2B5EF4-FFF2-40B4-BE49-F238E27FC236}">
                <a16:creationId xmlns:a16="http://schemas.microsoft.com/office/drawing/2014/main" id="{9F22CAF0-C10D-4099-BB13-47D55D863740}"/>
              </a:ext>
            </a:extLst>
          </p:cNvPr>
          <p:cNvGrpSpPr/>
          <p:nvPr/>
        </p:nvGrpSpPr>
        <p:grpSpPr>
          <a:xfrm>
            <a:off x="8745027" y="6238752"/>
            <a:ext cx="1558374" cy="509518"/>
            <a:chOff x="388414" y="6238752"/>
            <a:chExt cx="1558374" cy="509518"/>
          </a:xfrm>
        </p:grpSpPr>
        <p:sp>
          <p:nvSpPr>
            <p:cNvPr id="19" name="Rectangle: Rounded Corners 18">
              <a:extLst>
                <a:ext uri="{FF2B5EF4-FFF2-40B4-BE49-F238E27FC236}">
                  <a16:creationId xmlns:a16="http://schemas.microsoft.com/office/drawing/2014/main" id="{554513C0-5CAB-45A8-ABDC-5E2FA992F914}"/>
                </a:ext>
              </a:extLst>
            </p:cNvPr>
            <p:cNvSpPr/>
            <p:nvPr/>
          </p:nvSpPr>
          <p:spPr>
            <a:xfrm>
              <a:off x="388414" y="6238752"/>
              <a:ext cx="1558374" cy="509518"/>
            </a:xfrm>
            <a:prstGeom prst="roundRect">
              <a:avLst/>
            </a:prstGeom>
            <a:solidFill>
              <a:schemeClr val="accent2"/>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bg1"/>
                  </a:solidFill>
                </a:rPr>
                <a:t>Watch video</a:t>
              </a:r>
            </a:p>
          </p:txBody>
        </p:sp>
        <p:sp>
          <p:nvSpPr>
            <p:cNvPr id="20" name="Isosceles Triangle 19">
              <a:extLst>
                <a:ext uri="{FF2B5EF4-FFF2-40B4-BE49-F238E27FC236}">
                  <a16:creationId xmlns:a16="http://schemas.microsoft.com/office/drawing/2014/main" id="{8F52C37C-D89D-4271-8393-3798B93BFBA2}"/>
                </a:ext>
              </a:extLst>
            </p:cNvPr>
            <p:cNvSpPr/>
            <p:nvPr/>
          </p:nvSpPr>
          <p:spPr>
            <a:xfrm rot="5400000">
              <a:off x="542283" y="6422789"/>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22" name="Rectangle 21">
            <a:hlinkClick r:id="rId4"/>
            <a:extLst>
              <a:ext uri="{FF2B5EF4-FFF2-40B4-BE49-F238E27FC236}">
                <a16:creationId xmlns:a16="http://schemas.microsoft.com/office/drawing/2014/main" id="{358ADCC8-3C8C-4D78-B132-FF37B26DA9A9}"/>
              </a:ext>
            </a:extLst>
          </p:cNvPr>
          <p:cNvSpPr/>
          <p:nvPr/>
        </p:nvSpPr>
        <p:spPr>
          <a:xfrm>
            <a:off x="8660201"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8" name="Google Shape;1611;p273">
            <a:extLst>
              <a:ext uri="{FF2B5EF4-FFF2-40B4-BE49-F238E27FC236}">
                <a16:creationId xmlns:a16="http://schemas.microsoft.com/office/drawing/2014/main" id="{F16C344F-3130-40D9-A0BC-EFC8BA877619}"/>
              </a:ext>
            </a:extLst>
          </p:cNvPr>
          <p:cNvSpPr/>
          <p:nvPr/>
        </p:nvSpPr>
        <p:spPr>
          <a:xfrm>
            <a:off x="388415" y="4416121"/>
            <a:ext cx="4401842" cy="1182420"/>
          </a:xfrm>
          <a:prstGeom prst="rect">
            <a:avLst/>
          </a:prstGeom>
          <a:noFill/>
          <a:ln>
            <a:noFill/>
          </a:ln>
        </p:spPr>
        <p:txBody>
          <a:bodyPr spcFirstLastPara="1" wrap="square" lIns="0" tIns="0" rIns="0" bIns="0" anchor="t" anchorCtr="0">
            <a:noAutofit/>
          </a:bodyPr>
          <a:lstStyle/>
          <a:p>
            <a:pPr lvl="0">
              <a:buClr>
                <a:srgbClr val="000000"/>
              </a:buClr>
              <a:buSzPts val="1800"/>
            </a:pPr>
            <a:r>
              <a:rPr lang="en-IN" sz="2400" dirty="0">
                <a:solidFill>
                  <a:schemeClr val="bg1"/>
                </a:solidFill>
              </a:rPr>
              <a:t>How is technology being used </a:t>
            </a:r>
            <a:br>
              <a:rPr lang="en-IN" sz="2400" dirty="0">
                <a:solidFill>
                  <a:schemeClr val="bg1"/>
                </a:solidFill>
              </a:rPr>
            </a:br>
            <a:r>
              <a:rPr lang="en-IN" sz="2400" dirty="0">
                <a:solidFill>
                  <a:schemeClr val="bg1"/>
                </a:solidFill>
              </a:rPr>
              <a:t>to help people improve and maintain positive mental health? </a:t>
            </a:r>
          </a:p>
        </p:txBody>
      </p:sp>
      <p:sp>
        <p:nvSpPr>
          <p:cNvPr id="29" name="Google Shape;1611;p273">
            <a:extLst>
              <a:ext uri="{FF2B5EF4-FFF2-40B4-BE49-F238E27FC236}">
                <a16:creationId xmlns:a16="http://schemas.microsoft.com/office/drawing/2014/main" id="{AC467B88-88DC-47A7-82F5-D667C0D3A209}"/>
              </a:ext>
            </a:extLst>
          </p:cNvPr>
          <p:cNvSpPr/>
          <p:nvPr/>
        </p:nvSpPr>
        <p:spPr>
          <a:xfrm>
            <a:off x="5583115" y="4416121"/>
            <a:ext cx="4647813" cy="1182420"/>
          </a:xfrm>
          <a:prstGeom prst="rect">
            <a:avLst/>
          </a:prstGeom>
          <a:noFill/>
          <a:ln>
            <a:noFill/>
          </a:ln>
        </p:spPr>
        <p:txBody>
          <a:bodyPr spcFirstLastPara="1" wrap="square" lIns="0" tIns="0" rIns="0" bIns="0" anchor="t" anchorCtr="0">
            <a:noAutofit/>
          </a:bodyPr>
          <a:lstStyle/>
          <a:p>
            <a:pPr lvl="0">
              <a:buClr>
                <a:srgbClr val="000000"/>
              </a:buClr>
              <a:buSzPts val="1800"/>
            </a:pPr>
            <a:r>
              <a:rPr lang="en-IN" sz="2400" dirty="0">
                <a:solidFill>
                  <a:schemeClr val="accent2"/>
                </a:solidFill>
              </a:rPr>
              <a:t>Do you know of any apps which support mental health? </a:t>
            </a:r>
          </a:p>
        </p:txBody>
      </p:sp>
    </p:spTree>
    <p:extLst>
      <p:ext uri="{BB962C8B-B14F-4D97-AF65-F5344CB8AC3E}">
        <p14:creationId xmlns:p14="http://schemas.microsoft.com/office/powerpoint/2010/main" val="7883565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7653134-7CF7-4869-973B-303F4F86E11B}"/>
              </a:ext>
            </a:extLst>
          </p:cNvPr>
          <p:cNvSpPr/>
          <p:nvPr/>
        </p:nvSpPr>
        <p:spPr>
          <a:xfrm>
            <a:off x="0" y="-6974"/>
            <a:ext cx="10691813" cy="3103857"/>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FFFFFF"/>
              </a:solidFill>
              <a:effectLst/>
              <a:uLnTx/>
              <a:uFillTx/>
              <a:latin typeface="Arial"/>
              <a:ea typeface="+mn-ea"/>
              <a:cs typeface="+mn-cs"/>
            </a:endParaRPr>
          </a:p>
        </p:txBody>
      </p:sp>
      <p:sp>
        <p:nvSpPr>
          <p:cNvPr id="2" name="Title 1">
            <a:extLst>
              <a:ext uri="{FF2B5EF4-FFF2-40B4-BE49-F238E27FC236}">
                <a16:creationId xmlns:a16="http://schemas.microsoft.com/office/drawing/2014/main" id="{984459D0-EDE7-4DF7-B68B-DCCDEE649082}"/>
              </a:ext>
            </a:extLst>
          </p:cNvPr>
          <p:cNvSpPr>
            <a:spLocks noGrp="1"/>
          </p:cNvSpPr>
          <p:nvPr>
            <p:ph type="title"/>
          </p:nvPr>
        </p:nvSpPr>
        <p:spPr/>
        <p:txBody>
          <a:bodyPr/>
          <a:lstStyle/>
          <a:p>
            <a:r>
              <a:rPr lang="en-IN" dirty="0">
                <a:solidFill>
                  <a:schemeClr val="tx1"/>
                </a:solidFill>
              </a:rPr>
              <a:t>Careers in Tech for Health and Inclusion</a:t>
            </a:r>
            <a:endParaRPr lang="en-GB" dirty="0">
              <a:solidFill>
                <a:schemeClr val="tx1"/>
              </a:solidFill>
            </a:endParaRPr>
          </a:p>
        </p:txBody>
      </p:sp>
      <p:sp>
        <p:nvSpPr>
          <p:cNvPr id="3" name="Content Placeholder 2">
            <a:extLst>
              <a:ext uri="{FF2B5EF4-FFF2-40B4-BE49-F238E27FC236}">
                <a16:creationId xmlns:a16="http://schemas.microsoft.com/office/drawing/2014/main" id="{95EF0043-F049-4DB8-B3B2-25E07BFC4ED9}"/>
              </a:ext>
            </a:extLst>
          </p:cNvPr>
          <p:cNvSpPr>
            <a:spLocks noGrp="1"/>
          </p:cNvSpPr>
          <p:nvPr>
            <p:ph idx="1"/>
          </p:nvPr>
        </p:nvSpPr>
        <p:spPr>
          <a:xfrm>
            <a:off x="388413" y="1408670"/>
            <a:ext cx="9914987" cy="5503934"/>
          </a:xfrm>
        </p:spPr>
        <p:txBody>
          <a:bodyPr/>
          <a:lstStyle/>
          <a:p>
            <a:r>
              <a:rPr lang="en-GB" sz="2000" b="0" dirty="0">
                <a:solidFill>
                  <a:schemeClr val="accent3"/>
                </a:solidFill>
              </a:rPr>
              <a:t>Medical Lab Assistant</a:t>
            </a:r>
          </a:p>
        </p:txBody>
      </p:sp>
      <p:sp>
        <p:nvSpPr>
          <p:cNvPr id="4" name="Slide Number Placeholder 3">
            <a:extLst>
              <a:ext uri="{FF2B5EF4-FFF2-40B4-BE49-F238E27FC236}">
                <a16:creationId xmlns:a16="http://schemas.microsoft.com/office/drawing/2014/main" id="{BB26DA05-0F4B-45D1-9EDD-6006ACFF8A3E}"/>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70704B-CE94-48CC-AF30-84932A1262A7}" type="slidenum">
              <a:rPr kumimoji="0" lang="en-GB"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800" b="0" i="0" u="none" strike="noStrike" kern="1200" cap="none" spc="0" normalizeH="0" baseline="0" noProof="0" dirty="0">
              <a:ln>
                <a:noFill/>
              </a:ln>
              <a:solidFill>
                <a:srgbClr val="FFFFFF"/>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752706F6-DF7B-492A-88FD-219356BAA826}"/>
              </a:ext>
            </a:extLst>
          </p:cNvPr>
          <p:cNvSpPr/>
          <p:nvPr/>
        </p:nvSpPr>
        <p:spPr>
          <a:xfrm>
            <a:off x="7063696" y="1126530"/>
            <a:ext cx="2705100" cy="307777"/>
          </a:xfrm>
          <a:prstGeom prst="rect">
            <a:avLst/>
          </a:prstGeom>
        </p:spPr>
        <p:txBody>
          <a:bodyPr wrap="square" lIns="0" tIns="0" rIns="0" bIns="0">
            <a:spAutoFit/>
          </a:bodyPr>
          <a:lstStyle/>
          <a:p>
            <a:pPr marL="0" marR="0" lvl="0" indent="0" algn="l" defTabSz="801934" rtl="0" eaLnBrk="1" fontAlgn="auto" latinLnBrk="0" hangingPunct="1">
              <a:lnSpc>
                <a:spcPct val="100000"/>
              </a:lnSpc>
              <a:spcBef>
                <a:spcPts val="0"/>
              </a:spcBef>
              <a:spcAft>
                <a:spcPts val="1052"/>
              </a:spcAft>
              <a:buClrTx/>
              <a:buSzTx/>
              <a:buFontTx/>
              <a:buNone/>
              <a:tabLst/>
              <a:defRPr/>
            </a:pPr>
            <a:r>
              <a:rPr kumimoji="0" lang="en-GB" sz="2000" b="0" i="0" u="none" strike="noStrike" kern="1200" cap="none" spc="0" normalizeH="0" baseline="0" noProof="0" dirty="0">
                <a:ln>
                  <a:noFill/>
                </a:ln>
                <a:solidFill>
                  <a:srgbClr val="EC5750"/>
                </a:solidFill>
                <a:effectLst/>
                <a:uLnTx/>
                <a:uFillTx/>
                <a:latin typeface="Arial"/>
                <a:ea typeface="+mn-ea"/>
                <a:cs typeface="+mn-cs"/>
              </a:rPr>
              <a:t>Medical Technology </a:t>
            </a:r>
          </a:p>
        </p:txBody>
      </p:sp>
      <p:sp>
        <p:nvSpPr>
          <p:cNvPr id="14" name="Content Placeholder 2">
            <a:extLst>
              <a:ext uri="{FF2B5EF4-FFF2-40B4-BE49-F238E27FC236}">
                <a16:creationId xmlns:a16="http://schemas.microsoft.com/office/drawing/2014/main" id="{C747E57C-0B41-4889-AB1C-42EEED4C1421}"/>
              </a:ext>
            </a:extLst>
          </p:cNvPr>
          <p:cNvSpPr txBox="1">
            <a:spLocks/>
          </p:cNvSpPr>
          <p:nvPr/>
        </p:nvSpPr>
        <p:spPr>
          <a:xfrm>
            <a:off x="412273" y="4096386"/>
            <a:ext cx="2973028" cy="307777"/>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pPr marL="0" marR="0" lvl="0" indent="0" algn="l" defTabSz="801934" rtl="0" eaLnBrk="1" fontAlgn="auto" latinLnBrk="0" hangingPunct="1">
              <a:lnSpc>
                <a:spcPct val="100000"/>
              </a:lnSpc>
              <a:spcBef>
                <a:spcPts val="0"/>
              </a:spcBef>
              <a:spcAft>
                <a:spcPts val="90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FFFFFF"/>
                </a:solidFill>
                <a:effectLst/>
                <a:uLnTx/>
                <a:uFillTx/>
                <a:latin typeface="Arial"/>
                <a:ea typeface="+mn-ea"/>
                <a:cs typeface="+mn-cs"/>
              </a:rPr>
              <a:t>As a medical lab assistant, you would help scientists with lab tests. Your job would involve </a:t>
            </a:r>
            <a:r>
              <a:rPr kumimoji="0" lang="en-GB" sz="1800" b="0" i="0" u="none" strike="noStrike" kern="1200" cap="none" spc="0" normalizeH="0" baseline="0" noProof="0" dirty="0" err="1">
                <a:ln>
                  <a:noFill/>
                </a:ln>
                <a:solidFill>
                  <a:srgbClr val="FFFFFF"/>
                </a:solidFill>
                <a:effectLst/>
                <a:uLnTx/>
                <a:uFillTx/>
                <a:latin typeface="Arial"/>
                <a:ea typeface="+mn-ea"/>
                <a:cs typeface="+mn-cs"/>
              </a:rPr>
              <a:t>collec</a:t>
            </a:r>
            <a:r>
              <a:rPr lang="en-GB" sz="1800" b="0" dirty="0">
                <a:solidFill>
                  <a:srgbClr val="FFFFFF"/>
                </a:solidFill>
                <a:latin typeface="Arial"/>
              </a:rPr>
              <a:t>ting and analysing samples and helping to get test results for patients.</a:t>
            </a:r>
            <a:endParaRPr kumimoji="0" lang="en-GB"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9" name="Content Placeholder 2">
            <a:extLst>
              <a:ext uri="{FF2B5EF4-FFF2-40B4-BE49-F238E27FC236}">
                <a16:creationId xmlns:a16="http://schemas.microsoft.com/office/drawing/2014/main" id="{996E62D4-014B-4EB2-8329-492CF6E1F44A}"/>
              </a:ext>
            </a:extLst>
          </p:cNvPr>
          <p:cNvSpPr txBox="1">
            <a:spLocks/>
          </p:cNvSpPr>
          <p:nvPr/>
        </p:nvSpPr>
        <p:spPr>
          <a:xfrm>
            <a:off x="7278673" y="4096387"/>
            <a:ext cx="2839709" cy="307777"/>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pPr>
              <a:defRPr/>
            </a:pPr>
            <a:r>
              <a:rPr lang="en-GB" sz="1800" b="0" dirty="0">
                <a:solidFill>
                  <a:srgbClr val="FFFFFF"/>
                </a:solidFill>
                <a:latin typeface="Arial"/>
              </a:rPr>
              <a:t>As a medical researcher, you would conduct experiments and use your results and knowledge to develop new treatments for medical conditions.</a:t>
            </a:r>
            <a:endParaRPr kumimoji="0" lang="en-GB"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72C471A6-F7D2-4A4C-AFEA-3BEF48796BED}"/>
              </a:ext>
            </a:extLst>
          </p:cNvPr>
          <p:cNvSpPr/>
          <p:nvPr/>
        </p:nvSpPr>
        <p:spPr>
          <a:xfrm>
            <a:off x="3734230" y="1408670"/>
            <a:ext cx="2520562" cy="307777"/>
          </a:xfrm>
          <a:prstGeom prst="rect">
            <a:avLst/>
          </a:prstGeom>
        </p:spPr>
        <p:txBody>
          <a:bodyPr wrap="none" lIns="0" tIns="0" rIns="0" bIns="0">
            <a:spAutoFit/>
          </a:bodyPr>
          <a:lstStyle/>
          <a:p>
            <a:pPr marL="0" marR="0" lvl="0" indent="0" algn="l" defTabSz="801934" rtl="0" eaLnBrk="1" fontAlgn="auto" latinLnBrk="0" hangingPunct="1">
              <a:lnSpc>
                <a:spcPct val="100000"/>
              </a:lnSpc>
              <a:spcBef>
                <a:spcPts val="0"/>
              </a:spcBef>
              <a:spcAft>
                <a:spcPts val="1052"/>
              </a:spcAft>
              <a:buClrTx/>
              <a:buSzTx/>
              <a:buFontTx/>
              <a:buNone/>
              <a:tabLst/>
              <a:defRPr/>
            </a:pPr>
            <a:r>
              <a:rPr kumimoji="0" lang="en-GB" sz="2000" b="0" i="0" u="none" strike="noStrike" kern="1200" cap="none" spc="0" normalizeH="0" baseline="0" noProof="0" dirty="0">
                <a:ln>
                  <a:noFill/>
                </a:ln>
                <a:solidFill>
                  <a:srgbClr val="EC5750"/>
                </a:solidFill>
                <a:effectLst/>
                <a:uLnTx/>
                <a:uFillTx/>
                <a:latin typeface="Arial"/>
                <a:ea typeface="+mn-ea"/>
                <a:cs typeface="+mn-cs"/>
              </a:rPr>
              <a:t>Ultrasound Technician</a:t>
            </a:r>
          </a:p>
        </p:txBody>
      </p:sp>
      <p:sp>
        <p:nvSpPr>
          <p:cNvPr id="15" name="Content Placeholder 2">
            <a:extLst>
              <a:ext uri="{FF2B5EF4-FFF2-40B4-BE49-F238E27FC236}">
                <a16:creationId xmlns:a16="http://schemas.microsoft.com/office/drawing/2014/main" id="{B1AC24E2-D5A9-4D4E-92A8-1DE9FB5EE206}"/>
              </a:ext>
            </a:extLst>
          </p:cNvPr>
          <p:cNvSpPr txBox="1">
            <a:spLocks/>
          </p:cNvSpPr>
          <p:nvPr/>
        </p:nvSpPr>
        <p:spPr>
          <a:xfrm>
            <a:off x="3799275" y="4096387"/>
            <a:ext cx="3119672" cy="307777"/>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pPr marL="0" marR="0" lvl="0" indent="0" algn="l" defTabSz="801934" rtl="0" eaLnBrk="1" fontAlgn="auto" latinLnBrk="0" hangingPunct="1">
              <a:lnSpc>
                <a:spcPct val="100000"/>
              </a:lnSpc>
              <a:spcBef>
                <a:spcPts val="0"/>
              </a:spcBef>
              <a:spcAft>
                <a:spcPts val="90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FFFFFF"/>
                </a:solidFill>
                <a:effectLst/>
                <a:uLnTx/>
                <a:uFillTx/>
                <a:latin typeface="Arial"/>
                <a:ea typeface="+mn-ea"/>
                <a:cs typeface="+mn-cs"/>
              </a:rPr>
              <a:t>Ultrasound technicians help doctors to diagnose patients </a:t>
            </a:r>
            <a:r>
              <a:rPr lang="en-GB" sz="1800" b="0" dirty="0">
                <a:solidFill>
                  <a:srgbClr val="FFFFFF"/>
                </a:solidFill>
                <a:latin typeface="Arial"/>
              </a:rPr>
              <a:t>b</a:t>
            </a:r>
            <a:r>
              <a:rPr kumimoji="0" lang="en-GB" sz="1800" b="0" i="0" u="none" strike="noStrike" kern="1200" cap="none" spc="0" normalizeH="0" baseline="0" noProof="0" dirty="0">
                <a:ln>
                  <a:noFill/>
                </a:ln>
                <a:solidFill>
                  <a:srgbClr val="FFFFFF"/>
                </a:solidFill>
                <a:effectLst/>
                <a:uLnTx/>
                <a:uFillTx/>
                <a:latin typeface="Arial"/>
                <a:ea typeface="+mn-ea"/>
                <a:cs typeface="+mn-cs"/>
              </a:rPr>
              <a:t>y capturing images of parts inside the human body with ultrasound equipment. </a:t>
            </a:r>
          </a:p>
        </p:txBody>
      </p:sp>
      <p:sp>
        <p:nvSpPr>
          <p:cNvPr id="16" name="TextBox 15">
            <a:extLst>
              <a:ext uri="{FF2B5EF4-FFF2-40B4-BE49-F238E27FC236}">
                <a16:creationId xmlns:a16="http://schemas.microsoft.com/office/drawing/2014/main" id="{F1BD7128-F243-4FA5-A135-B64E154068C5}"/>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FFFFFF"/>
                </a:solidFill>
                <a:effectLst/>
                <a:uLnTx/>
                <a:uFillTx/>
                <a:latin typeface="Arial"/>
                <a:ea typeface="+mn-ea"/>
                <a:cs typeface="+mn-cs"/>
              </a:rPr>
              <a:t>Tech We Can  </a:t>
            </a:r>
            <a:r>
              <a:rPr kumimoji="0" lang="en-GB" sz="800" b="0" i="0" u="none" strike="noStrike" kern="1200" cap="none" spc="0" normalizeH="0" baseline="0" noProof="0" dirty="0">
                <a:ln>
                  <a:noFill/>
                </a:ln>
                <a:solidFill>
                  <a:srgbClr val="FFFFFF"/>
                </a:solidFill>
                <a:effectLst/>
                <a:uLnTx/>
                <a:uFillTx/>
                <a:latin typeface="Arial"/>
                <a:ea typeface="+mn-ea"/>
                <a:cs typeface="+mn-cs"/>
              </a:rPr>
              <a:t>|  Tech for Health and Inclusion  </a:t>
            </a:r>
          </a:p>
        </p:txBody>
      </p:sp>
      <p:pic>
        <p:nvPicPr>
          <p:cNvPr id="17" name="Picture 16">
            <a:extLst>
              <a:ext uri="{FF2B5EF4-FFF2-40B4-BE49-F238E27FC236}">
                <a16:creationId xmlns:a16="http://schemas.microsoft.com/office/drawing/2014/main" id="{E889201B-B592-0AC7-77DC-2A3B7E92CF19}"/>
              </a:ext>
            </a:extLst>
          </p:cNvPr>
          <p:cNvPicPr>
            <a:picLocks noChangeAspect="1"/>
          </p:cNvPicPr>
          <p:nvPr/>
        </p:nvPicPr>
        <p:blipFill>
          <a:blip r:embed="rId2"/>
          <a:stretch>
            <a:fillRect/>
          </a:stretch>
        </p:blipFill>
        <p:spPr>
          <a:xfrm>
            <a:off x="374806" y="1990799"/>
            <a:ext cx="3101340" cy="1844040"/>
          </a:xfrm>
          <a:prstGeom prst="rect">
            <a:avLst/>
          </a:prstGeom>
        </p:spPr>
      </p:pic>
      <p:sp>
        <p:nvSpPr>
          <p:cNvPr id="18" name="TextBox 17">
            <a:extLst>
              <a:ext uri="{FF2B5EF4-FFF2-40B4-BE49-F238E27FC236}">
                <a16:creationId xmlns:a16="http://schemas.microsoft.com/office/drawing/2014/main" id="{B6FDFF60-59A7-DB80-F3B2-4B7D53D1009A}"/>
              </a:ext>
            </a:extLst>
          </p:cNvPr>
          <p:cNvSpPr txBox="1"/>
          <p:nvPr/>
        </p:nvSpPr>
        <p:spPr>
          <a:xfrm>
            <a:off x="6977230" y="1377892"/>
            <a:ext cx="5350474" cy="400110"/>
          </a:xfrm>
          <a:prstGeom prst="rect">
            <a:avLst/>
          </a:prstGeom>
          <a:noFill/>
        </p:spPr>
        <p:txBody>
          <a:bodyPr wrap="square">
            <a:spAutoFit/>
          </a:bodyPr>
          <a:lstStyle/>
          <a:p>
            <a:pPr marL="0" marR="0" lvl="0" indent="0" algn="l" defTabSz="801934" rtl="0" eaLnBrk="1" fontAlgn="auto" latinLnBrk="0" hangingPunct="1">
              <a:lnSpc>
                <a:spcPct val="100000"/>
              </a:lnSpc>
              <a:spcBef>
                <a:spcPts val="0"/>
              </a:spcBef>
              <a:spcAft>
                <a:spcPts val="1052"/>
              </a:spcAft>
              <a:buClrTx/>
              <a:buSzTx/>
              <a:buFontTx/>
              <a:buNone/>
              <a:tabLst/>
              <a:defRPr/>
            </a:pPr>
            <a:r>
              <a:rPr kumimoji="0" lang="en-GB" sz="2000" b="0" i="0" u="none" strike="noStrike" kern="1200" cap="none" spc="0" normalizeH="0" baseline="0" noProof="0" dirty="0">
                <a:ln>
                  <a:noFill/>
                </a:ln>
                <a:solidFill>
                  <a:srgbClr val="EC5750"/>
                </a:solidFill>
                <a:effectLst/>
                <a:uLnTx/>
                <a:uFillTx/>
                <a:latin typeface="Arial"/>
                <a:ea typeface="+mn-ea"/>
                <a:cs typeface="+mn-cs"/>
              </a:rPr>
              <a:t>Researcher</a:t>
            </a:r>
          </a:p>
        </p:txBody>
      </p:sp>
      <p:pic>
        <p:nvPicPr>
          <p:cNvPr id="23" name="Google Shape;1217;p208" descr="Image result for ultrasound technician">
            <a:extLst>
              <a:ext uri="{FF2B5EF4-FFF2-40B4-BE49-F238E27FC236}">
                <a16:creationId xmlns:a16="http://schemas.microsoft.com/office/drawing/2014/main" id="{EFAB09DF-46C7-B404-A7C3-A53C55DDFE58}"/>
              </a:ext>
            </a:extLst>
          </p:cNvPr>
          <p:cNvPicPr preferRelativeResize="0"/>
          <p:nvPr/>
        </p:nvPicPr>
        <p:blipFill rotWithShape="1">
          <a:blip r:embed="rId3" cstate="email">
            <a:extLst>
              <a:ext uri="{28A0092B-C50C-407E-A947-70E740481C1C}">
                <a14:useLocalDpi xmlns:a14="http://schemas.microsoft.com/office/drawing/2010/main"/>
              </a:ext>
            </a:extLst>
          </a:blip>
          <a:srcRect r="2715"/>
          <a:stretch/>
        </p:blipFill>
        <p:spPr>
          <a:xfrm>
            <a:off x="3799275" y="1991972"/>
            <a:ext cx="3093262" cy="1850487"/>
          </a:xfrm>
          <a:prstGeom prst="rect">
            <a:avLst/>
          </a:prstGeom>
        </p:spPr>
      </p:pic>
      <p:pic>
        <p:nvPicPr>
          <p:cNvPr id="24" name="Picture 23">
            <a:extLst>
              <a:ext uri="{FF2B5EF4-FFF2-40B4-BE49-F238E27FC236}">
                <a16:creationId xmlns:a16="http://schemas.microsoft.com/office/drawing/2014/main" id="{ABBCB696-3B87-5929-A6FC-6519520250DC}"/>
              </a:ext>
            </a:extLst>
          </p:cNvPr>
          <p:cNvPicPr>
            <a:picLocks noChangeAspect="1"/>
          </p:cNvPicPr>
          <p:nvPr/>
        </p:nvPicPr>
        <p:blipFill>
          <a:blip r:embed="rId4"/>
          <a:stretch>
            <a:fillRect/>
          </a:stretch>
        </p:blipFill>
        <p:spPr>
          <a:xfrm>
            <a:off x="7223595" y="1990799"/>
            <a:ext cx="3093720" cy="1851660"/>
          </a:xfrm>
          <a:prstGeom prst="rect">
            <a:avLst/>
          </a:prstGeom>
        </p:spPr>
      </p:pic>
    </p:spTree>
    <p:extLst>
      <p:ext uri="{BB962C8B-B14F-4D97-AF65-F5344CB8AC3E}">
        <p14:creationId xmlns:p14="http://schemas.microsoft.com/office/powerpoint/2010/main" val="3996176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7653134-7CF7-4869-973B-303F4F86E11B}"/>
              </a:ext>
            </a:extLst>
          </p:cNvPr>
          <p:cNvSpPr/>
          <p:nvPr/>
        </p:nvSpPr>
        <p:spPr>
          <a:xfrm>
            <a:off x="0" y="-6974"/>
            <a:ext cx="10691813" cy="3103857"/>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FFFFFF"/>
              </a:solidFill>
              <a:effectLst/>
              <a:uLnTx/>
              <a:uFillTx/>
              <a:latin typeface="Arial"/>
              <a:ea typeface="+mn-ea"/>
              <a:cs typeface="+mn-cs"/>
            </a:endParaRPr>
          </a:p>
        </p:txBody>
      </p:sp>
      <p:sp>
        <p:nvSpPr>
          <p:cNvPr id="2" name="Title 1">
            <a:extLst>
              <a:ext uri="{FF2B5EF4-FFF2-40B4-BE49-F238E27FC236}">
                <a16:creationId xmlns:a16="http://schemas.microsoft.com/office/drawing/2014/main" id="{984459D0-EDE7-4DF7-B68B-DCCDEE649082}"/>
              </a:ext>
            </a:extLst>
          </p:cNvPr>
          <p:cNvSpPr>
            <a:spLocks noGrp="1"/>
          </p:cNvSpPr>
          <p:nvPr>
            <p:ph type="title"/>
          </p:nvPr>
        </p:nvSpPr>
        <p:spPr/>
        <p:txBody>
          <a:bodyPr/>
          <a:lstStyle/>
          <a:p>
            <a:r>
              <a:rPr lang="en-IN" dirty="0">
                <a:solidFill>
                  <a:schemeClr val="tx1"/>
                </a:solidFill>
              </a:rPr>
              <a:t>Careers in Tech for Health and Inclusion</a:t>
            </a:r>
            <a:endParaRPr lang="en-GB" dirty="0">
              <a:solidFill>
                <a:schemeClr val="tx1"/>
              </a:solidFill>
            </a:endParaRPr>
          </a:p>
        </p:txBody>
      </p:sp>
      <p:sp>
        <p:nvSpPr>
          <p:cNvPr id="3" name="Content Placeholder 2">
            <a:extLst>
              <a:ext uri="{FF2B5EF4-FFF2-40B4-BE49-F238E27FC236}">
                <a16:creationId xmlns:a16="http://schemas.microsoft.com/office/drawing/2014/main" id="{95EF0043-F049-4DB8-B3B2-25E07BFC4ED9}"/>
              </a:ext>
            </a:extLst>
          </p:cNvPr>
          <p:cNvSpPr>
            <a:spLocks noGrp="1"/>
          </p:cNvSpPr>
          <p:nvPr>
            <p:ph idx="1"/>
          </p:nvPr>
        </p:nvSpPr>
        <p:spPr>
          <a:xfrm>
            <a:off x="388413" y="1408670"/>
            <a:ext cx="9914987" cy="5503934"/>
          </a:xfrm>
        </p:spPr>
        <p:txBody>
          <a:bodyPr/>
          <a:lstStyle/>
          <a:p>
            <a:r>
              <a:rPr lang="en-GB" sz="2000" b="0" dirty="0">
                <a:solidFill>
                  <a:schemeClr val="accent3"/>
                </a:solidFill>
              </a:rPr>
              <a:t>                 Radiologist</a:t>
            </a:r>
          </a:p>
        </p:txBody>
      </p:sp>
      <p:sp>
        <p:nvSpPr>
          <p:cNvPr id="4" name="Slide Number Placeholder 3">
            <a:extLst>
              <a:ext uri="{FF2B5EF4-FFF2-40B4-BE49-F238E27FC236}">
                <a16:creationId xmlns:a16="http://schemas.microsoft.com/office/drawing/2014/main" id="{BB26DA05-0F4B-45D1-9EDD-6006ACFF8A3E}"/>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70704B-CE94-48CC-AF30-84932A1262A7}" type="slidenum">
              <a:rPr kumimoji="0" lang="en-GB" sz="800" b="0" i="0" u="none" strike="noStrike" kern="1200" cap="none" spc="0" normalizeH="0" baseline="0" noProof="0" smtClean="0">
                <a:ln>
                  <a:noFill/>
                </a:ln>
                <a:solidFill>
                  <a:srgbClr val="FFFFFF"/>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800" b="0" i="0" u="none" strike="noStrike" kern="1200" cap="none" spc="0" normalizeH="0" baseline="0" noProof="0" dirty="0">
              <a:ln>
                <a:noFill/>
              </a:ln>
              <a:solidFill>
                <a:srgbClr val="FFFFFF"/>
              </a:solidFill>
              <a:effectLst/>
              <a:uLnTx/>
              <a:uFillTx/>
              <a:latin typeface="Arial"/>
              <a:ea typeface="+mn-ea"/>
              <a:cs typeface="+mn-cs"/>
            </a:endParaRPr>
          </a:p>
        </p:txBody>
      </p:sp>
      <p:sp>
        <p:nvSpPr>
          <p:cNvPr id="14" name="Content Placeholder 2">
            <a:extLst>
              <a:ext uri="{FF2B5EF4-FFF2-40B4-BE49-F238E27FC236}">
                <a16:creationId xmlns:a16="http://schemas.microsoft.com/office/drawing/2014/main" id="{C747E57C-0B41-4889-AB1C-42EEED4C1421}"/>
              </a:ext>
            </a:extLst>
          </p:cNvPr>
          <p:cNvSpPr txBox="1">
            <a:spLocks/>
          </p:cNvSpPr>
          <p:nvPr/>
        </p:nvSpPr>
        <p:spPr>
          <a:xfrm>
            <a:off x="1571184" y="4150443"/>
            <a:ext cx="2973028" cy="307777"/>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pPr marL="0" marR="0" lvl="0" indent="0" algn="l" defTabSz="801934" rtl="0" eaLnBrk="1" fontAlgn="auto" latinLnBrk="0" hangingPunct="1">
              <a:lnSpc>
                <a:spcPct val="100000"/>
              </a:lnSpc>
              <a:spcBef>
                <a:spcPts val="0"/>
              </a:spcBef>
              <a:spcAft>
                <a:spcPts val="90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FFFFFF"/>
                </a:solidFill>
                <a:effectLst/>
                <a:uLnTx/>
                <a:uFillTx/>
                <a:latin typeface="Arial"/>
                <a:ea typeface="+mn-ea"/>
                <a:cs typeface="+mn-cs"/>
              </a:rPr>
              <a:t>Radiologists use various imaging technology (i.e. </a:t>
            </a:r>
            <a:r>
              <a:rPr lang="en-GB" sz="1800" b="0" dirty="0">
                <a:solidFill>
                  <a:srgbClr val="FFFFFF"/>
                </a:solidFill>
                <a:latin typeface="Arial"/>
              </a:rPr>
              <a:t>x</a:t>
            </a:r>
            <a:r>
              <a:rPr kumimoji="0" lang="en-GB" sz="1800" b="0" i="0" u="none" strike="noStrike" kern="1200" cap="none" spc="0" normalizeH="0" baseline="0" noProof="0" dirty="0">
                <a:ln>
                  <a:noFill/>
                </a:ln>
                <a:solidFill>
                  <a:srgbClr val="FFFFFF"/>
                </a:solidFill>
                <a:effectLst/>
                <a:uLnTx/>
                <a:uFillTx/>
                <a:latin typeface="Arial"/>
                <a:ea typeface="+mn-ea"/>
                <a:cs typeface="+mn-cs"/>
              </a:rPr>
              <a:t>-ray, MRI, CT, ultrasound) to diagnose, monitor and treat injuries and medical conditions.</a:t>
            </a:r>
          </a:p>
        </p:txBody>
      </p:sp>
      <p:sp>
        <p:nvSpPr>
          <p:cNvPr id="20" name="Rectangle 19">
            <a:extLst>
              <a:ext uri="{FF2B5EF4-FFF2-40B4-BE49-F238E27FC236}">
                <a16:creationId xmlns:a16="http://schemas.microsoft.com/office/drawing/2014/main" id="{72C471A6-F7D2-4A4C-AFEA-3BEF48796BED}"/>
              </a:ext>
            </a:extLst>
          </p:cNvPr>
          <p:cNvSpPr/>
          <p:nvPr/>
        </p:nvSpPr>
        <p:spPr>
          <a:xfrm>
            <a:off x="6009839" y="1408670"/>
            <a:ext cx="2991845" cy="307777"/>
          </a:xfrm>
          <a:prstGeom prst="rect">
            <a:avLst/>
          </a:prstGeom>
        </p:spPr>
        <p:txBody>
          <a:bodyPr wrap="none" lIns="0" tIns="0" rIns="0" bIns="0">
            <a:spAutoFit/>
          </a:bodyPr>
          <a:lstStyle/>
          <a:p>
            <a:pPr marL="0" marR="0" lvl="0" indent="0" algn="l" defTabSz="801934" rtl="0" eaLnBrk="1" fontAlgn="auto" latinLnBrk="0" hangingPunct="1">
              <a:lnSpc>
                <a:spcPct val="100000"/>
              </a:lnSpc>
              <a:spcBef>
                <a:spcPts val="0"/>
              </a:spcBef>
              <a:spcAft>
                <a:spcPts val="1052"/>
              </a:spcAft>
              <a:buClrTx/>
              <a:buSzTx/>
              <a:buFontTx/>
              <a:buNone/>
              <a:tabLst/>
              <a:defRPr/>
            </a:pPr>
            <a:r>
              <a:rPr kumimoji="0" lang="en-GB" sz="2000" b="0" i="0" u="none" strike="noStrike" kern="1200" cap="none" spc="0" normalizeH="0" baseline="0" noProof="0" dirty="0">
                <a:ln>
                  <a:noFill/>
                </a:ln>
                <a:solidFill>
                  <a:srgbClr val="EC5750"/>
                </a:solidFill>
                <a:effectLst/>
                <a:uLnTx/>
                <a:uFillTx/>
                <a:latin typeface="Arial"/>
                <a:ea typeface="+mn-ea"/>
                <a:cs typeface="+mn-cs"/>
              </a:rPr>
              <a:t>Cardiovascular Technician</a:t>
            </a:r>
          </a:p>
        </p:txBody>
      </p:sp>
      <p:sp>
        <p:nvSpPr>
          <p:cNvPr id="15" name="Content Placeholder 2">
            <a:extLst>
              <a:ext uri="{FF2B5EF4-FFF2-40B4-BE49-F238E27FC236}">
                <a16:creationId xmlns:a16="http://schemas.microsoft.com/office/drawing/2014/main" id="{B1AC24E2-D5A9-4D4E-92A8-1DE9FB5EE206}"/>
              </a:ext>
            </a:extLst>
          </p:cNvPr>
          <p:cNvSpPr txBox="1">
            <a:spLocks/>
          </p:cNvSpPr>
          <p:nvPr/>
        </p:nvSpPr>
        <p:spPr>
          <a:xfrm>
            <a:off x="6008757" y="4161372"/>
            <a:ext cx="3209384" cy="307777"/>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pPr marL="0" marR="0" lvl="0" indent="0" algn="l" defTabSz="801934" rtl="0" eaLnBrk="1" fontAlgn="auto" latinLnBrk="0" hangingPunct="1">
              <a:lnSpc>
                <a:spcPct val="100000"/>
              </a:lnSpc>
              <a:spcBef>
                <a:spcPts val="0"/>
              </a:spcBef>
              <a:spcAft>
                <a:spcPts val="90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FFFFFF"/>
                </a:solidFill>
                <a:effectLst/>
                <a:uLnTx/>
                <a:uFillTx/>
                <a:latin typeface="Arial"/>
                <a:ea typeface="+mn-ea"/>
                <a:cs typeface="+mn-cs"/>
              </a:rPr>
              <a:t>Cardiovascular technicians help doctors to diagnose and treat heart conditions by operating equipment and helping with procedures.</a:t>
            </a:r>
          </a:p>
        </p:txBody>
      </p:sp>
      <p:sp>
        <p:nvSpPr>
          <p:cNvPr id="16" name="TextBox 15">
            <a:extLst>
              <a:ext uri="{FF2B5EF4-FFF2-40B4-BE49-F238E27FC236}">
                <a16:creationId xmlns:a16="http://schemas.microsoft.com/office/drawing/2014/main" id="{F1BD7128-F243-4FA5-A135-B64E154068C5}"/>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FFFFFF"/>
                </a:solidFill>
                <a:effectLst/>
                <a:uLnTx/>
                <a:uFillTx/>
                <a:latin typeface="Arial"/>
                <a:ea typeface="+mn-ea"/>
                <a:cs typeface="+mn-cs"/>
              </a:rPr>
              <a:t>Tech We Can  </a:t>
            </a:r>
            <a:r>
              <a:rPr kumimoji="0" lang="en-GB" sz="800" b="0" i="0" u="none" strike="noStrike" kern="1200" cap="none" spc="0" normalizeH="0" baseline="0" noProof="0" dirty="0">
                <a:ln>
                  <a:noFill/>
                </a:ln>
                <a:solidFill>
                  <a:srgbClr val="FFFFFF"/>
                </a:solidFill>
                <a:effectLst/>
                <a:uLnTx/>
                <a:uFillTx/>
                <a:latin typeface="Arial"/>
                <a:ea typeface="+mn-ea"/>
                <a:cs typeface="+mn-cs"/>
              </a:rPr>
              <a:t>|  Tech for Health and Inclusion  </a:t>
            </a:r>
          </a:p>
        </p:txBody>
      </p:sp>
      <p:pic>
        <p:nvPicPr>
          <p:cNvPr id="17" name="Picture 16">
            <a:extLst>
              <a:ext uri="{FF2B5EF4-FFF2-40B4-BE49-F238E27FC236}">
                <a16:creationId xmlns:a16="http://schemas.microsoft.com/office/drawing/2014/main" id="{7D29CB0C-8A4E-0DE5-7422-E53CE28EAF23}"/>
              </a:ext>
            </a:extLst>
          </p:cNvPr>
          <p:cNvPicPr>
            <a:picLocks noChangeAspect="1"/>
          </p:cNvPicPr>
          <p:nvPr/>
        </p:nvPicPr>
        <p:blipFill>
          <a:blip r:embed="rId2"/>
          <a:stretch>
            <a:fillRect/>
          </a:stretch>
        </p:blipFill>
        <p:spPr>
          <a:xfrm>
            <a:off x="1595324" y="2019968"/>
            <a:ext cx="3101340" cy="1844040"/>
          </a:xfrm>
          <a:prstGeom prst="rect">
            <a:avLst/>
          </a:prstGeom>
        </p:spPr>
      </p:pic>
      <p:pic>
        <p:nvPicPr>
          <p:cNvPr id="18" name="Google Shape;1219;p208" descr="Image result for cardiovascular technologist">
            <a:extLst>
              <a:ext uri="{FF2B5EF4-FFF2-40B4-BE49-F238E27FC236}">
                <a16:creationId xmlns:a16="http://schemas.microsoft.com/office/drawing/2014/main" id="{E583A6D6-A575-117D-155A-E10E08B2B318}"/>
              </a:ext>
            </a:extLst>
          </p:cNvPr>
          <p:cNvPicPr preferRelativeResize="0"/>
          <p:nvPr/>
        </p:nvPicPr>
        <p:blipFill rotWithShape="1">
          <a:blip r:embed="rId3" cstate="email">
            <a:alphaModFix/>
            <a:extLst>
              <a:ext uri="{28A0092B-C50C-407E-A947-70E740481C1C}">
                <a14:useLocalDpi xmlns:a14="http://schemas.microsoft.com/office/drawing/2010/main"/>
              </a:ext>
            </a:extLst>
          </a:blip>
          <a:srcRect l="18532" r="18774"/>
          <a:stretch/>
        </p:blipFill>
        <p:spPr>
          <a:xfrm>
            <a:off x="6003226" y="2010670"/>
            <a:ext cx="3093263" cy="1850239"/>
          </a:xfrm>
          <a:prstGeom prst="rect">
            <a:avLst/>
          </a:prstGeom>
          <a:noFill/>
          <a:ln>
            <a:noFill/>
          </a:ln>
        </p:spPr>
      </p:pic>
    </p:spTree>
    <p:extLst>
      <p:ext uri="{BB962C8B-B14F-4D97-AF65-F5344CB8AC3E}">
        <p14:creationId xmlns:p14="http://schemas.microsoft.com/office/powerpoint/2010/main" val="471152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Manual Input 7">
            <a:extLst>
              <a:ext uri="{FF2B5EF4-FFF2-40B4-BE49-F238E27FC236}">
                <a16:creationId xmlns:a16="http://schemas.microsoft.com/office/drawing/2014/main" id="{9FBC8A15-D012-4957-A185-A9D080969405}"/>
              </a:ext>
            </a:extLst>
          </p:cNvPr>
          <p:cNvSpPr/>
          <p:nvPr/>
        </p:nvSpPr>
        <p:spPr>
          <a:xfrm>
            <a:off x="0" y="2159674"/>
            <a:ext cx="10691813" cy="5400001"/>
          </a:xfrm>
          <a:prstGeom prst="flowChartManualInpu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GB" dirty="0"/>
              <a:t>Meet today’s role model</a:t>
            </a:r>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8</a:t>
            </a:fld>
            <a:endParaRPr lang="en-GB" dirty="0"/>
          </a:p>
        </p:txBody>
      </p:sp>
      <p:sp>
        <p:nvSpPr>
          <p:cNvPr id="11" name="TextBox 10">
            <a:extLst>
              <a:ext uri="{FF2B5EF4-FFF2-40B4-BE49-F238E27FC236}">
                <a16:creationId xmlns:a16="http://schemas.microsoft.com/office/drawing/2014/main" id="{02EE1EB2-79CC-4AFF-9898-B6EDE29C3707}"/>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Health and Inclusion</a:t>
            </a:r>
          </a:p>
        </p:txBody>
      </p:sp>
      <p:pic>
        <p:nvPicPr>
          <p:cNvPr id="7" name="JEMMA_TECHFORHEALTH540">
            <a:hlinkClick r:id="" action="ppaction://media"/>
            <a:extLst>
              <a:ext uri="{FF2B5EF4-FFF2-40B4-BE49-F238E27FC236}">
                <a16:creationId xmlns:a16="http://schemas.microsoft.com/office/drawing/2014/main" id="{E1053CB3-D2FA-478A-BA39-ADCE6E98D23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815400" y="1512604"/>
            <a:ext cx="7488000" cy="4212000"/>
          </a:xfrm>
          <a:prstGeom prst="rect">
            <a:avLst/>
          </a:prstGeom>
        </p:spPr>
      </p:pic>
      <p:sp>
        <p:nvSpPr>
          <p:cNvPr id="14" name="TextBox 13">
            <a:extLst>
              <a:ext uri="{FF2B5EF4-FFF2-40B4-BE49-F238E27FC236}">
                <a16:creationId xmlns:a16="http://schemas.microsoft.com/office/drawing/2014/main" id="{FD0B77CB-A75E-4BFC-9DE9-86FD16B336D4}"/>
              </a:ext>
            </a:extLst>
          </p:cNvPr>
          <p:cNvSpPr txBox="1"/>
          <p:nvPr/>
        </p:nvSpPr>
        <p:spPr>
          <a:xfrm>
            <a:off x="388412" y="1512604"/>
            <a:ext cx="2304000" cy="1123384"/>
          </a:xfrm>
          <a:prstGeom prst="rect">
            <a:avLst/>
          </a:prstGeom>
          <a:noFill/>
        </p:spPr>
        <p:txBody>
          <a:bodyPr wrap="square" lIns="0" tIns="0" rIns="0" bIns="0" rtlCol="0">
            <a:spAutoFit/>
          </a:bodyPr>
          <a:lstStyle/>
          <a:p>
            <a:pPr>
              <a:lnSpc>
                <a:spcPct val="100000"/>
              </a:lnSpc>
              <a:spcAft>
                <a:spcPts val="600"/>
              </a:spcAft>
              <a:buSzPct val="100000"/>
            </a:pPr>
            <a:r>
              <a:rPr lang="en-GB" sz="2400" dirty="0">
                <a:solidFill>
                  <a:schemeClr val="tx2"/>
                </a:solidFill>
              </a:rPr>
              <a:t>Jemma</a:t>
            </a:r>
          </a:p>
          <a:p>
            <a:pPr>
              <a:lnSpc>
                <a:spcPct val="100000"/>
              </a:lnSpc>
              <a:spcAft>
                <a:spcPts val="600"/>
              </a:spcAft>
              <a:buSzPct val="100000"/>
            </a:pPr>
            <a:r>
              <a:rPr lang="en-GB" sz="2200" dirty="0"/>
              <a:t>Care Programme Manager</a:t>
            </a:r>
          </a:p>
        </p:txBody>
      </p:sp>
    </p:spTree>
    <p:extLst>
      <p:ext uri="{BB962C8B-B14F-4D97-AF65-F5344CB8AC3E}">
        <p14:creationId xmlns:p14="http://schemas.microsoft.com/office/powerpoint/2010/main" val="2735347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412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lowchart: Manual Input 25">
            <a:extLst>
              <a:ext uri="{FF2B5EF4-FFF2-40B4-BE49-F238E27FC236}">
                <a16:creationId xmlns:a16="http://schemas.microsoft.com/office/drawing/2014/main" id="{95EC9AD6-36E6-4ABF-AEB7-8D37290ECC34}"/>
              </a:ext>
            </a:extLst>
          </p:cNvPr>
          <p:cNvSpPr/>
          <p:nvPr/>
        </p:nvSpPr>
        <p:spPr>
          <a:xfrm>
            <a:off x="0" y="2596551"/>
            <a:ext cx="10691813" cy="4963124"/>
          </a:xfrm>
          <a:prstGeom prst="flowChartManualInpu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GB" dirty="0"/>
              <a:t>Your turn to use technology to see inside a human body</a:t>
            </a:r>
          </a:p>
        </p:txBody>
      </p:sp>
      <p:sp>
        <p:nvSpPr>
          <p:cNvPr id="3" name="Content Placeholder 2">
            <a:extLst>
              <a:ext uri="{FF2B5EF4-FFF2-40B4-BE49-F238E27FC236}">
                <a16:creationId xmlns:a16="http://schemas.microsoft.com/office/drawing/2014/main" id="{EC553DC5-96D2-4C90-ABA9-F143E511FD3B}"/>
              </a:ext>
            </a:extLst>
          </p:cNvPr>
          <p:cNvSpPr>
            <a:spLocks noGrp="1"/>
          </p:cNvSpPr>
          <p:nvPr>
            <p:ph idx="1"/>
          </p:nvPr>
        </p:nvSpPr>
        <p:spPr>
          <a:xfrm>
            <a:off x="388413" y="1512604"/>
            <a:ext cx="4502763" cy="5400000"/>
          </a:xfrm>
        </p:spPr>
        <p:txBody>
          <a:bodyPr/>
          <a:lstStyle/>
          <a:p>
            <a:pPr lvl="0">
              <a:buClr>
                <a:srgbClr val="000000"/>
              </a:buClr>
              <a:buSzPts val="1800"/>
            </a:pPr>
            <a:r>
              <a:rPr lang="en-GB" sz="2400" b="0" dirty="0">
                <a:solidFill>
                  <a:schemeClr val="accent1"/>
                </a:solidFill>
              </a:rPr>
              <a:t>Use the </a:t>
            </a:r>
            <a:r>
              <a:rPr lang="en-GB" sz="2400" dirty="0">
                <a:solidFill>
                  <a:schemeClr val="accent1"/>
                </a:solidFill>
              </a:rPr>
              <a:t>Pocket Anatomy </a:t>
            </a:r>
            <a:r>
              <a:rPr lang="en-GB" sz="2400" b="0" dirty="0">
                <a:solidFill>
                  <a:schemeClr val="accent1"/>
                </a:solidFill>
              </a:rPr>
              <a:t>app to explore how it’s now possible to learn about the human body using technology.</a:t>
            </a:r>
          </a:p>
          <a:p>
            <a:pPr lvl="0">
              <a:buClr>
                <a:srgbClr val="000000"/>
              </a:buClr>
              <a:buSzPts val="1800"/>
            </a:pPr>
            <a:endParaRPr lang="en-GB" sz="2400" b="0" dirty="0"/>
          </a:p>
          <a:p>
            <a:pPr lvl="0">
              <a:buClr>
                <a:srgbClr val="000000"/>
              </a:buClr>
              <a:buSzPts val="1800"/>
            </a:pPr>
            <a:endParaRPr lang="en-GB" sz="2400" b="0" dirty="0"/>
          </a:p>
          <a:p>
            <a:pPr lvl="0">
              <a:buClr>
                <a:srgbClr val="000000"/>
              </a:buClr>
              <a:buSzPts val="1800"/>
            </a:pPr>
            <a:endParaRPr lang="en-GB" sz="2400" b="0" dirty="0"/>
          </a:p>
          <a:p>
            <a:pPr lvl="0">
              <a:buClr>
                <a:srgbClr val="000000"/>
              </a:buClr>
              <a:buSzPts val="1800"/>
            </a:pPr>
            <a:r>
              <a:rPr lang="en-GB" sz="2400" b="0" dirty="0">
                <a:solidFill>
                  <a:schemeClr val="bg1"/>
                </a:solidFill>
              </a:rPr>
              <a:t>How do you think apps like this help doctors and nurses? </a:t>
            </a:r>
          </a:p>
          <a:p>
            <a:pPr lvl="0">
              <a:buClr>
                <a:srgbClr val="000000"/>
              </a:buClr>
              <a:buSzPts val="1800"/>
            </a:pPr>
            <a:endParaRPr lang="en-GB" sz="2400" b="0"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solidFill>
                  <a:schemeClr val="bg1"/>
                </a:solidFill>
              </a:rPr>
              <a:pPr/>
              <a:t>9</a:t>
            </a:fld>
            <a:endParaRPr lang="en-GB" dirty="0">
              <a:solidFill>
                <a:schemeClr val="bg1"/>
              </a:solidFill>
            </a:endParaRPr>
          </a:p>
        </p:txBody>
      </p:sp>
      <p:sp>
        <p:nvSpPr>
          <p:cNvPr id="9" name="TextBox 8">
            <a:extLst>
              <a:ext uri="{FF2B5EF4-FFF2-40B4-BE49-F238E27FC236}">
                <a16:creationId xmlns:a16="http://schemas.microsoft.com/office/drawing/2014/main" id="{08B4EA22-4BD4-40F5-B746-BA2A2C47963C}"/>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Health and Inclusion</a:t>
            </a:r>
          </a:p>
        </p:txBody>
      </p:sp>
      <p:pic>
        <p:nvPicPr>
          <p:cNvPr id="13" name="Google Shape;1236;p210">
            <a:extLst>
              <a:ext uri="{FF2B5EF4-FFF2-40B4-BE49-F238E27FC236}">
                <a16:creationId xmlns:a16="http://schemas.microsoft.com/office/drawing/2014/main" id="{C86A6E65-231E-4895-9CDC-193635E4F8DB}"/>
              </a:ext>
            </a:extLst>
          </p:cNvPr>
          <p:cNvPicPr preferRelativeResize="0"/>
          <p:nvPr/>
        </p:nvPicPr>
        <p:blipFill rotWithShape="1">
          <a:blip r:embed="rId2" cstate="email">
            <a:alphaModFix/>
            <a:extLst>
              <a:ext uri="{28A0092B-C50C-407E-A947-70E740481C1C}">
                <a14:useLocalDpi xmlns:a14="http://schemas.microsoft.com/office/drawing/2010/main"/>
              </a:ext>
            </a:extLst>
          </a:blip>
          <a:srcRect l="1962"/>
          <a:stretch/>
        </p:blipFill>
        <p:spPr>
          <a:xfrm>
            <a:off x="5934974" y="1512604"/>
            <a:ext cx="4368424" cy="5190307"/>
          </a:xfrm>
          <a:prstGeom prst="rect">
            <a:avLst/>
          </a:prstGeom>
          <a:noFill/>
          <a:ln>
            <a:noFill/>
          </a:ln>
        </p:spPr>
      </p:pic>
    </p:spTree>
    <p:extLst>
      <p:ext uri="{BB962C8B-B14F-4D97-AF65-F5344CB8AC3E}">
        <p14:creationId xmlns:p14="http://schemas.microsoft.com/office/powerpoint/2010/main" val="30825492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ASTSLIDEVIEWED" val="384,15,Please complete the feedback form for today’s lesson "/>
</p:tagLst>
</file>

<file path=ppt/theme/theme1.xml><?xml version="1.0" encoding="utf-8"?>
<a:theme xmlns:a="http://schemas.openxmlformats.org/drawingml/2006/main" name="PwC">
  <a:themeElements>
    <a:clrScheme name="Tech We Can">
      <a:dk1>
        <a:srgbClr val="000000"/>
      </a:dk1>
      <a:lt1>
        <a:srgbClr val="FFFFFF"/>
      </a:lt1>
      <a:dk2>
        <a:srgbClr val="2F2F53"/>
      </a:dk2>
      <a:lt2>
        <a:srgbClr val="DEDEDE"/>
      </a:lt2>
      <a:accent1>
        <a:srgbClr val="1F2E79"/>
      </a:accent1>
      <a:accent2>
        <a:srgbClr val="60A0FA"/>
      </a:accent2>
      <a:accent3>
        <a:srgbClr val="EC5750"/>
      </a:accent3>
      <a:accent4>
        <a:srgbClr val="FACE78"/>
      </a:accent4>
      <a:accent5>
        <a:srgbClr val="2D2C31"/>
      </a:accent5>
      <a:accent6>
        <a:srgbClr val="0B8C98"/>
      </a:accent6>
      <a:hlink>
        <a:srgbClr val="60A0FA"/>
      </a:hlink>
      <a:folHlink>
        <a:srgbClr val="2D2C31"/>
      </a:folHlink>
    </a:clrScheme>
    <a:fontScheme name="Custom 1">
      <a:majorFont>
        <a:latin typeface="Arial"/>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extLst>
    <a:ext uri="{05A4C25C-085E-4340-85A3-A5531E510DB2}">
      <thm15:themeFamily xmlns:thm15="http://schemas.microsoft.com/office/thememl/2012/main" name="PwC 16x9 PowerPoint 08Oct2018" id="{BF377696-7D08-47D2-AF19-27D76F4E8FB7}" vid="{71BF8C14-62C8-40A5-97EF-74ED9907CD5B}"/>
    </a:ext>
  </a:extLst>
</a:theme>
</file>

<file path=ppt/theme/theme2.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ppt/theme/theme3.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docProps/app.xml><?xml version="1.0" encoding="utf-8"?>
<Properties xmlns="http://schemas.openxmlformats.org/officeDocument/2006/extended-properties" xmlns:vt="http://schemas.openxmlformats.org/officeDocument/2006/docPropsVTypes">
  <Template>PwC_16x9_PowerPoint_Template_2018</Template>
  <TotalTime>0</TotalTime>
  <Words>1011</Words>
  <Application>Microsoft Office PowerPoint</Application>
  <PresentationFormat>Custom</PresentationFormat>
  <Paragraphs>111</Paragraphs>
  <Slides>16</Slides>
  <Notes>1</Notes>
  <HiddenSlides>0</HiddenSlides>
  <MMClips>1</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16</vt:i4>
      </vt:variant>
    </vt:vector>
  </HeadingPairs>
  <TitlesOfParts>
    <vt:vector size="18" baseType="lpstr">
      <vt:lpstr>Arial</vt:lpstr>
      <vt:lpstr>PwC</vt:lpstr>
      <vt:lpstr>Tech for Health and Inclusion: Teacher notes</vt:lpstr>
      <vt:lpstr>Share homework</vt:lpstr>
      <vt:lpstr>Health and Inclusion</vt:lpstr>
      <vt:lpstr>Examples of tech for Health and Inclusion</vt:lpstr>
      <vt:lpstr>Tech for Mental Health </vt:lpstr>
      <vt:lpstr>Careers in Tech for Health and Inclusion</vt:lpstr>
      <vt:lpstr>Careers in Tech for Health and Inclusion</vt:lpstr>
      <vt:lpstr>Meet today’s role model</vt:lpstr>
      <vt:lpstr>Your turn to use technology to see inside a human body</vt:lpstr>
      <vt:lpstr>How can you see inside a heart using technology?</vt:lpstr>
      <vt:lpstr>How could technology be used in sport?</vt:lpstr>
      <vt:lpstr>How can technology be used for inclusion?</vt:lpstr>
      <vt:lpstr>Your turn to research an example of how technology  can be used for Health and Inclusion</vt:lpstr>
      <vt:lpstr>How is technology changing the world of work?</vt:lpstr>
      <vt:lpstr>Class discussion </vt:lpstr>
      <vt:lpstr>Homework</vt:lpstr>
    </vt:vector>
  </TitlesOfParts>
  <Manager/>
  <Company>PricewaterhouseCoopers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 sit amet consectetuer</dc:title>
  <dc:subject/>
  <dc:creator>Mark Scales</dc:creator>
  <cp:keywords/>
  <dc:description/>
  <cp:lastModifiedBy>Poppy Patel</cp:lastModifiedBy>
  <cp:revision>151</cp:revision>
  <dcterms:created xsi:type="dcterms:W3CDTF">2018-10-18T09:26:04Z</dcterms:created>
  <dcterms:modified xsi:type="dcterms:W3CDTF">2025-07-14T13:41:33Z</dcterms:modified>
  <cp:category/>
</cp:coreProperties>
</file>