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15"/>
  </p:notesMasterIdLst>
  <p:handoutMasterIdLst>
    <p:handoutMasterId r:id="rId16"/>
  </p:handoutMasterIdLst>
  <p:sldIdLst>
    <p:sldId id="259" r:id="rId2"/>
    <p:sldId id="260" r:id="rId3"/>
    <p:sldId id="332" r:id="rId4"/>
    <p:sldId id="400" r:id="rId5"/>
    <p:sldId id="448" r:id="rId6"/>
    <p:sldId id="390" r:id="rId7"/>
    <p:sldId id="391" r:id="rId8"/>
    <p:sldId id="401" r:id="rId9"/>
    <p:sldId id="381" r:id="rId10"/>
    <p:sldId id="396" r:id="rId11"/>
    <p:sldId id="393" r:id="rId12"/>
    <p:sldId id="394" r:id="rId13"/>
    <p:sldId id="398" r:id="rId14"/>
  </p:sldIdLst>
  <p:sldSz cx="10691813" cy="7559675"/>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ne Ryan-Andrews" initials="LR" lastIdx="1" clrIdx="0">
    <p:extLst>
      <p:ext uri="{19B8F6BF-5375-455C-9EA6-DF929625EA0E}">
        <p15:presenceInfo xmlns:p15="http://schemas.microsoft.com/office/powerpoint/2012/main" userId="Lynne Ryan-Andrews" providerId="None"/>
      </p:ext>
    </p:extLst>
  </p:cmAuthor>
  <p:cmAuthor id="2" name="Lynne M Ryan-Andrews" initials="LMR" lastIdx="1" clrIdx="1">
    <p:extLst>
      <p:ext uri="{19B8F6BF-5375-455C-9EA6-DF929625EA0E}">
        <p15:presenceInfo xmlns:p15="http://schemas.microsoft.com/office/powerpoint/2012/main" userId="Lynne M Ryan-Andre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90AD"/>
    <a:srgbClr val="30326C"/>
    <a:srgbClr val="68323E"/>
    <a:srgbClr val="178403"/>
    <a:srgbClr val="AD30B8"/>
    <a:srgbClr val="ACC32A"/>
    <a:srgbClr val="DD7758"/>
    <a:srgbClr val="FFFFFF"/>
    <a:srgbClr val="0B8C98"/>
    <a:srgbClr val="1F2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23" autoAdjust="0"/>
    <p:restoredTop sz="94795"/>
  </p:normalViewPr>
  <p:slideViewPr>
    <p:cSldViewPr snapToGrid="0" snapToObjects="1" showGuides="1">
      <p:cViewPr varScale="1">
        <p:scale>
          <a:sx n="63" d="100"/>
          <a:sy n="63" d="100"/>
        </p:scale>
        <p:origin x="1068" y="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71" d="100"/>
          <a:sy n="171" d="100"/>
        </p:scale>
        <p:origin x="65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ppy Patel" userId="b5e8033a423efe45" providerId="LiveId" clId="{3C11DF2B-6205-4A62-A65A-FE92BA997B68}"/>
    <pc:docChg chg="custSel modSld">
      <pc:chgData name="Poppy Patel" userId="b5e8033a423efe45" providerId="LiveId" clId="{3C11DF2B-6205-4A62-A65A-FE92BA997B68}" dt="2025-09-08T15:21:52.318" v="511" actId="20577"/>
      <pc:docMkLst>
        <pc:docMk/>
      </pc:docMkLst>
      <pc:sldChg chg="modSp mod">
        <pc:chgData name="Poppy Patel" userId="b5e8033a423efe45" providerId="LiveId" clId="{3C11DF2B-6205-4A62-A65A-FE92BA997B68}" dt="2025-09-08T15:21:52.318" v="511" actId="20577"/>
        <pc:sldMkLst>
          <pc:docMk/>
          <pc:sldMk cId="0" sldId="259"/>
        </pc:sldMkLst>
        <pc:spChg chg="mod">
          <ac:chgData name="Poppy Patel" userId="b5e8033a423efe45" providerId="LiveId" clId="{3C11DF2B-6205-4A62-A65A-FE92BA997B68}" dt="2025-09-08T15:21:52.318" v="511" actId="20577"/>
          <ac:spMkLst>
            <pc:docMk/>
            <pc:sldMk cId="0" sldId="259"/>
            <ac:spMk id="3" creationId="{397760B4-4E69-4C88-82C6-9DB70C1688FC}"/>
          </ac:spMkLst>
        </pc:spChg>
      </pc:sldChg>
      <pc:sldChg chg="modSp mod">
        <pc:chgData name="Poppy Patel" userId="b5e8033a423efe45" providerId="LiveId" clId="{3C11DF2B-6205-4A62-A65A-FE92BA997B68}" dt="2025-09-08T13:37:59.090" v="22" actId="20577"/>
        <pc:sldMkLst>
          <pc:docMk/>
          <pc:sldMk cId="1759041804" sldId="398"/>
        </pc:sldMkLst>
        <pc:spChg chg="mod">
          <ac:chgData name="Poppy Patel" userId="b5e8033a423efe45" providerId="LiveId" clId="{3C11DF2B-6205-4A62-A65A-FE92BA997B68}" dt="2025-09-08T13:37:59.090" v="22" actId="20577"/>
          <ac:spMkLst>
            <pc:docMk/>
            <pc:sldMk cId="1759041804" sldId="398"/>
            <ac:spMk id="3" creationId="{AEB477BB-A45F-43B6-807B-EE3DADC272C8}"/>
          </ac:spMkLst>
        </pc:spChg>
      </pc:sldChg>
      <pc:sldChg chg="modSp mod">
        <pc:chgData name="Poppy Patel" userId="b5e8033a423efe45" providerId="LiveId" clId="{3C11DF2B-6205-4A62-A65A-FE92BA997B68}" dt="2025-09-08T13:59:07.482" v="352" actId="20577"/>
        <pc:sldMkLst>
          <pc:docMk/>
          <pc:sldMk cId="2631623920" sldId="448"/>
        </pc:sldMkLst>
        <pc:spChg chg="mod">
          <ac:chgData name="Poppy Patel" userId="b5e8033a423efe45" providerId="LiveId" clId="{3C11DF2B-6205-4A62-A65A-FE92BA997B68}" dt="2025-09-08T13:59:07.482" v="352" actId="20577"/>
          <ac:spMkLst>
            <pc:docMk/>
            <pc:sldMk cId="2631623920" sldId="448"/>
            <ac:spMk id="14" creationId="{C747E57C-0B41-4889-AB1C-42EEED4C1421}"/>
          </ac:spMkLst>
        </pc:spChg>
        <pc:spChg chg="mod">
          <ac:chgData name="Poppy Patel" userId="b5e8033a423efe45" providerId="LiveId" clId="{3C11DF2B-6205-4A62-A65A-FE92BA997B68}" dt="2025-09-08T13:57:09.641" v="55" actId="20577"/>
          <ac:spMkLst>
            <pc:docMk/>
            <pc:sldMk cId="2631623920" sldId="448"/>
            <ac:spMk id="16" creationId="{29BA694E-E3AA-2FE4-9188-64D3132F7C5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9/8/2025</a:t>
            </a:fld>
            <a:endParaRPr lang="en-US" dirty="0"/>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dirty="0"/>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08/09/2025</a:t>
            </a:fld>
            <a:endParaRPr lang="en-GB" dirty="0"/>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dirty="0"/>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ines">
    <p:bg>
      <p:bgPr>
        <a:solidFill>
          <a:srgbClr val="DEDEDE"/>
        </a:solidFill>
        <a:effectLst/>
      </p:bgPr>
    </p:bg>
    <p:spTree>
      <p:nvGrpSpPr>
        <p:cNvPr id="1" name=""/>
        <p:cNvGrpSpPr/>
        <p:nvPr/>
      </p:nvGrpSpPr>
      <p:grpSpPr>
        <a:xfrm>
          <a:off x="0" y="0"/>
          <a:ext cx="0" cy="0"/>
          <a:chOff x="0" y="0"/>
          <a:chExt cx="0" cy="0"/>
        </a:xfrm>
      </p:grpSpPr>
      <p:sp>
        <p:nvSpPr>
          <p:cNvPr id="13" name="Picture Placeholder 4"/>
          <p:cNvSpPr>
            <a:spLocks noGrp="1"/>
          </p:cNvSpPr>
          <p:nvPr>
            <p:ph type="pic" sz="quarter" idx="10"/>
          </p:nvPr>
        </p:nvSpPr>
        <p:spPr bwMode="hidden">
          <a:xfrm>
            <a:off x="1" y="0"/>
            <a:ext cx="10691813" cy="6806241"/>
          </a:xfrm>
          <a:solidFill>
            <a:srgbClr val="DEDEDE"/>
          </a:solidFill>
        </p:spPr>
        <p:txBody>
          <a:bodyPr tIns="91440"/>
          <a:lstStyle>
            <a:lvl1pPr algn="ctr">
              <a:defRPr sz="1052" b="0">
                <a:solidFill>
                  <a:schemeClr val="tx1"/>
                </a:solidFill>
              </a:defRPr>
            </a:lvl1pPr>
          </a:lstStyle>
          <a:p>
            <a:r>
              <a:rPr lang="en-US" dirty="0"/>
              <a:t>Click icon to add picture</a:t>
            </a:r>
            <a:endParaRPr lang="en-GB" dirty="0"/>
          </a:p>
        </p:txBody>
      </p:sp>
      <p:sp>
        <p:nvSpPr>
          <p:cNvPr id="2" name="Title 1"/>
          <p:cNvSpPr>
            <a:spLocks noGrp="1"/>
          </p:cNvSpPr>
          <p:nvPr userDrawn="1">
            <p:ph type="ctrTitle" hasCustomPrompt="1"/>
          </p:nvPr>
        </p:nvSpPr>
        <p:spPr>
          <a:xfrm>
            <a:off x="388416" y="472479"/>
            <a:ext cx="6505577" cy="2077192"/>
          </a:xfrm>
        </p:spPr>
        <p:txBody>
          <a:bodyPr anchor="b" anchorCtr="0">
            <a:normAutofit/>
          </a:bodyPr>
          <a:lstStyle>
            <a:lvl1pPr algn="l">
              <a:lnSpc>
                <a:spcPct val="85000"/>
              </a:lnSpc>
              <a:defRPr sz="4400">
                <a:solidFill>
                  <a:schemeClr val="bg1"/>
                </a:solidFill>
              </a:defRPr>
            </a:lvl1pPr>
          </a:lstStyle>
          <a:p>
            <a:r>
              <a:rPr lang="en-US" dirty="0"/>
              <a:t>[Presentation title]</a:t>
            </a:r>
            <a:endParaRPr lang="en-GB" dirty="0"/>
          </a:p>
        </p:txBody>
      </p:sp>
      <p:sp>
        <p:nvSpPr>
          <p:cNvPr id="5" name="Rectangle 4">
            <a:extLst>
              <a:ext uri="{FF2B5EF4-FFF2-40B4-BE49-F238E27FC236}">
                <a16:creationId xmlns:a16="http://schemas.microsoft.com/office/drawing/2014/main" id="{4E7AF81B-6742-4AE1-A07D-FDFD73009073}"/>
              </a:ext>
            </a:extLst>
          </p:cNvPr>
          <p:cNvSpPr/>
          <p:nvPr userDrawn="1"/>
        </p:nvSpPr>
        <p:spPr>
          <a:xfrm>
            <a:off x="0" y="6806242"/>
            <a:ext cx="10691813" cy="753434"/>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6" name="TextBox 5">
            <a:extLst>
              <a:ext uri="{FF2B5EF4-FFF2-40B4-BE49-F238E27FC236}">
                <a16:creationId xmlns:a16="http://schemas.microsoft.com/office/drawing/2014/main" id="{4BF49F56-1E3E-4629-933C-F6363529AF5D}"/>
              </a:ext>
            </a:extLst>
          </p:cNvPr>
          <p:cNvSpPr txBox="1"/>
          <p:nvPr userDrawn="1"/>
        </p:nvSpPr>
        <p:spPr>
          <a:xfrm>
            <a:off x="388413" y="7133330"/>
            <a:ext cx="2052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Tech We Can</a:t>
            </a:r>
          </a:p>
        </p:txBody>
      </p:sp>
    </p:spTree>
    <p:extLst>
      <p:ext uri="{BB962C8B-B14F-4D97-AF65-F5344CB8AC3E}">
        <p14:creationId xmlns:p14="http://schemas.microsoft.com/office/powerpoint/2010/main" val="1291893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6AA6EF94-9322-4247-B294-91C0E5C27761}"/>
              </a:ext>
            </a:extLst>
          </p:cNvPr>
          <p:cNvSpPr txBox="1"/>
          <p:nvPr userDrawn="1"/>
        </p:nvSpPr>
        <p:spPr>
          <a:xfrm>
            <a:off x="388413" y="7055696"/>
            <a:ext cx="2628000" cy="151194"/>
          </a:xfrm>
          <a:prstGeom prst="rect">
            <a:avLst/>
          </a:prstGeom>
          <a:solidFill>
            <a:schemeClr val="accent6"/>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557385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D784CDA2-0E87-40AA-8FF7-126782782774}"/>
              </a:ext>
            </a:extLst>
          </p:cNvPr>
          <p:cNvSpPr txBox="1"/>
          <p:nvPr userDrawn="1"/>
        </p:nvSpPr>
        <p:spPr>
          <a:xfrm>
            <a:off x="388413" y="7055696"/>
            <a:ext cx="2628000" cy="151194"/>
          </a:xfrm>
          <a:prstGeom prst="rect">
            <a:avLst/>
          </a:prstGeom>
          <a:solidFill>
            <a:schemeClr val="accent3"/>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3988329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5" y="1512606"/>
            <a:ext cx="4800179"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5503222" y="1512605"/>
            <a:ext cx="4800179"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165727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37992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2" name="Content Placeholder 3"/>
          <p:cNvSpPr>
            <a:spLocks noGrp="1"/>
          </p:cNvSpPr>
          <p:nvPr>
            <p:ph sz="half" idx="13" hasCustomPrompt="1"/>
          </p:nvPr>
        </p:nvSpPr>
        <p:spPr>
          <a:xfrm>
            <a:off x="7208622"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323019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2947100"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Content Placeholder 3"/>
          <p:cNvSpPr>
            <a:spLocks noGrp="1"/>
          </p:cNvSpPr>
          <p:nvPr>
            <p:ph sz="half" idx="13" hasCustomPrompt="1"/>
          </p:nvPr>
        </p:nvSpPr>
        <p:spPr>
          <a:xfrm>
            <a:off x="5503222"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7" name="Content Placeholder 3"/>
          <p:cNvSpPr>
            <a:spLocks noGrp="1"/>
          </p:cNvSpPr>
          <p:nvPr>
            <p:ph sz="half" idx="14" hasCustomPrompt="1"/>
          </p:nvPr>
        </p:nvSpPr>
        <p:spPr>
          <a:xfrm>
            <a:off x="8059343"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Title 8"/>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39664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531588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307957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771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417084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637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accent5"/>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34097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9294D828-E515-4FE0-B2AF-581C78F77DA8}"/>
              </a:ext>
            </a:extLst>
          </p:cNvPr>
          <p:cNvSpPr txBox="1"/>
          <p:nvPr userDrawn="1"/>
        </p:nvSpPr>
        <p:spPr>
          <a:xfrm>
            <a:off x="388413" y="7055696"/>
            <a:ext cx="2628000" cy="151194"/>
          </a:xfrm>
          <a:prstGeom prst="rect">
            <a:avLst/>
          </a:prstGeom>
          <a:solidFill>
            <a:schemeClr val="tx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245069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chemeClr val="accent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433096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chemeClr val="accent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4031944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5_Title and Content">
    <p:bg>
      <p:bgPr>
        <a:solidFill>
          <a:srgbClr val="2490A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rgbClr val="2490AD"/>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949058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414" y="365104"/>
            <a:ext cx="9914986" cy="900000"/>
          </a:xfrm>
          <a:prstGeom prst="rect">
            <a:avLst/>
          </a:prstGeom>
        </p:spPr>
        <p:txBody>
          <a:bodyPr vert="horz" lIns="0" tIns="0" rIns="0" bIns="0" rtlCol="0" anchor="t" anchorCtr="0">
            <a:normAutofit/>
          </a:bodyPr>
          <a:lstStyle/>
          <a:p>
            <a:r>
              <a:rPr lang="en-US" dirty="0"/>
              <a:t>[Slide title]</a:t>
            </a:r>
            <a:endParaRPr lang="en-GB" dirty="0"/>
          </a:p>
        </p:txBody>
      </p:sp>
      <p:sp>
        <p:nvSpPr>
          <p:cNvPr id="3" name="Text Placeholder 2"/>
          <p:cNvSpPr>
            <a:spLocks noGrp="1"/>
          </p:cNvSpPr>
          <p:nvPr>
            <p:ph type="body" idx="1"/>
          </p:nvPr>
        </p:nvSpPr>
        <p:spPr>
          <a:xfrm>
            <a:off x="388414" y="1512606"/>
            <a:ext cx="9914986" cy="540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9933364" y="7055696"/>
            <a:ext cx="370037" cy="151194"/>
          </a:xfrm>
          <a:prstGeom prst="rect">
            <a:avLst/>
          </a:prstGeom>
        </p:spPr>
        <p:txBody>
          <a:bodyPr vert="horz" lIns="0" tIns="0" rIns="0" bIns="0" rtlCol="0" anchor="b" anchorCtr="0">
            <a:noAutofit/>
          </a:bodyPr>
          <a:lstStyle>
            <a:lvl1pPr algn="r">
              <a:defRPr sz="800">
                <a:solidFill>
                  <a:schemeClr val="tx1"/>
                </a:solidFill>
              </a:defRPr>
            </a:lvl1pPr>
          </a:lstStyle>
          <a:p>
            <a:fld id="{7870704B-CE94-48CC-AF30-84932A1262A7}" type="slidenum">
              <a:rPr lang="en-GB" smtClean="0"/>
              <a:pPr/>
              <a:t>‹#›</a:t>
            </a:fld>
            <a:endParaRPr lang="en-GB" dirty="0"/>
          </a:p>
        </p:txBody>
      </p:sp>
      <p:sp>
        <p:nvSpPr>
          <p:cNvPr id="8" name="TextBox 7"/>
          <p:cNvSpPr txBox="1"/>
          <p:nvPr/>
        </p:nvSpPr>
        <p:spPr>
          <a:xfrm>
            <a:off x="388413" y="7055696"/>
            <a:ext cx="2700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tx1"/>
                </a:solidFill>
              </a:rPr>
              <a:t>Tech We Can  </a:t>
            </a:r>
            <a:r>
              <a:rPr lang="en-GB" sz="800" dirty="0">
                <a:solidFill>
                  <a:schemeClr val="tx1"/>
                </a:solidFill>
              </a:rPr>
              <a:t>|  Tech for Education</a:t>
            </a:r>
          </a:p>
        </p:txBody>
      </p:sp>
    </p:spTree>
    <p:extLst>
      <p:ext uri="{BB962C8B-B14F-4D97-AF65-F5344CB8AC3E}">
        <p14:creationId xmlns:p14="http://schemas.microsoft.com/office/powerpoint/2010/main" val="3011101579"/>
      </p:ext>
    </p:extLst>
  </p:cSld>
  <p:clrMap bg1="lt1" tx1="dk1" bg2="lt2" tx2="dk2" accent1="accent1" accent2="accent2" accent3="accent3" accent4="accent4" accent5="accent5" accent6="accent6" hlink="hlink" folHlink="folHlink"/>
  <p:sldLayoutIdLst>
    <p:sldLayoutId id="2147483731" r:id="rId1"/>
    <p:sldLayoutId id="2147483741" r:id="rId2"/>
    <p:sldLayoutId id="2147483797" r:id="rId3"/>
    <p:sldLayoutId id="2147483798" r:id="rId4"/>
    <p:sldLayoutId id="2147483791" r:id="rId5"/>
    <p:sldLayoutId id="2147483792" r:id="rId6"/>
    <p:sldLayoutId id="2147483799" r:id="rId7"/>
    <p:sldLayoutId id="2147483793" r:id="rId8"/>
    <p:sldLayoutId id="2147483800" r:id="rId9"/>
    <p:sldLayoutId id="2147483796" r:id="rId10"/>
    <p:sldLayoutId id="2147483794" r:id="rId11"/>
    <p:sldLayoutId id="2147483744" r:id="rId12"/>
    <p:sldLayoutId id="2147483746" r:id="rId13"/>
    <p:sldLayoutId id="2147483747" r:id="rId14"/>
    <p:sldLayoutId id="2147483786" r:id="rId15"/>
    <p:sldLayoutId id="2147483787" r:id="rId16"/>
  </p:sldLayoutIdLst>
  <p:hf hdr="0" ftr="0" dt="0"/>
  <p:txStyles>
    <p:titleStyle>
      <a:lvl1pPr algn="l" defTabSz="801934"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p:bodyStyle>
    <p:otherStyle>
      <a:defPPr>
        <a:defRPr lang="en-US"/>
      </a:defPPr>
      <a:lvl1pPr marL="0" algn="l" defTabSz="801934" rtl="0" eaLnBrk="1" latinLnBrk="0" hangingPunct="1">
        <a:defRPr sz="1403" kern="1200">
          <a:solidFill>
            <a:schemeClr val="tx1"/>
          </a:solidFill>
          <a:latin typeface="+mn-lt"/>
          <a:ea typeface="+mn-ea"/>
          <a:cs typeface="+mn-cs"/>
        </a:defRPr>
      </a:lvl1pPr>
      <a:lvl2pPr marL="400967" algn="l" defTabSz="801934" rtl="0" eaLnBrk="1" latinLnBrk="0" hangingPunct="1">
        <a:defRPr sz="1403" kern="1200">
          <a:solidFill>
            <a:schemeClr val="tx1"/>
          </a:solidFill>
          <a:latin typeface="+mn-lt"/>
          <a:ea typeface="+mn-ea"/>
          <a:cs typeface="+mn-cs"/>
        </a:defRPr>
      </a:lvl2pPr>
      <a:lvl3pPr marL="801934" algn="l" defTabSz="801934" rtl="0" eaLnBrk="1" latinLnBrk="0" hangingPunct="1">
        <a:defRPr sz="1403" kern="1200">
          <a:solidFill>
            <a:schemeClr val="tx1"/>
          </a:solidFill>
          <a:latin typeface="+mn-lt"/>
          <a:ea typeface="+mn-ea"/>
          <a:cs typeface="+mn-cs"/>
        </a:defRPr>
      </a:lvl3pPr>
      <a:lvl4pPr marL="1202901" algn="l" defTabSz="801934" rtl="0" eaLnBrk="1" latinLnBrk="0" hangingPunct="1">
        <a:defRPr sz="1403" kern="1200">
          <a:solidFill>
            <a:schemeClr val="tx1"/>
          </a:solidFill>
          <a:latin typeface="+mn-lt"/>
          <a:ea typeface="+mn-ea"/>
          <a:cs typeface="+mn-cs"/>
        </a:defRPr>
      </a:lvl4pPr>
      <a:lvl5pPr marL="1603868" algn="l" defTabSz="801934" rtl="0" eaLnBrk="1" latinLnBrk="0" hangingPunct="1">
        <a:defRPr sz="1403" kern="1200">
          <a:solidFill>
            <a:schemeClr val="tx1"/>
          </a:solidFill>
          <a:latin typeface="+mn-lt"/>
          <a:ea typeface="+mn-ea"/>
          <a:cs typeface="+mn-cs"/>
        </a:defRPr>
      </a:lvl5pPr>
      <a:lvl6pPr marL="2004835" algn="l" defTabSz="801934" rtl="0" eaLnBrk="1" latinLnBrk="0" hangingPunct="1">
        <a:defRPr sz="1403" kern="1200">
          <a:solidFill>
            <a:schemeClr val="tx1"/>
          </a:solidFill>
          <a:latin typeface="+mn-lt"/>
          <a:ea typeface="+mn-ea"/>
          <a:cs typeface="+mn-cs"/>
        </a:defRPr>
      </a:lvl6pPr>
      <a:lvl7pPr marL="2405802" algn="l" defTabSz="801934" rtl="0" eaLnBrk="1" latinLnBrk="0" hangingPunct="1">
        <a:defRPr sz="1403" kern="1200">
          <a:solidFill>
            <a:schemeClr val="tx1"/>
          </a:solidFill>
          <a:latin typeface="+mn-lt"/>
          <a:ea typeface="+mn-ea"/>
          <a:cs typeface="+mn-cs"/>
        </a:defRPr>
      </a:lvl7pPr>
      <a:lvl8pPr marL="2806769" algn="l" defTabSz="801934" rtl="0" eaLnBrk="1" latinLnBrk="0" hangingPunct="1">
        <a:defRPr sz="1403" kern="1200">
          <a:solidFill>
            <a:schemeClr val="tx1"/>
          </a:solidFill>
          <a:latin typeface="+mn-lt"/>
          <a:ea typeface="+mn-ea"/>
          <a:cs typeface="+mn-cs"/>
        </a:defRPr>
      </a:lvl8pPr>
      <a:lvl9pPr marL="3207736" algn="l" defTabSz="801934" rtl="0" eaLnBrk="1" latinLnBrk="0" hangingPunct="1">
        <a:defRPr sz="1403"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368" userDrawn="1">
          <p15:clr>
            <a:srgbClr val="F26B43"/>
          </p15:clr>
        </p15:guide>
        <p15:guide id="1" pos="245" userDrawn="1">
          <p15:clr>
            <a:srgbClr val="F26B43"/>
          </p15:clr>
        </p15:guide>
        <p15:guide id="2" pos="6490" userDrawn="1">
          <p15:clr>
            <a:srgbClr val="F26B43"/>
          </p15:clr>
        </p15:guide>
        <p15:guide id="3" pos="3467" userDrawn="1">
          <p15:clr>
            <a:srgbClr val="F26B43"/>
          </p15:clr>
        </p15:guide>
        <p15:guide id="4" pos="3268" userDrawn="1">
          <p15:clr>
            <a:srgbClr val="F26B43"/>
          </p15:clr>
        </p15:guide>
        <p15:guide id="5" orient="horz" pos="4286" userDrawn="1">
          <p15:clr>
            <a:srgbClr val="F26B43"/>
          </p15:clr>
        </p15:guide>
        <p15:guide id="6" pos="2391" userDrawn="1">
          <p15:clr>
            <a:srgbClr val="F26B43"/>
          </p15:clr>
        </p15:guide>
        <p15:guide id="7" pos="2194" userDrawn="1">
          <p15:clr>
            <a:srgbClr val="F26B43"/>
          </p15:clr>
        </p15:guide>
        <p15:guide id="8" pos="4343" userDrawn="1">
          <p15:clr>
            <a:srgbClr val="F26B43"/>
          </p15:clr>
        </p15:guide>
        <p15:guide id="9" pos="4540" userDrawn="1">
          <p15:clr>
            <a:srgbClr val="F26B43"/>
          </p15:clr>
        </p15:guide>
        <p15:guide id="10" orient="horz" pos="2381" userDrawn="1">
          <p15:clr>
            <a:srgbClr val="F26B43"/>
          </p15:clr>
        </p15:guide>
        <p15:guide id="11" orient="horz" pos="1461" userDrawn="1">
          <p15:clr>
            <a:srgbClr val="F26B43"/>
          </p15:clr>
        </p15:guide>
        <p15:guide id="12" orient="horz" pos="1263" userDrawn="1">
          <p15:clr>
            <a:srgbClr val="F26B43"/>
          </p15:clr>
        </p15:guide>
        <p15:guide id="13" orient="horz" pos="29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hyperlink" Target="https://www.youtube.com/watch?v=DkOKrVV3SS0"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G_9AjuVVzJ0" TargetMode="External"/><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11.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hyperlink" Target="https://jig.space/case-studies" TargetMode="Externa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hyperlink" Target="https://www.youtube.com/watch?v=CL0em5laXwc"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jig.space/case-studie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86DD47-E29D-479C-AA99-707C7E4827E7}"/>
              </a:ext>
            </a:extLst>
          </p:cNvPr>
          <p:cNvSpPr>
            <a:spLocks noGrp="1"/>
          </p:cNvSpPr>
          <p:nvPr>
            <p:ph sz="half" idx="1"/>
          </p:nvPr>
        </p:nvSpPr>
        <p:spPr>
          <a:xfrm>
            <a:off x="388414" y="1512605"/>
            <a:ext cx="6505578" cy="3934038"/>
          </a:xfrm>
        </p:spPr>
        <p:txBody>
          <a:bodyPr/>
          <a:lstStyle/>
          <a:p>
            <a:pPr lvl="1">
              <a:spcAft>
                <a:spcPts val="600"/>
              </a:spcAft>
            </a:pPr>
            <a:r>
              <a:rPr lang="en-GB" dirty="0"/>
              <a:t>Before delivering Tech for Education, please make sure you have: </a:t>
            </a:r>
          </a:p>
          <a:p>
            <a:pPr lvl="2">
              <a:spcAft>
                <a:spcPts val="600"/>
              </a:spcAft>
            </a:pPr>
            <a:r>
              <a:rPr lang="en-GB" dirty="0"/>
              <a:t>Downloaded and read the Tech for Education plan</a:t>
            </a:r>
          </a:p>
          <a:p>
            <a:pPr lvl="2">
              <a:spcAft>
                <a:spcPts val="600"/>
              </a:spcAft>
            </a:pPr>
            <a:r>
              <a:rPr lang="en-GB" dirty="0"/>
              <a:t>Created a list of tech workers for the students to research or use the examples on the slide</a:t>
            </a:r>
          </a:p>
          <a:p>
            <a:pPr lvl="2">
              <a:spcAft>
                <a:spcPts val="600"/>
              </a:spcAft>
            </a:pPr>
            <a:r>
              <a:rPr lang="en-GB" dirty="0"/>
              <a:t>Decided how you would like the children to present their research and have appropriate resources available (i.e. paper posters, PowerPoint, video etc) </a:t>
            </a:r>
            <a:endParaRPr lang="en-GB" b="0" dirty="0"/>
          </a:p>
        </p:txBody>
      </p:sp>
      <p:sp>
        <p:nvSpPr>
          <p:cNvPr id="3" name="Content Placeholder 2">
            <a:extLst>
              <a:ext uri="{FF2B5EF4-FFF2-40B4-BE49-F238E27FC236}">
                <a16:creationId xmlns:a16="http://schemas.microsoft.com/office/drawing/2014/main" id="{397760B4-4E69-4C88-82C6-9DB70C1688FC}"/>
              </a:ext>
            </a:extLst>
          </p:cNvPr>
          <p:cNvSpPr>
            <a:spLocks noGrp="1"/>
          </p:cNvSpPr>
          <p:nvPr>
            <p:ph sz="half" idx="13"/>
          </p:nvPr>
        </p:nvSpPr>
        <p:spPr/>
        <p:txBody>
          <a:bodyPr/>
          <a:lstStyle/>
          <a:p>
            <a:pPr lvl="1">
              <a:spcAft>
                <a:spcPts val="600"/>
              </a:spcAft>
            </a:pPr>
            <a:r>
              <a:rPr lang="en-GB" dirty="0"/>
              <a:t>Resources needed for Tech for Education: </a:t>
            </a:r>
          </a:p>
          <a:p>
            <a:pPr lvl="2">
              <a:spcAft>
                <a:spcPts val="600"/>
              </a:spcAft>
            </a:pPr>
            <a:r>
              <a:rPr lang="en-GB" dirty="0"/>
              <a:t>Access to the internet either through laptops or desktops – individually or in small groups</a:t>
            </a:r>
          </a:p>
          <a:p>
            <a:pPr lvl="2">
              <a:spcAft>
                <a:spcPts val="600"/>
              </a:spcAft>
            </a:pPr>
            <a:r>
              <a:rPr lang="en-GB" dirty="0"/>
              <a:t>Pens/paper etc for students to create their research poster about a famous woman in tech (if you have chosen this way of presenting)</a:t>
            </a:r>
          </a:p>
        </p:txBody>
      </p:sp>
      <p:sp>
        <p:nvSpPr>
          <p:cNvPr id="438" name="Google Shape;438;p4"/>
          <p:cNvSpPr txBox="1">
            <a:spLocks noGrp="1"/>
          </p:cNvSpPr>
          <p:nvPr>
            <p:ph type="title"/>
          </p:nvPr>
        </p:nvSpPr>
        <p:spPr>
          <a:prstGeom prst="rect">
            <a:avLst/>
          </a:prstGeom>
          <a:noFill/>
          <a:ln>
            <a:noFill/>
          </a:ln>
        </p:spPr>
        <p:txBody>
          <a:bodyPr spcFirstLastPara="1" vert="horz" wrap="square" lIns="0" tIns="0" rIns="0" bIns="0" rtlCol="0" anchor="t" anchorCtr="0">
            <a:noAutofit/>
          </a:bodyPr>
          <a:lstStyle/>
          <a:p>
            <a:pPr>
              <a:spcBef>
                <a:spcPts val="0"/>
              </a:spcBef>
              <a:buClr>
                <a:schemeClr val="lt1"/>
              </a:buClr>
              <a:buSzPts val="3200"/>
            </a:pPr>
            <a:r>
              <a:rPr lang="en-GB" dirty="0"/>
              <a:t>Tech for Education: Teacher notes</a:t>
            </a:r>
            <a:endParaRPr sz="2400" dirty="0"/>
          </a:p>
        </p:txBody>
      </p:sp>
      <p:sp>
        <p:nvSpPr>
          <p:cNvPr id="4" name="Slide Number Placeholder 3">
            <a:extLst>
              <a:ext uri="{FF2B5EF4-FFF2-40B4-BE49-F238E27FC236}">
                <a16:creationId xmlns:a16="http://schemas.microsoft.com/office/drawing/2014/main" id="{88342A22-343D-4009-A2DF-F343FCEE8A68}"/>
              </a:ext>
            </a:extLst>
          </p:cNvPr>
          <p:cNvSpPr>
            <a:spLocks noGrp="1"/>
          </p:cNvSpPr>
          <p:nvPr>
            <p:ph type="sldNum" sz="quarter" idx="15"/>
          </p:nvPr>
        </p:nvSpPr>
        <p:spPr/>
        <p:txBody>
          <a:bodyPr/>
          <a:lstStyle/>
          <a:p>
            <a:fld id="{7870704B-CE94-48CC-AF30-84932A1262A7}"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Manual Input 4">
            <a:extLst>
              <a:ext uri="{FF2B5EF4-FFF2-40B4-BE49-F238E27FC236}">
                <a16:creationId xmlns:a16="http://schemas.microsoft.com/office/drawing/2014/main" id="{AB2756FD-25DF-4AA1-AA32-3E80720CAED2}"/>
              </a:ext>
            </a:extLst>
          </p:cNvPr>
          <p:cNvSpPr/>
          <p:nvPr/>
        </p:nvSpPr>
        <p:spPr>
          <a:xfrm>
            <a:off x="0" y="3087329"/>
            <a:ext cx="10691813" cy="4472346"/>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nvGrpSpPr>
          <p:cNvPr id="7" name="Group 6">
            <a:extLst>
              <a:ext uri="{FF2B5EF4-FFF2-40B4-BE49-F238E27FC236}">
                <a16:creationId xmlns:a16="http://schemas.microsoft.com/office/drawing/2014/main" id="{54088984-0086-4124-A6D5-1C9E3C90986A}"/>
              </a:ext>
            </a:extLst>
          </p:cNvPr>
          <p:cNvGrpSpPr/>
          <p:nvPr/>
        </p:nvGrpSpPr>
        <p:grpSpPr>
          <a:xfrm>
            <a:off x="388414" y="6238752"/>
            <a:ext cx="1558374" cy="509518"/>
            <a:chOff x="388414" y="6238752"/>
            <a:chExt cx="1558374" cy="509518"/>
          </a:xfrm>
        </p:grpSpPr>
        <p:sp>
          <p:nvSpPr>
            <p:cNvPr id="8" name="Rectangle: Rounded Corners 7">
              <a:extLst>
                <a:ext uri="{FF2B5EF4-FFF2-40B4-BE49-F238E27FC236}">
                  <a16:creationId xmlns:a16="http://schemas.microsoft.com/office/drawing/2014/main" id="{185F7F67-29CD-4B06-8C74-49BD4B5D23C1}"/>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9" name="Isosceles Triangle 8">
              <a:extLst>
                <a:ext uri="{FF2B5EF4-FFF2-40B4-BE49-F238E27FC236}">
                  <a16:creationId xmlns:a16="http://schemas.microsoft.com/office/drawing/2014/main" id="{455D5478-57B3-4149-9231-70109D6A9ADE}"/>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0" name="Rectangle 9">
            <a:hlinkClick r:id="rId2"/>
            <a:extLst>
              <a:ext uri="{FF2B5EF4-FFF2-40B4-BE49-F238E27FC236}">
                <a16:creationId xmlns:a16="http://schemas.microsoft.com/office/drawing/2014/main" id="{F395CCAB-1570-4EC0-B547-F0D0CB276260}"/>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Could you imagine if your teacher was a hologram?</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10</a:t>
            </a:fld>
            <a:endParaRPr lang="en-GB" dirty="0">
              <a:solidFill>
                <a:schemeClr val="bg1"/>
              </a:solidFill>
            </a:endParaRPr>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a:xfrm>
            <a:off x="388413" y="1512604"/>
            <a:ext cx="3013547" cy="2267233"/>
          </a:xfrm>
        </p:spPr>
        <p:txBody>
          <a:bodyPr/>
          <a:lstStyle/>
          <a:p>
            <a:r>
              <a:rPr lang="en-GB" sz="2400" dirty="0">
                <a:solidFill>
                  <a:schemeClr val="accent1"/>
                </a:solidFill>
              </a:rPr>
              <a:t>Debate time</a:t>
            </a:r>
          </a:p>
          <a:p>
            <a:r>
              <a:rPr lang="en-GB" sz="2400" b="0" dirty="0">
                <a:solidFill>
                  <a:schemeClr val="tx1"/>
                </a:solidFill>
              </a:rPr>
              <a:t>What do you think the </a:t>
            </a:r>
            <a:r>
              <a:rPr lang="en-GB" sz="2400" dirty="0">
                <a:solidFill>
                  <a:schemeClr val="tx1"/>
                </a:solidFill>
              </a:rPr>
              <a:t>pros and cons </a:t>
            </a:r>
            <a:r>
              <a:rPr lang="en-GB" sz="2400" b="0" dirty="0">
                <a:solidFill>
                  <a:schemeClr val="tx1"/>
                </a:solidFill>
              </a:rPr>
              <a:t>of having a holographic teacher would be? </a:t>
            </a:r>
          </a:p>
          <a:p>
            <a:endParaRPr lang="en-GB" sz="2400" b="0" dirty="0"/>
          </a:p>
        </p:txBody>
      </p:sp>
      <p:pic>
        <p:nvPicPr>
          <p:cNvPr id="11" name="Google Shape;2027;p343" descr="New hologram technology, unveiled at a university for the first time at Imperial College Business School with an evening of inspiring stories from pioneering women in the world of technology, as they gave accounts of the challenges and opportunities they’ve experienced in their careers so far. &#10;&#10;#ImperialMeansBusiness" title="World's first holographic university lecture at Imperial College Business School">
            <a:hlinkClick r:id="rId2"/>
            <a:extLst>
              <a:ext uri="{FF2B5EF4-FFF2-40B4-BE49-F238E27FC236}">
                <a16:creationId xmlns:a16="http://schemas.microsoft.com/office/drawing/2014/main" id="{3118C604-EBDA-48D4-8439-0D5EF2FDC862}"/>
              </a:ext>
            </a:extLst>
          </p:cNvPr>
          <p:cNvPicPr preferRelativeResize="0"/>
          <p:nvPr/>
        </p:nvPicPr>
        <p:blipFill rotWithShape="1">
          <a:blip r:embed="rId3">
            <a:alphaModFix/>
          </a:blip>
          <a:srcRect l="7775" t="13066" r="7659" b="12276"/>
          <a:stretch/>
        </p:blipFill>
        <p:spPr>
          <a:xfrm>
            <a:off x="3737642" y="1512604"/>
            <a:ext cx="6565758" cy="4347422"/>
          </a:xfrm>
          <a:prstGeom prst="rect">
            <a:avLst/>
          </a:prstGeom>
          <a:noFill/>
          <a:ln>
            <a:noFill/>
          </a:ln>
        </p:spPr>
      </p:pic>
      <p:sp>
        <p:nvSpPr>
          <p:cNvPr id="13" name="TextBox 12">
            <a:extLst>
              <a:ext uri="{FF2B5EF4-FFF2-40B4-BE49-F238E27FC236}">
                <a16:creationId xmlns:a16="http://schemas.microsoft.com/office/drawing/2014/main" id="{33DC1366-37AF-4AD9-BBD7-33962E3C286B}"/>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2536440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5E706732-808D-4DC7-B6CA-629BD8D9983D}"/>
              </a:ext>
            </a:extLst>
          </p:cNvPr>
          <p:cNvSpPr/>
          <p:nvPr/>
        </p:nvSpPr>
        <p:spPr>
          <a:xfrm>
            <a:off x="5822829" y="0"/>
            <a:ext cx="4868983" cy="7559675"/>
          </a:xfrm>
          <a:prstGeom prst="rect">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2000"/>
          </a:p>
        </p:txBody>
      </p:sp>
      <p:sp>
        <p:nvSpPr>
          <p:cNvPr id="3" name="Content Placeholder 2">
            <a:extLst>
              <a:ext uri="{FF2B5EF4-FFF2-40B4-BE49-F238E27FC236}">
                <a16:creationId xmlns:a16="http://schemas.microsoft.com/office/drawing/2014/main" id="{3FA39CA8-B8E1-4797-A232-C24667BD450F}"/>
              </a:ext>
            </a:extLst>
          </p:cNvPr>
          <p:cNvSpPr>
            <a:spLocks noGrp="1"/>
          </p:cNvSpPr>
          <p:nvPr>
            <p:ph sz="half" idx="1"/>
          </p:nvPr>
        </p:nvSpPr>
        <p:spPr>
          <a:xfrm>
            <a:off x="388415" y="1512606"/>
            <a:ext cx="5115238" cy="2858224"/>
          </a:xfrm>
        </p:spPr>
        <p:txBody>
          <a:bodyPr/>
          <a:lstStyle/>
          <a:p>
            <a:pPr lvl="1">
              <a:lnSpc>
                <a:spcPts val="2800"/>
              </a:lnSpc>
              <a:spcAft>
                <a:spcPts val="1200"/>
              </a:spcAft>
            </a:pPr>
            <a:r>
              <a:rPr lang="en-GB" sz="2400" dirty="0"/>
              <a:t>What do you think the future of learning and technology will look like?</a:t>
            </a:r>
          </a:p>
          <a:p>
            <a:pPr lvl="1">
              <a:lnSpc>
                <a:spcPts val="2800"/>
              </a:lnSpc>
              <a:spcAft>
                <a:spcPts val="1200"/>
              </a:spcAft>
            </a:pPr>
            <a:r>
              <a:rPr lang="en-GB" sz="2400" dirty="0"/>
              <a:t>What kinds of technology do you think teachers and students will be using in the classroom?</a:t>
            </a:r>
          </a:p>
          <a:p>
            <a:pPr>
              <a:lnSpc>
                <a:spcPts val="2800"/>
              </a:lnSpc>
              <a:spcAft>
                <a:spcPts val="1200"/>
              </a:spcAft>
            </a:pPr>
            <a:endParaRPr lang="en-GB" dirty="0"/>
          </a:p>
        </p:txBody>
      </p:sp>
      <p:sp>
        <p:nvSpPr>
          <p:cNvPr id="22" name="Content Placeholder 21">
            <a:extLst>
              <a:ext uri="{FF2B5EF4-FFF2-40B4-BE49-F238E27FC236}">
                <a16:creationId xmlns:a16="http://schemas.microsoft.com/office/drawing/2014/main" id="{6E1AFD9D-099A-4C34-A795-F14722A047D8}"/>
              </a:ext>
            </a:extLst>
          </p:cNvPr>
          <p:cNvSpPr>
            <a:spLocks noGrp="1"/>
          </p:cNvSpPr>
          <p:nvPr>
            <p:ph sz="half" idx="2"/>
          </p:nvPr>
        </p:nvSpPr>
        <p:spPr>
          <a:xfrm>
            <a:off x="6271404" y="1512606"/>
            <a:ext cx="3786996" cy="2966383"/>
          </a:xfrm>
        </p:spPr>
        <p:txBody>
          <a:bodyPr/>
          <a:lstStyle/>
          <a:p>
            <a:pPr lvl="1">
              <a:lnSpc>
                <a:spcPts val="2800"/>
              </a:lnSpc>
              <a:spcAft>
                <a:spcPts val="600"/>
              </a:spcAft>
            </a:pPr>
            <a:r>
              <a:rPr lang="en-GB" sz="2400" b="1" dirty="0">
                <a:solidFill>
                  <a:schemeClr val="bg1"/>
                </a:solidFill>
              </a:rPr>
              <a:t>Your challenge</a:t>
            </a:r>
          </a:p>
          <a:p>
            <a:pPr marL="342900" lvl="1" indent="-342900">
              <a:lnSpc>
                <a:spcPts val="2800"/>
              </a:lnSpc>
              <a:spcAft>
                <a:spcPts val="300"/>
              </a:spcAft>
              <a:buFont typeface="Arial" panose="020B0604020202020204" pitchFamily="34" charset="0"/>
              <a:buChar char="•"/>
            </a:pPr>
            <a:r>
              <a:rPr lang="en-GB" sz="2400" dirty="0">
                <a:solidFill>
                  <a:schemeClr val="bg1"/>
                </a:solidFill>
              </a:rPr>
              <a:t>Create a labelled design of a piece of technology which would help the learners of the future.</a:t>
            </a:r>
          </a:p>
          <a:p>
            <a:pPr marL="342900" lvl="1" indent="-342900">
              <a:lnSpc>
                <a:spcPts val="2800"/>
              </a:lnSpc>
              <a:spcAft>
                <a:spcPts val="300"/>
              </a:spcAft>
              <a:buFont typeface="Arial" panose="020B0604020202020204" pitchFamily="34" charset="0"/>
              <a:buChar char="•"/>
            </a:pPr>
            <a:r>
              <a:rPr lang="en-GB" sz="2400" dirty="0">
                <a:solidFill>
                  <a:schemeClr val="bg1"/>
                </a:solidFill>
              </a:rPr>
              <a:t>If any tech was possible, what would you create?</a:t>
            </a:r>
          </a:p>
          <a:p>
            <a:pPr marL="342900" lvl="1" indent="-342900">
              <a:lnSpc>
                <a:spcPts val="2800"/>
              </a:lnSpc>
              <a:spcAft>
                <a:spcPts val="1200"/>
              </a:spcAft>
              <a:buFont typeface="Arial" panose="020B0604020202020204" pitchFamily="34" charset="0"/>
              <a:buChar char="•"/>
            </a:pPr>
            <a:r>
              <a:rPr lang="en-GB" sz="2400" dirty="0">
                <a:solidFill>
                  <a:schemeClr val="bg1"/>
                </a:solidFill>
              </a:rPr>
              <a:t>How would it help teachers and students? </a:t>
            </a:r>
          </a:p>
          <a:p>
            <a:pPr lvl="1">
              <a:lnSpc>
                <a:spcPts val="2800"/>
              </a:lnSpc>
              <a:spcAft>
                <a:spcPts val="1200"/>
              </a:spcAft>
            </a:pPr>
            <a:r>
              <a:rPr lang="en-GB" sz="2400" dirty="0">
                <a:solidFill>
                  <a:schemeClr val="bg1"/>
                </a:solidFill>
              </a:rPr>
              <a:t>You will be presenting your designs to another group / the rest of the class. </a:t>
            </a:r>
          </a:p>
          <a:p>
            <a:pPr>
              <a:lnSpc>
                <a:spcPts val="2800"/>
              </a:lnSpc>
            </a:pPr>
            <a:endParaRPr lang="en-GB" dirty="0">
              <a:solidFill>
                <a:schemeClr val="bg1"/>
              </a:solidFill>
            </a:endParaRPr>
          </a:p>
        </p:txBody>
      </p:sp>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a:xfrm>
            <a:off x="388414" y="365104"/>
            <a:ext cx="4571775" cy="900000"/>
          </a:xfrm>
        </p:spPr>
        <p:txBody>
          <a:bodyPr/>
          <a:lstStyle/>
          <a:p>
            <a:r>
              <a:rPr lang="en-GB" dirty="0"/>
              <a:t>The Future of Learning and Technology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bg1"/>
                </a:solidFill>
              </a:rPr>
              <a:pPr/>
              <a:t>11</a:t>
            </a:fld>
            <a:endParaRPr lang="en-GB" dirty="0">
              <a:solidFill>
                <a:schemeClr val="bg1"/>
              </a:solidFill>
            </a:endParaRPr>
          </a:p>
        </p:txBody>
      </p:sp>
      <p:grpSp>
        <p:nvGrpSpPr>
          <p:cNvPr id="13" name="Group 12">
            <a:extLst>
              <a:ext uri="{FF2B5EF4-FFF2-40B4-BE49-F238E27FC236}">
                <a16:creationId xmlns:a16="http://schemas.microsoft.com/office/drawing/2014/main" id="{A1E28123-2358-454B-82CB-04B07EA0B996}"/>
              </a:ext>
            </a:extLst>
          </p:cNvPr>
          <p:cNvGrpSpPr/>
          <p:nvPr/>
        </p:nvGrpSpPr>
        <p:grpSpPr>
          <a:xfrm>
            <a:off x="6270698" y="6378645"/>
            <a:ext cx="1558374" cy="509518"/>
            <a:chOff x="388414" y="6238752"/>
            <a:chExt cx="1558374" cy="509518"/>
          </a:xfrm>
        </p:grpSpPr>
        <p:sp>
          <p:nvSpPr>
            <p:cNvPr id="14" name="Rectangle: Rounded Corners 13">
              <a:extLst>
                <a:ext uri="{FF2B5EF4-FFF2-40B4-BE49-F238E27FC236}">
                  <a16:creationId xmlns:a16="http://schemas.microsoft.com/office/drawing/2014/main" id="{1D54F3E3-AA83-4CBB-BF73-08000CA809CA}"/>
                </a:ext>
              </a:extLst>
            </p:cNvPr>
            <p:cNvSpPr/>
            <p:nvPr/>
          </p:nvSpPr>
          <p:spPr>
            <a:xfrm>
              <a:off x="388414" y="6238752"/>
              <a:ext cx="1558374" cy="509518"/>
            </a:xfrm>
            <a:prstGeom prst="round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2"/>
                  </a:solidFill>
                </a:rPr>
                <a:t>Watch video</a:t>
              </a:r>
            </a:p>
          </p:txBody>
        </p:sp>
        <p:sp>
          <p:nvSpPr>
            <p:cNvPr id="15" name="Isosceles Triangle 14">
              <a:extLst>
                <a:ext uri="{FF2B5EF4-FFF2-40B4-BE49-F238E27FC236}">
                  <a16:creationId xmlns:a16="http://schemas.microsoft.com/office/drawing/2014/main" id="{89F25E04-BDE0-4FB4-B00B-BD6FD26CF808}"/>
                </a:ext>
              </a:extLst>
            </p:cNvPr>
            <p:cNvSpPr/>
            <p:nvPr/>
          </p:nvSpPr>
          <p:spPr>
            <a:xfrm rot="5400000">
              <a:off x="542283" y="6422789"/>
              <a:ext cx="164076" cy="141444"/>
            </a:xfrm>
            <a:prstGeom prst="triangle">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pic>
        <p:nvPicPr>
          <p:cNvPr id="35" name="Picture 34">
            <a:extLst>
              <a:ext uri="{FF2B5EF4-FFF2-40B4-BE49-F238E27FC236}">
                <a16:creationId xmlns:a16="http://schemas.microsoft.com/office/drawing/2014/main" id="{568E55D8-0D24-4838-84AB-3E660C9706CA}"/>
              </a:ext>
            </a:extLst>
          </p:cNvPr>
          <p:cNvPicPr>
            <a:picLocks noChangeAspect="1"/>
          </p:cNvPicPr>
          <p:nvPr/>
        </p:nvPicPr>
        <p:blipFill>
          <a:blip r:embed="rId2"/>
          <a:stretch>
            <a:fillRect/>
          </a:stretch>
        </p:blipFill>
        <p:spPr>
          <a:xfrm>
            <a:off x="406359" y="3998204"/>
            <a:ext cx="5075180" cy="2858224"/>
          </a:xfrm>
          <a:prstGeom prst="rect">
            <a:avLst/>
          </a:prstGeom>
        </p:spPr>
      </p:pic>
      <p:sp>
        <p:nvSpPr>
          <p:cNvPr id="36" name="Rectangle 35">
            <a:hlinkClick r:id="rId3"/>
            <a:extLst>
              <a:ext uri="{FF2B5EF4-FFF2-40B4-BE49-F238E27FC236}">
                <a16:creationId xmlns:a16="http://schemas.microsoft.com/office/drawing/2014/main" id="{74E2F909-455D-43A6-B2FB-415237338931}"/>
              </a:ext>
            </a:extLst>
          </p:cNvPr>
          <p:cNvSpPr/>
          <p:nvPr/>
        </p:nvSpPr>
        <p:spPr>
          <a:xfrm>
            <a:off x="6185872" y="6301019"/>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Tree>
    <p:extLst>
      <p:ext uri="{BB962C8B-B14F-4D97-AF65-F5344CB8AC3E}">
        <p14:creationId xmlns:p14="http://schemas.microsoft.com/office/powerpoint/2010/main" val="3493658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228E1B4-8215-4917-A9C9-C393B582973A}"/>
              </a:ext>
            </a:extLst>
          </p:cNvPr>
          <p:cNvPicPr>
            <a:picLocks noChangeAspect="1"/>
          </p:cNvPicPr>
          <p:nvPr/>
        </p:nvPicPr>
        <p:blipFill>
          <a:blip r:embed="rId2"/>
          <a:stretch>
            <a:fillRect/>
          </a:stretch>
        </p:blipFill>
        <p:spPr>
          <a:xfrm>
            <a:off x="4776539" y="-1"/>
            <a:ext cx="5915274" cy="7559675"/>
          </a:xfrm>
          <a:prstGeom prst="rect">
            <a:avLst/>
          </a:prstGeom>
        </p:spPr>
      </p:pic>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t>Class discussion </a:t>
            </a:r>
            <a:endParaRPr lang="en-GB" dirty="0"/>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3666001" cy="5400000"/>
          </a:xfrm>
        </p:spPr>
        <p:txBody>
          <a:bodyPr/>
          <a:lstStyle/>
          <a:p>
            <a:pPr>
              <a:spcAft>
                <a:spcPts val="1200"/>
              </a:spcAft>
            </a:pPr>
            <a:r>
              <a:rPr lang="en-GB" sz="2400" b="0" dirty="0"/>
              <a:t>Can you see yourself working in any tech for education careers?</a:t>
            </a:r>
          </a:p>
          <a:p>
            <a:pPr>
              <a:spcAft>
                <a:spcPts val="1200"/>
              </a:spcAft>
            </a:pPr>
            <a:r>
              <a:rPr lang="en-GB" sz="2400" b="0" dirty="0"/>
              <a:t>Would you like to design and create the education technology of the future?</a:t>
            </a:r>
          </a:p>
          <a:p>
            <a:pPr>
              <a:spcAft>
                <a:spcPts val="1200"/>
              </a:spcAft>
            </a:pPr>
            <a:r>
              <a:rPr lang="en-GB" sz="2400" b="0" dirty="0"/>
              <a:t>Did anything particularly interest you today?</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pPr/>
              <a:t>12</a:t>
            </a:fld>
            <a:endParaRPr lang="en-GB" dirty="0"/>
          </a:p>
        </p:txBody>
      </p:sp>
    </p:spTree>
    <p:extLst>
      <p:ext uri="{BB962C8B-B14F-4D97-AF65-F5344CB8AC3E}">
        <p14:creationId xmlns:p14="http://schemas.microsoft.com/office/powerpoint/2010/main" val="39287067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71A2D8E-E206-4016-A762-51C9E02247FC}"/>
              </a:ext>
            </a:extLst>
          </p:cNvPr>
          <p:cNvPicPr>
            <a:picLocks noChangeAspect="1"/>
          </p:cNvPicPr>
          <p:nvPr/>
        </p:nvPicPr>
        <p:blipFill>
          <a:blip r:embed="rId2"/>
          <a:stretch>
            <a:fillRect/>
          </a:stretch>
        </p:blipFill>
        <p:spPr>
          <a:xfrm>
            <a:off x="3833813" y="317"/>
            <a:ext cx="6858000" cy="7559040"/>
          </a:xfrm>
          <a:prstGeom prst="rect">
            <a:avLst/>
          </a:prstGeom>
        </p:spPr>
      </p:pic>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t>Homework</a:t>
            </a:r>
            <a:endParaRPr lang="en-GB" dirty="0"/>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3131164" cy="5400000"/>
          </a:xfrm>
        </p:spPr>
        <p:txBody>
          <a:bodyPr/>
          <a:lstStyle/>
          <a:p>
            <a:pPr>
              <a:spcAft>
                <a:spcPts val="1200"/>
              </a:spcAft>
            </a:pPr>
            <a:r>
              <a:rPr lang="en-GB" sz="2400" b="0" dirty="0"/>
              <a:t>Research an educational app, website or tech gadget which a teacher in your school could use.</a:t>
            </a:r>
          </a:p>
          <a:p>
            <a:pPr>
              <a:spcAft>
                <a:spcPts val="1200"/>
              </a:spcAft>
            </a:pPr>
            <a:r>
              <a:rPr lang="en-GB" sz="2400" b="0" dirty="0"/>
              <a:t>Find out about it and tell them why you think they should use it.</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pPr/>
              <a:t>13</a:t>
            </a:fld>
            <a:endParaRPr lang="en-GB" dirty="0"/>
          </a:p>
        </p:txBody>
      </p:sp>
    </p:spTree>
    <p:extLst>
      <p:ext uri="{BB962C8B-B14F-4D97-AF65-F5344CB8AC3E}">
        <p14:creationId xmlns:p14="http://schemas.microsoft.com/office/powerpoint/2010/main" val="1759041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anual Input 6">
            <a:extLst>
              <a:ext uri="{FF2B5EF4-FFF2-40B4-BE49-F238E27FC236}">
                <a16:creationId xmlns:a16="http://schemas.microsoft.com/office/drawing/2014/main" id="{F465FB07-4C97-4BDD-9DC9-651DAC37B5DC}"/>
              </a:ext>
            </a:extLst>
          </p:cNvPr>
          <p:cNvSpPr/>
          <p:nvPr/>
        </p:nvSpPr>
        <p:spPr>
          <a:xfrm>
            <a:off x="0" y="2159674"/>
            <a:ext cx="10691813" cy="5400001"/>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title"/>
          </p:nvPr>
        </p:nvSpPr>
        <p:spPr/>
        <p:txBody>
          <a:bodyPr/>
          <a:lstStyle/>
          <a:p>
            <a:r>
              <a:rPr lang="en-GB" dirty="0"/>
              <a:t>Share homework</a:t>
            </a:r>
          </a:p>
        </p:txBody>
      </p:sp>
      <p:sp>
        <p:nvSpPr>
          <p:cNvPr id="6" name="Slide Number Placeholder 5">
            <a:extLst>
              <a:ext uri="{FF2B5EF4-FFF2-40B4-BE49-F238E27FC236}">
                <a16:creationId xmlns:a16="http://schemas.microsoft.com/office/drawing/2014/main" id="{60726D22-EDDF-4ACD-A6F1-8133145335F6}"/>
              </a:ext>
            </a:extLst>
          </p:cNvPr>
          <p:cNvSpPr>
            <a:spLocks noGrp="1"/>
          </p:cNvSpPr>
          <p:nvPr>
            <p:ph type="sldNum" sz="quarter" idx="11"/>
          </p:nvPr>
        </p:nvSpPr>
        <p:spPr/>
        <p:txBody>
          <a:bodyPr/>
          <a:lstStyle/>
          <a:p>
            <a:fld id="{7870704B-CE94-48CC-AF30-84932A1262A7}" type="slidenum">
              <a:rPr lang="en-GB" smtClean="0">
                <a:solidFill>
                  <a:schemeClr val="tx1"/>
                </a:solidFill>
              </a:rPr>
              <a:pPr/>
              <a:t>2</a:t>
            </a:fld>
            <a:endParaRPr lang="en-GB" dirty="0">
              <a:solidFill>
                <a:schemeClr val="tx1"/>
              </a:solidFill>
            </a:endParaRPr>
          </a:p>
        </p:txBody>
      </p:sp>
      <p:sp>
        <p:nvSpPr>
          <p:cNvPr id="9" name="TextBox 8">
            <a:extLst>
              <a:ext uri="{FF2B5EF4-FFF2-40B4-BE49-F238E27FC236}">
                <a16:creationId xmlns:a16="http://schemas.microsoft.com/office/drawing/2014/main" id="{CEC3EAB4-C5D0-4F00-8276-E33EE24F56F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Education</a:t>
            </a:r>
          </a:p>
        </p:txBody>
      </p:sp>
    </p:spTree>
    <p:extLst>
      <p:ext uri="{BB962C8B-B14F-4D97-AF65-F5344CB8AC3E}">
        <p14:creationId xmlns:p14="http://schemas.microsoft.com/office/powerpoint/2010/main" val="312568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441C74-E61E-4DC8-ADD4-0E2549A80EDC}"/>
              </a:ext>
            </a:extLst>
          </p:cNvPr>
          <p:cNvPicPr>
            <a:picLocks noChangeAspect="1"/>
          </p:cNvPicPr>
          <p:nvPr/>
        </p:nvPicPr>
        <p:blipFill>
          <a:blip r:embed="rId2"/>
          <a:stretch>
            <a:fillRect/>
          </a:stretch>
        </p:blipFill>
        <p:spPr>
          <a:xfrm>
            <a:off x="476" y="-1151"/>
            <a:ext cx="10690860" cy="6819900"/>
          </a:xfrm>
          <a:prstGeom prst="rect">
            <a:avLst/>
          </a:prstGeom>
        </p:spPr>
      </p:pic>
      <p:sp>
        <p:nvSpPr>
          <p:cNvPr id="9" name="Rectangle 8">
            <a:extLst>
              <a:ext uri="{FF2B5EF4-FFF2-40B4-BE49-F238E27FC236}">
                <a16:creationId xmlns:a16="http://schemas.microsoft.com/office/drawing/2014/main" id="{3BCA37D7-410F-4E3F-A8B1-378173AAD288}"/>
              </a:ext>
            </a:extLst>
          </p:cNvPr>
          <p:cNvSpPr/>
          <p:nvPr/>
        </p:nvSpPr>
        <p:spPr>
          <a:xfrm>
            <a:off x="0" y="4176193"/>
            <a:ext cx="10691813" cy="2642556"/>
          </a:xfrm>
          <a:prstGeom prst="rect">
            <a:avLst/>
          </a:prstGeom>
          <a:solidFill>
            <a:schemeClr val="tx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ctrTitle"/>
          </p:nvPr>
        </p:nvSpPr>
        <p:spPr>
          <a:xfrm>
            <a:off x="388416" y="4870408"/>
            <a:ext cx="8677946" cy="663845"/>
          </a:xfrm>
        </p:spPr>
        <p:txBody>
          <a:bodyPr/>
          <a:lstStyle/>
          <a:p>
            <a:r>
              <a:rPr lang="en-GB" dirty="0"/>
              <a:t>Education</a:t>
            </a:r>
          </a:p>
        </p:txBody>
      </p:sp>
      <p:sp>
        <p:nvSpPr>
          <p:cNvPr id="4" name="Rectangle 3"/>
          <p:cNvSpPr/>
          <p:nvPr/>
        </p:nvSpPr>
        <p:spPr>
          <a:xfrm>
            <a:off x="388413" y="5808072"/>
            <a:ext cx="5891617" cy="615553"/>
          </a:xfrm>
          <a:prstGeom prst="rect">
            <a:avLst/>
          </a:prstGeom>
        </p:spPr>
        <p:txBody>
          <a:bodyPr wrap="square" lIns="0" tIns="0" rIns="0" bIns="0">
            <a:spAutoFit/>
          </a:bodyPr>
          <a:lstStyle/>
          <a:p>
            <a:r>
              <a:rPr lang="en-GB" sz="2000" spc="-70" dirty="0">
                <a:solidFill>
                  <a:schemeClr val="bg1"/>
                </a:solidFill>
                <a:cs typeface="Arial"/>
              </a:rPr>
              <a:t>To understand how technology is used for education and broaden my knowledge of careers available in this field</a:t>
            </a:r>
          </a:p>
        </p:txBody>
      </p:sp>
      <p:sp>
        <p:nvSpPr>
          <p:cNvPr id="5" name="Rectangle 4">
            <a:extLst>
              <a:ext uri="{FF2B5EF4-FFF2-40B4-BE49-F238E27FC236}">
                <a16:creationId xmlns:a16="http://schemas.microsoft.com/office/drawing/2014/main" id="{68AFF9F6-91B6-4E76-84F7-AE74E0DA8B8C}"/>
              </a:ext>
            </a:extLst>
          </p:cNvPr>
          <p:cNvSpPr/>
          <p:nvPr/>
        </p:nvSpPr>
        <p:spPr>
          <a:xfrm>
            <a:off x="388414" y="4562632"/>
            <a:ext cx="1360874" cy="307777"/>
          </a:xfrm>
          <a:prstGeom prst="rect">
            <a:avLst/>
          </a:prstGeom>
        </p:spPr>
        <p:txBody>
          <a:bodyPr wrap="square" lIns="0" tIns="0" rIns="0" bIns="0">
            <a:spAutoFit/>
          </a:bodyPr>
          <a:lstStyle/>
          <a:p>
            <a:r>
              <a:rPr lang="en-GB" sz="2000" spc="-70" dirty="0">
                <a:solidFill>
                  <a:schemeClr val="bg1"/>
                </a:solidFill>
                <a:cs typeface="Arial"/>
              </a:rPr>
              <a:t>TECH FOR</a:t>
            </a:r>
          </a:p>
        </p:txBody>
      </p:sp>
      <p:sp>
        <p:nvSpPr>
          <p:cNvPr id="13" name="Freeform 5">
            <a:extLst>
              <a:ext uri="{FF2B5EF4-FFF2-40B4-BE49-F238E27FC236}">
                <a16:creationId xmlns:a16="http://schemas.microsoft.com/office/drawing/2014/main" id="{6530F5EB-51E0-4D58-AEDD-8014EC277F51}"/>
              </a:ext>
            </a:extLst>
          </p:cNvPr>
          <p:cNvSpPr>
            <a:spLocks noChangeAspect="1" noEditPoints="1"/>
          </p:cNvSpPr>
          <p:nvPr/>
        </p:nvSpPr>
        <p:spPr bwMode="auto">
          <a:xfrm>
            <a:off x="9961227" y="7002959"/>
            <a:ext cx="526860" cy="360000"/>
          </a:xfrm>
          <a:custGeom>
            <a:avLst/>
            <a:gdLst>
              <a:gd name="T0" fmla="*/ 2341 w 4651"/>
              <a:gd name="T1" fmla="*/ 2 h 3178"/>
              <a:gd name="T2" fmla="*/ 44 w 4651"/>
              <a:gd name="T3" fmla="*/ 1033 h 3178"/>
              <a:gd name="T4" fmla="*/ 18 w 4651"/>
              <a:gd name="T5" fmla="*/ 1051 h 3178"/>
              <a:gd name="T6" fmla="*/ 0 w 4651"/>
              <a:gd name="T7" fmla="*/ 1091 h 3178"/>
              <a:gd name="T8" fmla="*/ 2 w 4651"/>
              <a:gd name="T9" fmla="*/ 1123 h 3178"/>
              <a:gd name="T10" fmla="*/ 26 w 4651"/>
              <a:gd name="T11" fmla="*/ 1159 h 3178"/>
              <a:gd name="T12" fmla="*/ 1022 w 4651"/>
              <a:gd name="T13" fmla="*/ 1617 h 3178"/>
              <a:gd name="T14" fmla="*/ 1020 w 4651"/>
              <a:gd name="T15" fmla="*/ 2640 h 3178"/>
              <a:gd name="T16" fmla="*/ 1036 w 4651"/>
              <a:gd name="T17" fmla="*/ 2728 h 3178"/>
              <a:gd name="T18" fmla="*/ 1080 w 4651"/>
              <a:gd name="T19" fmla="*/ 2812 h 3178"/>
              <a:gd name="T20" fmla="*/ 1166 w 4651"/>
              <a:gd name="T21" fmla="*/ 2906 h 3178"/>
              <a:gd name="T22" fmla="*/ 1308 w 4651"/>
              <a:gd name="T23" fmla="*/ 3000 h 3178"/>
              <a:gd name="T24" fmla="*/ 1520 w 4651"/>
              <a:gd name="T25" fmla="*/ 3084 h 3178"/>
              <a:gd name="T26" fmla="*/ 1816 w 4651"/>
              <a:gd name="T27" fmla="*/ 3146 h 3178"/>
              <a:gd name="T28" fmla="*/ 2210 w 4651"/>
              <a:gd name="T29" fmla="*/ 3178 h 3178"/>
              <a:gd name="T30" fmla="*/ 2549 w 4651"/>
              <a:gd name="T31" fmla="*/ 3174 h 3178"/>
              <a:gd name="T32" fmla="*/ 2917 w 4651"/>
              <a:gd name="T33" fmla="*/ 3134 h 3178"/>
              <a:gd name="T34" fmla="*/ 3191 w 4651"/>
              <a:gd name="T35" fmla="*/ 3064 h 3178"/>
              <a:gd name="T36" fmla="*/ 3383 w 4651"/>
              <a:gd name="T37" fmla="*/ 2978 h 3178"/>
              <a:gd name="T38" fmla="*/ 3511 w 4651"/>
              <a:gd name="T39" fmla="*/ 2882 h 3178"/>
              <a:gd name="T40" fmla="*/ 3585 w 4651"/>
              <a:gd name="T41" fmla="*/ 2790 h 3178"/>
              <a:gd name="T42" fmla="*/ 3619 w 4651"/>
              <a:gd name="T43" fmla="*/ 2710 h 3178"/>
              <a:gd name="T44" fmla="*/ 3631 w 4651"/>
              <a:gd name="T45" fmla="*/ 1641 h 3178"/>
              <a:gd name="T46" fmla="*/ 4093 w 4651"/>
              <a:gd name="T47" fmla="*/ 1405 h 3178"/>
              <a:gd name="T48" fmla="*/ 4063 w 4651"/>
              <a:gd name="T49" fmla="*/ 2518 h 3178"/>
              <a:gd name="T50" fmla="*/ 4023 w 4651"/>
              <a:gd name="T51" fmla="*/ 2560 h 3178"/>
              <a:gd name="T52" fmla="*/ 4017 w 4651"/>
              <a:gd name="T53" fmla="*/ 2604 h 3178"/>
              <a:gd name="T54" fmla="*/ 4051 w 4651"/>
              <a:gd name="T55" fmla="*/ 2652 h 3178"/>
              <a:gd name="T56" fmla="*/ 4247 w 4651"/>
              <a:gd name="T57" fmla="*/ 2666 h 3178"/>
              <a:gd name="T58" fmla="*/ 4289 w 4651"/>
              <a:gd name="T59" fmla="*/ 2652 h 3178"/>
              <a:gd name="T60" fmla="*/ 4323 w 4651"/>
              <a:gd name="T61" fmla="*/ 2604 h 3178"/>
              <a:gd name="T62" fmla="*/ 4317 w 4651"/>
              <a:gd name="T63" fmla="*/ 2560 h 3178"/>
              <a:gd name="T64" fmla="*/ 4277 w 4651"/>
              <a:gd name="T65" fmla="*/ 2518 h 3178"/>
              <a:gd name="T66" fmla="*/ 4607 w 4651"/>
              <a:gd name="T67" fmla="*/ 1171 h 3178"/>
              <a:gd name="T68" fmla="*/ 4633 w 4651"/>
              <a:gd name="T69" fmla="*/ 1153 h 3178"/>
              <a:gd name="T70" fmla="*/ 4651 w 4651"/>
              <a:gd name="T71" fmla="*/ 1113 h 3178"/>
              <a:gd name="T72" fmla="*/ 4649 w 4651"/>
              <a:gd name="T73" fmla="*/ 1081 h 3178"/>
              <a:gd name="T74" fmla="*/ 4625 w 4651"/>
              <a:gd name="T75" fmla="*/ 1045 h 3178"/>
              <a:gd name="T76" fmla="*/ 3477 w 4651"/>
              <a:gd name="T77" fmla="*/ 2638 h 3178"/>
              <a:gd name="T78" fmla="*/ 3467 w 4651"/>
              <a:gd name="T79" fmla="*/ 2676 h 3178"/>
              <a:gd name="T80" fmla="*/ 3407 w 4651"/>
              <a:gd name="T81" fmla="*/ 2762 h 3178"/>
              <a:gd name="T82" fmla="*/ 3321 w 4651"/>
              <a:gd name="T83" fmla="*/ 2834 h 3178"/>
              <a:gd name="T84" fmla="*/ 3181 w 4651"/>
              <a:gd name="T85" fmla="*/ 2904 h 3178"/>
              <a:gd name="T86" fmla="*/ 2977 w 4651"/>
              <a:gd name="T87" fmla="*/ 2966 h 3178"/>
              <a:gd name="T88" fmla="*/ 2695 w 4651"/>
              <a:gd name="T89" fmla="*/ 3008 h 3178"/>
              <a:gd name="T90" fmla="*/ 2326 w 4651"/>
              <a:gd name="T91" fmla="*/ 3024 h 3178"/>
              <a:gd name="T92" fmla="*/ 2040 w 4651"/>
              <a:gd name="T93" fmla="*/ 3016 h 3178"/>
              <a:gd name="T94" fmla="*/ 1736 w 4651"/>
              <a:gd name="T95" fmla="*/ 2978 h 3178"/>
              <a:gd name="T96" fmla="*/ 1514 w 4651"/>
              <a:gd name="T97" fmla="*/ 2920 h 3178"/>
              <a:gd name="T98" fmla="*/ 1360 w 4651"/>
              <a:gd name="T99" fmla="*/ 2852 h 3178"/>
              <a:gd name="T100" fmla="*/ 1260 w 4651"/>
              <a:gd name="T101" fmla="*/ 2780 h 3178"/>
              <a:gd name="T102" fmla="*/ 1196 w 4651"/>
              <a:gd name="T103" fmla="*/ 2702 h 3178"/>
              <a:gd name="T104" fmla="*/ 1172 w 4651"/>
              <a:gd name="T105" fmla="*/ 1687 h 3178"/>
              <a:gd name="T106" fmla="*/ 2326 w 4651"/>
              <a:gd name="T107" fmla="*/ 2203 h 3178"/>
              <a:gd name="T108" fmla="*/ 3477 w 4651"/>
              <a:gd name="T109" fmla="*/ 1687 h 3178"/>
              <a:gd name="T110" fmla="*/ 2326 w 4651"/>
              <a:gd name="T111" fmla="*/ 16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51" h="3178">
                <a:moveTo>
                  <a:pt x="4607" y="1033"/>
                </a:moveTo>
                <a:lnTo>
                  <a:pt x="2357" y="6"/>
                </a:lnTo>
                <a:lnTo>
                  <a:pt x="2357" y="6"/>
                </a:lnTo>
                <a:lnTo>
                  <a:pt x="2341" y="2"/>
                </a:lnTo>
                <a:lnTo>
                  <a:pt x="2326" y="0"/>
                </a:lnTo>
                <a:lnTo>
                  <a:pt x="2310" y="2"/>
                </a:lnTo>
                <a:lnTo>
                  <a:pt x="2294" y="6"/>
                </a:lnTo>
                <a:lnTo>
                  <a:pt x="44" y="1033"/>
                </a:lnTo>
                <a:lnTo>
                  <a:pt x="44" y="1033"/>
                </a:lnTo>
                <a:lnTo>
                  <a:pt x="34" y="1037"/>
                </a:lnTo>
                <a:lnTo>
                  <a:pt x="26" y="1045"/>
                </a:lnTo>
                <a:lnTo>
                  <a:pt x="18" y="1051"/>
                </a:lnTo>
                <a:lnTo>
                  <a:pt x="12" y="1061"/>
                </a:lnTo>
                <a:lnTo>
                  <a:pt x="6" y="1069"/>
                </a:lnTo>
                <a:lnTo>
                  <a:pt x="2" y="1081"/>
                </a:lnTo>
                <a:lnTo>
                  <a:pt x="0" y="1091"/>
                </a:lnTo>
                <a:lnTo>
                  <a:pt x="0" y="1101"/>
                </a:lnTo>
                <a:lnTo>
                  <a:pt x="0" y="1101"/>
                </a:lnTo>
                <a:lnTo>
                  <a:pt x="0" y="1113"/>
                </a:lnTo>
                <a:lnTo>
                  <a:pt x="2" y="1123"/>
                </a:lnTo>
                <a:lnTo>
                  <a:pt x="6" y="1135"/>
                </a:lnTo>
                <a:lnTo>
                  <a:pt x="12" y="1143"/>
                </a:lnTo>
                <a:lnTo>
                  <a:pt x="18" y="1153"/>
                </a:lnTo>
                <a:lnTo>
                  <a:pt x="26" y="1159"/>
                </a:lnTo>
                <a:lnTo>
                  <a:pt x="34" y="1167"/>
                </a:lnTo>
                <a:lnTo>
                  <a:pt x="44" y="1171"/>
                </a:lnTo>
                <a:lnTo>
                  <a:pt x="1022" y="1617"/>
                </a:lnTo>
                <a:lnTo>
                  <a:pt x="1022" y="1617"/>
                </a:lnTo>
                <a:lnTo>
                  <a:pt x="1020" y="1629"/>
                </a:lnTo>
                <a:lnTo>
                  <a:pt x="1020" y="1641"/>
                </a:lnTo>
                <a:lnTo>
                  <a:pt x="1020" y="2640"/>
                </a:lnTo>
                <a:lnTo>
                  <a:pt x="1020" y="2640"/>
                </a:lnTo>
                <a:lnTo>
                  <a:pt x="1020" y="2656"/>
                </a:lnTo>
                <a:lnTo>
                  <a:pt x="1024" y="2680"/>
                </a:lnTo>
                <a:lnTo>
                  <a:pt x="1030" y="2710"/>
                </a:lnTo>
                <a:lnTo>
                  <a:pt x="1036" y="2728"/>
                </a:lnTo>
                <a:lnTo>
                  <a:pt x="1044" y="2748"/>
                </a:lnTo>
                <a:lnTo>
                  <a:pt x="1054" y="2768"/>
                </a:lnTo>
                <a:lnTo>
                  <a:pt x="1066" y="2790"/>
                </a:lnTo>
                <a:lnTo>
                  <a:pt x="1080" y="2812"/>
                </a:lnTo>
                <a:lnTo>
                  <a:pt x="1098" y="2834"/>
                </a:lnTo>
                <a:lnTo>
                  <a:pt x="1118" y="2858"/>
                </a:lnTo>
                <a:lnTo>
                  <a:pt x="1140" y="2882"/>
                </a:lnTo>
                <a:lnTo>
                  <a:pt x="1166" y="2906"/>
                </a:lnTo>
                <a:lnTo>
                  <a:pt x="1196" y="2930"/>
                </a:lnTo>
                <a:lnTo>
                  <a:pt x="1230" y="2954"/>
                </a:lnTo>
                <a:lnTo>
                  <a:pt x="1266" y="2978"/>
                </a:lnTo>
                <a:lnTo>
                  <a:pt x="1308" y="3000"/>
                </a:lnTo>
                <a:lnTo>
                  <a:pt x="1354" y="3022"/>
                </a:lnTo>
                <a:lnTo>
                  <a:pt x="1404" y="3044"/>
                </a:lnTo>
                <a:lnTo>
                  <a:pt x="1460" y="3064"/>
                </a:lnTo>
                <a:lnTo>
                  <a:pt x="1520" y="3084"/>
                </a:lnTo>
                <a:lnTo>
                  <a:pt x="1586" y="3102"/>
                </a:lnTo>
                <a:lnTo>
                  <a:pt x="1656" y="3118"/>
                </a:lnTo>
                <a:lnTo>
                  <a:pt x="1734" y="3134"/>
                </a:lnTo>
                <a:lnTo>
                  <a:pt x="1816" y="3146"/>
                </a:lnTo>
                <a:lnTo>
                  <a:pt x="1906" y="3158"/>
                </a:lnTo>
                <a:lnTo>
                  <a:pt x="2000" y="3166"/>
                </a:lnTo>
                <a:lnTo>
                  <a:pt x="2102" y="3174"/>
                </a:lnTo>
                <a:lnTo>
                  <a:pt x="2210" y="3178"/>
                </a:lnTo>
                <a:lnTo>
                  <a:pt x="2326" y="3178"/>
                </a:lnTo>
                <a:lnTo>
                  <a:pt x="2326" y="3178"/>
                </a:lnTo>
                <a:lnTo>
                  <a:pt x="2441" y="3178"/>
                </a:lnTo>
                <a:lnTo>
                  <a:pt x="2549" y="3174"/>
                </a:lnTo>
                <a:lnTo>
                  <a:pt x="2651" y="3166"/>
                </a:lnTo>
                <a:lnTo>
                  <a:pt x="2745" y="3158"/>
                </a:lnTo>
                <a:lnTo>
                  <a:pt x="2835" y="3146"/>
                </a:lnTo>
                <a:lnTo>
                  <a:pt x="2917" y="3134"/>
                </a:lnTo>
                <a:lnTo>
                  <a:pt x="2993" y="3118"/>
                </a:lnTo>
                <a:lnTo>
                  <a:pt x="3065" y="3102"/>
                </a:lnTo>
                <a:lnTo>
                  <a:pt x="3131" y="3084"/>
                </a:lnTo>
                <a:lnTo>
                  <a:pt x="3191" y="3064"/>
                </a:lnTo>
                <a:lnTo>
                  <a:pt x="3247" y="3044"/>
                </a:lnTo>
                <a:lnTo>
                  <a:pt x="3297" y="3022"/>
                </a:lnTo>
                <a:lnTo>
                  <a:pt x="3343" y="3000"/>
                </a:lnTo>
                <a:lnTo>
                  <a:pt x="3383" y="2978"/>
                </a:lnTo>
                <a:lnTo>
                  <a:pt x="3421" y="2954"/>
                </a:lnTo>
                <a:lnTo>
                  <a:pt x="3455" y="2930"/>
                </a:lnTo>
                <a:lnTo>
                  <a:pt x="3485" y="2906"/>
                </a:lnTo>
                <a:lnTo>
                  <a:pt x="3511" y="2882"/>
                </a:lnTo>
                <a:lnTo>
                  <a:pt x="3533" y="2858"/>
                </a:lnTo>
                <a:lnTo>
                  <a:pt x="3553" y="2834"/>
                </a:lnTo>
                <a:lnTo>
                  <a:pt x="3571" y="2812"/>
                </a:lnTo>
                <a:lnTo>
                  <a:pt x="3585" y="2790"/>
                </a:lnTo>
                <a:lnTo>
                  <a:pt x="3597" y="2768"/>
                </a:lnTo>
                <a:lnTo>
                  <a:pt x="3607" y="2748"/>
                </a:lnTo>
                <a:lnTo>
                  <a:pt x="3613" y="2728"/>
                </a:lnTo>
                <a:lnTo>
                  <a:pt x="3619" y="2710"/>
                </a:lnTo>
                <a:lnTo>
                  <a:pt x="3627" y="2680"/>
                </a:lnTo>
                <a:lnTo>
                  <a:pt x="3631" y="2656"/>
                </a:lnTo>
                <a:lnTo>
                  <a:pt x="3631" y="2640"/>
                </a:lnTo>
                <a:lnTo>
                  <a:pt x="3631" y="1641"/>
                </a:lnTo>
                <a:lnTo>
                  <a:pt x="3631" y="1641"/>
                </a:lnTo>
                <a:lnTo>
                  <a:pt x="3631" y="1629"/>
                </a:lnTo>
                <a:lnTo>
                  <a:pt x="3629" y="1617"/>
                </a:lnTo>
                <a:lnTo>
                  <a:pt x="4093" y="1405"/>
                </a:lnTo>
                <a:lnTo>
                  <a:pt x="4093" y="2512"/>
                </a:lnTo>
                <a:lnTo>
                  <a:pt x="4093" y="2512"/>
                </a:lnTo>
                <a:lnTo>
                  <a:pt x="4077" y="2514"/>
                </a:lnTo>
                <a:lnTo>
                  <a:pt x="4063" y="2518"/>
                </a:lnTo>
                <a:lnTo>
                  <a:pt x="4051" y="2526"/>
                </a:lnTo>
                <a:lnTo>
                  <a:pt x="4039" y="2534"/>
                </a:lnTo>
                <a:lnTo>
                  <a:pt x="4029" y="2546"/>
                </a:lnTo>
                <a:lnTo>
                  <a:pt x="4023" y="2560"/>
                </a:lnTo>
                <a:lnTo>
                  <a:pt x="4017" y="2574"/>
                </a:lnTo>
                <a:lnTo>
                  <a:pt x="4017" y="2590"/>
                </a:lnTo>
                <a:lnTo>
                  <a:pt x="4017" y="2590"/>
                </a:lnTo>
                <a:lnTo>
                  <a:pt x="4017" y="2604"/>
                </a:lnTo>
                <a:lnTo>
                  <a:pt x="4023" y="2620"/>
                </a:lnTo>
                <a:lnTo>
                  <a:pt x="4029" y="2632"/>
                </a:lnTo>
                <a:lnTo>
                  <a:pt x="4039" y="2644"/>
                </a:lnTo>
                <a:lnTo>
                  <a:pt x="4051" y="2652"/>
                </a:lnTo>
                <a:lnTo>
                  <a:pt x="4063" y="2660"/>
                </a:lnTo>
                <a:lnTo>
                  <a:pt x="4077" y="2664"/>
                </a:lnTo>
                <a:lnTo>
                  <a:pt x="4093" y="2666"/>
                </a:lnTo>
                <a:lnTo>
                  <a:pt x="4247" y="2666"/>
                </a:lnTo>
                <a:lnTo>
                  <a:pt x="4247" y="2666"/>
                </a:lnTo>
                <a:lnTo>
                  <a:pt x="4263" y="2664"/>
                </a:lnTo>
                <a:lnTo>
                  <a:pt x="4277" y="2660"/>
                </a:lnTo>
                <a:lnTo>
                  <a:pt x="4289" y="2652"/>
                </a:lnTo>
                <a:lnTo>
                  <a:pt x="4301" y="2644"/>
                </a:lnTo>
                <a:lnTo>
                  <a:pt x="4311" y="2632"/>
                </a:lnTo>
                <a:lnTo>
                  <a:pt x="4317" y="2620"/>
                </a:lnTo>
                <a:lnTo>
                  <a:pt x="4323" y="2604"/>
                </a:lnTo>
                <a:lnTo>
                  <a:pt x="4323" y="2590"/>
                </a:lnTo>
                <a:lnTo>
                  <a:pt x="4323" y="2590"/>
                </a:lnTo>
                <a:lnTo>
                  <a:pt x="4323" y="2574"/>
                </a:lnTo>
                <a:lnTo>
                  <a:pt x="4317" y="2560"/>
                </a:lnTo>
                <a:lnTo>
                  <a:pt x="4311" y="2546"/>
                </a:lnTo>
                <a:lnTo>
                  <a:pt x="4301" y="2534"/>
                </a:lnTo>
                <a:lnTo>
                  <a:pt x="4289" y="2526"/>
                </a:lnTo>
                <a:lnTo>
                  <a:pt x="4277" y="2518"/>
                </a:lnTo>
                <a:lnTo>
                  <a:pt x="4263" y="2514"/>
                </a:lnTo>
                <a:lnTo>
                  <a:pt x="4247" y="2512"/>
                </a:lnTo>
                <a:lnTo>
                  <a:pt x="4247" y="1335"/>
                </a:lnTo>
                <a:lnTo>
                  <a:pt x="4607" y="1171"/>
                </a:lnTo>
                <a:lnTo>
                  <a:pt x="4607" y="1171"/>
                </a:lnTo>
                <a:lnTo>
                  <a:pt x="4617" y="1167"/>
                </a:lnTo>
                <a:lnTo>
                  <a:pt x="4625" y="1159"/>
                </a:lnTo>
                <a:lnTo>
                  <a:pt x="4633" y="1153"/>
                </a:lnTo>
                <a:lnTo>
                  <a:pt x="4639" y="1143"/>
                </a:lnTo>
                <a:lnTo>
                  <a:pt x="4645" y="1135"/>
                </a:lnTo>
                <a:lnTo>
                  <a:pt x="4649" y="1123"/>
                </a:lnTo>
                <a:lnTo>
                  <a:pt x="4651" y="1113"/>
                </a:lnTo>
                <a:lnTo>
                  <a:pt x="4651" y="1101"/>
                </a:lnTo>
                <a:lnTo>
                  <a:pt x="4651" y="1101"/>
                </a:lnTo>
                <a:lnTo>
                  <a:pt x="4651" y="1091"/>
                </a:lnTo>
                <a:lnTo>
                  <a:pt x="4649" y="1081"/>
                </a:lnTo>
                <a:lnTo>
                  <a:pt x="4645" y="1069"/>
                </a:lnTo>
                <a:lnTo>
                  <a:pt x="4639" y="1061"/>
                </a:lnTo>
                <a:lnTo>
                  <a:pt x="4633" y="1051"/>
                </a:lnTo>
                <a:lnTo>
                  <a:pt x="4625" y="1045"/>
                </a:lnTo>
                <a:lnTo>
                  <a:pt x="4617" y="1037"/>
                </a:lnTo>
                <a:lnTo>
                  <a:pt x="4607" y="1033"/>
                </a:lnTo>
                <a:lnTo>
                  <a:pt x="4607" y="1033"/>
                </a:lnTo>
                <a:close/>
                <a:moveTo>
                  <a:pt x="3477" y="2638"/>
                </a:moveTo>
                <a:lnTo>
                  <a:pt x="3477" y="2638"/>
                </a:lnTo>
                <a:lnTo>
                  <a:pt x="3477" y="2644"/>
                </a:lnTo>
                <a:lnTo>
                  <a:pt x="3475" y="2656"/>
                </a:lnTo>
                <a:lnTo>
                  <a:pt x="3467" y="2676"/>
                </a:lnTo>
                <a:lnTo>
                  <a:pt x="3455" y="2700"/>
                </a:lnTo>
                <a:lnTo>
                  <a:pt x="3435" y="2730"/>
                </a:lnTo>
                <a:lnTo>
                  <a:pt x="3423" y="2746"/>
                </a:lnTo>
                <a:lnTo>
                  <a:pt x="3407" y="2762"/>
                </a:lnTo>
                <a:lnTo>
                  <a:pt x="3391" y="2780"/>
                </a:lnTo>
                <a:lnTo>
                  <a:pt x="3369" y="2798"/>
                </a:lnTo>
                <a:lnTo>
                  <a:pt x="3347" y="2816"/>
                </a:lnTo>
                <a:lnTo>
                  <a:pt x="3321" y="2834"/>
                </a:lnTo>
                <a:lnTo>
                  <a:pt x="3291" y="2852"/>
                </a:lnTo>
                <a:lnTo>
                  <a:pt x="3259" y="2868"/>
                </a:lnTo>
                <a:lnTo>
                  <a:pt x="3221" y="2886"/>
                </a:lnTo>
                <a:lnTo>
                  <a:pt x="3181" y="2904"/>
                </a:lnTo>
                <a:lnTo>
                  <a:pt x="3137" y="2920"/>
                </a:lnTo>
                <a:lnTo>
                  <a:pt x="3087" y="2936"/>
                </a:lnTo>
                <a:lnTo>
                  <a:pt x="3035" y="2952"/>
                </a:lnTo>
                <a:lnTo>
                  <a:pt x="2977" y="2966"/>
                </a:lnTo>
                <a:lnTo>
                  <a:pt x="2913" y="2978"/>
                </a:lnTo>
                <a:lnTo>
                  <a:pt x="2847" y="2990"/>
                </a:lnTo>
                <a:lnTo>
                  <a:pt x="2773" y="3000"/>
                </a:lnTo>
                <a:lnTo>
                  <a:pt x="2695" y="3008"/>
                </a:lnTo>
                <a:lnTo>
                  <a:pt x="2611" y="3016"/>
                </a:lnTo>
                <a:lnTo>
                  <a:pt x="2523" y="3020"/>
                </a:lnTo>
                <a:lnTo>
                  <a:pt x="2427" y="3024"/>
                </a:lnTo>
                <a:lnTo>
                  <a:pt x="2326" y="3024"/>
                </a:lnTo>
                <a:lnTo>
                  <a:pt x="2326" y="3024"/>
                </a:lnTo>
                <a:lnTo>
                  <a:pt x="2224" y="3024"/>
                </a:lnTo>
                <a:lnTo>
                  <a:pt x="2128" y="3020"/>
                </a:lnTo>
                <a:lnTo>
                  <a:pt x="2040" y="3016"/>
                </a:lnTo>
                <a:lnTo>
                  <a:pt x="1956" y="3008"/>
                </a:lnTo>
                <a:lnTo>
                  <a:pt x="1878" y="3000"/>
                </a:lnTo>
                <a:lnTo>
                  <a:pt x="1804" y="2990"/>
                </a:lnTo>
                <a:lnTo>
                  <a:pt x="1736" y="2978"/>
                </a:lnTo>
                <a:lnTo>
                  <a:pt x="1674" y="2966"/>
                </a:lnTo>
                <a:lnTo>
                  <a:pt x="1616" y="2952"/>
                </a:lnTo>
                <a:lnTo>
                  <a:pt x="1564" y="2936"/>
                </a:lnTo>
                <a:lnTo>
                  <a:pt x="1514" y="2920"/>
                </a:lnTo>
                <a:lnTo>
                  <a:pt x="1470" y="2904"/>
                </a:lnTo>
                <a:lnTo>
                  <a:pt x="1430" y="2886"/>
                </a:lnTo>
                <a:lnTo>
                  <a:pt x="1392" y="2870"/>
                </a:lnTo>
                <a:lnTo>
                  <a:pt x="1360" y="2852"/>
                </a:lnTo>
                <a:lnTo>
                  <a:pt x="1330" y="2834"/>
                </a:lnTo>
                <a:lnTo>
                  <a:pt x="1304" y="2816"/>
                </a:lnTo>
                <a:lnTo>
                  <a:pt x="1280" y="2798"/>
                </a:lnTo>
                <a:lnTo>
                  <a:pt x="1260" y="2780"/>
                </a:lnTo>
                <a:lnTo>
                  <a:pt x="1244" y="2762"/>
                </a:lnTo>
                <a:lnTo>
                  <a:pt x="1228" y="2746"/>
                </a:lnTo>
                <a:lnTo>
                  <a:pt x="1216" y="2730"/>
                </a:lnTo>
                <a:lnTo>
                  <a:pt x="1196" y="2702"/>
                </a:lnTo>
                <a:lnTo>
                  <a:pt x="1184" y="2676"/>
                </a:lnTo>
                <a:lnTo>
                  <a:pt x="1176" y="2658"/>
                </a:lnTo>
                <a:lnTo>
                  <a:pt x="1172" y="2640"/>
                </a:lnTo>
                <a:lnTo>
                  <a:pt x="1172" y="1687"/>
                </a:lnTo>
                <a:lnTo>
                  <a:pt x="2294" y="2197"/>
                </a:lnTo>
                <a:lnTo>
                  <a:pt x="2294" y="2197"/>
                </a:lnTo>
                <a:lnTo>
                  <a:pt x="2310" y="2203"/>
                </a:lnTo>
                <a:lnTo>
                  <a:pt x="2326" y="2203"/>
                </a:lnTo>
                <a:lnTo>
                  <a:pt x="2326" y="2203"/>
                </a:lnTo>
                <a:lnTo>
                  <a:pt x="2341" y="2203"/>
                </a:lnTo>
                <a:lnTo>
                  <a:pt x="2357" y="2197"/>
                </a:lnTo>
                <a:lnTo>
                  <a:pt x="3477" y="1687"/>
                </a:lnTo>
                <a:lnTo>
                  <a:pt x="3477" y="2638"/>
                </a:lnTo>
                <a:close/>
                <a:moveTo>
                  <a:pt x="2326" y="2043"/>
                </a:moveTo>
                <a:lnTo>
                  <a:pt x="262" y="1101"/>
                </a:lnTo>
                <a:lnTo>
                  <a:pt x="2326" y="160"/>
                </a:lnTo>
                <a:lnTo>
                  <a:pt x="4389" y="1101"/>
                </a:lnTo>
                <a:lnTo>
                  <a:pt x="2326" y="20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 name="TextBox 2">
            <a:extLst>
              <a:ext uri="{FF2B5EF4-FFF2-40B4-BE49-F238E27FC236}">
                <a16:creationId xmlns:a16="http://schemas.microsoft.com/office/drawing/2014/main" id="{8AC9528B-1B03-0D55-E1D3-38F58F3F0BFD}"/>
              </a:ext>
            </a:extLst>
          </p:cNvPr>
          <p:cNvSpPr txBox="1"/>
          <p:nvPr/>
        </p:nvSpPr>
        <p:spPr>
          <a:xfrm>
            <a:off x="7439914" y="7067571"/>
            <a:ext cx="5348036" cy="307777"/>
          </a:xfrm>
          <a:prstGeom prst="rect">
            <a:avLst/>
          </a:prstGeom>
          <a:noFill/>
        </p:spPr>
        <p:txBody>
          <a:bodyPr wrap="square">
            <a:spAutoFit/>
          </a:bodyPr>
          <a:lstStyle/>
          <a:p>
            <a:pPr marL="457200" marR="0" lvl="0" indent="0" algn="l" rtl="0">
              <a:lnSpc>
                <a:spcPct val="100000"/>
              </a:lnSpc>
              <a:spcBef>
                <a:spcPts val="0"/>
              </a:spcBef>
              <a:spcAft>
                <a:spcPts val="0"/>
              </a:spcAft>
              <a:buClr>
                <a:srgbClr val="000000"/>
              </a:buClr>
              <a:buSzPts val="1000"/>
              <a:buFont typeface="Arial"/>
              <a:buNone/>
            </a:pPr>
            <a:r>
              <a:rPr lang="en-US" sz="1400" b="0" i="0" u="none" strike="noStrike" cap="none" dirty="0">
                <a:solidFill>
                  <a:schemeClr val="lt1"/>
                </a:solidFill>
                <a:latin typeface="+mn-lt"/>
                <a:ea typeface="Lora"/>
                <a:cs typeface="Lora"/>
                <a:sym typeface="Lora"/>
              </a:rPr>
              <a:t>© Tech She Can 2022</a:t>
            </a:r>
            <a:endParaRPr lang="en-US" sz="1400" b="0" i="0" u="none" strike="noStrike" cap="none" dirty="0">
              <a:solidFill>
                <a:srgbClr val="000000"/>
              </a:solidFill>
              <a:latin typeface="+mn-lt"/>
              <a:ea typeface="Lora"/>
              <a:cs typeface="Lora"/>
              <a:sym typeface="Lora"/>
            </a:endParaRPr>
          </a:p>
        </p:txBody>
      </p:sp>
    </p:spTree>
    <p:extLst>
      <p:ext uri="{BB962C8B-B14F-4D97-AF65-F5344CB8AC3E}">
        <p14:creationId xmlns:p14="http://schemas.microsoft.com/office/powerpoint/2010/main" val="817197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0F69C2-CBDF-4972-B8BB-9D78AD85455C}"/>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p:txBody>
          <a:bodyPr/>
          <a:lstStyle/>
          <a:p>
            <a:r>
              <a:rPr lang="en-GB" dirty="0">
                <a:solidFill>
                  <a:schemeClr val="tx1"/>
                </a:solidFill>
              </a:rPr>
              <a:t>Examples that show how technology is used for education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4</a:t>
            </a:fld>
            <a:endParaRPr lang="en-GB" dirty="0"/>
          </a:p>
        </p:txBody>
      </p:sp>
      <p:sp>
        <p:nvSpPr>
          <p:cNvPr id="23" name="Google Shape;1681;p279">
            <a:extLst>
              <a:ext uri="{FF2B5EF4-FFF2-40B4-BE49-F238E27FC236}">
                <a16:creationId xmlns:a16="http://schemas.microsoft.com/office/drawing/2014/main" id="{94AF22FA-1900-4B96-86A7-C0DE290EDBDB}"/>
              </a:ext>
            </a:extLst>
          </p:cNvPr>
          <p:cNvSpPr/>
          <p:nvPr/>
        </p:nvSpPr>
        <p:spPr>
          <a:xfrm>
            <a:off x="388414" y="1506565"/>
            <a:ext cx="2088000" cy="2088000"/>
          </a:xfrm>
          <a:prstGeom prst="rect">
            <a:avLst/>
          </a:prstGeom>
          <a:solidFill>
            <a:schemeClr val="accent1"/>
          </a:solidFill>
          <a:ln>
            <a:noFill/>
          </a:ln>
        </p:spPr>
        <p:txBody>
          <a:bodyPr spcFirstLastPara="1" wrap="square" lIns="108000" tIns="72000" rIns="72000" bIns="72000" anchor="t" anchorCtr="0">
            <a:noAutofit/>
          </a:bodyPr>
          <a:lstStyle/>
          <a:p>
            <a:pPr>
              <a:buClr>
                <a:srgbClr val="000000"/>
              </a:buClr>
              <a:buSzPts val="1600"/>
            </a:pPr>
            <a:r>
              <a:rPr lang="en-GB" dirty="0">
                <a:solidFill>
                  <a:schemeClr val="bg1"/>
                </a:solidFill>
                <a:ea typeface="Arial"/>
                <a:cs typeface="Arial"/>
                <a:sym typeface="Arial"/>
              </a:rPr>
              <a:t>How is technology shaping the way teachers teach and children learn? </a:t>
            </a:r>
          </a:p>
        </p:txBody>
      </p:sp>
      <p:sp>
        <p:nvSpPr>
          <p:cNvPr id="24" name="Google Shape;1682;p279">
            <a:extLst>
              <a:ext uri="{FF2B5EF4-FFF2-40B4-BE49-F238E27FC236}">
                <a16:creationId xmlns:a16="http://schemas.microsoft.com/office/drawing/2014/main" id="{17BF9262-6582-4327-9894-91D1C6DEA3C5}"/>
              </a:ext>
            </a:extLst>
          </p:cNvPr>
          <p:cNvSpPr/>
          <p:nvPr/>
        </p:nvSpPr>
        <p:spPr>
          <a:xfrm>
            <a:off x="2071745" y="285211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4800" dirty="0">
                <a:ln>
                  <a:solidFill>
                    <a:schemeClr val="bg1"/>
                  </a:solidFill>
                </a:ln>
                <a:solidFill>
                  <a:schemeClr val="accent1"/>
                </a:solidFill>
                <a:latin typeface="Arial"/>
                <a:ea typeface="Arial"/>
                <a:cs typeface="Arial"/>
                <a:sym typeface="Arial"/>
              </a:rPr>
              <a:t>1</a:t>
            </a:r>
            <a:endParaRPr sz="4800" dirty="0">
              <a:ln>
                <a:solidFill>
                  <a:schemeClr val="bg1"/>
                </a:solidFill>
              </a:ln>
              <a:solidFill>
                <a:schemeClr val="accent1"/>
              </a:solidFill>
              <a:latin typeface="Arial"/>
              <a:ea typeface="Arial"/>
              <a:cs typeface="Arial"/>
              <a:sym typeface="Arial"/>
            </a:endParaRPr>
          </a:p>
        </p:txBody>
      </p:sp>
      <p:pic>
        <p:nvPicPr>
          <p:cNvPr id="25" name="Google Shape;1966;p338" descr="Image result for pars register">
            <a:extLst>
              <a:ext uri="{FF2B5EF4-FFF2-40B4-BE49-F238E27FC236}">
                <a16:creationId xmlns:a16="http://schemas.microsoft.com/office/drawing/2014/main" id="{F1F2299C-C32E-47B5-A7D3-68790FA5CBE1}"/>
              </a:ext>
            </a:extLst>
          </p:cNvPr>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682815" y="1506566"/>
            <a:ext cx="4658072" cy="2075019"/>
          </a:xfrm>
          <a:prstGeom prst="rect">
            <a:avLst/>
          </a:prstGeom>
          <a:noFill/>
          <a:ln>
            <a:noFill/>
          </a:ln>
        </p:spPr>
      </p:pic>
      <p:sp>
        <p:nvSpPr>
          <p:cNvPr id="27" name="Google Shape;1681;p279">
            <a:extLst>
              <a:ext uri="{FF2B5EF4-FFF2-40B4-BE49-F238E27FC236}">
                <a16:creationId xmlns:a16="http://schemas.microsoft.com/office/drawing/2014/main" id="{18675946-9B33-4039-A909-D478576EAC5F}"/>
              </a:ext>
            </a:extLst>
          </p:cNvPr>
          <p:cNvSpPr/>
          <p:nvPr/>
        </p:nvSpPr>
        <p:spPr>
          <a:xfrm>
            <a:off x="388414" y="4332893"/>
            <a:ext cx="2088000" cy="2088000"/>
          </a:xfrm>
          <a:prstGeom prst="rect">
            <a:avLst/>
          </a:prstGeom>
          <a:solidFill>
            <a:schemeClr val="bg1"/>
          </a:solidFill>
          <a:ln>
            <a:noFill/>
          </a:ln>
        </p:spPr>
        <p:txBody>
          <a:bodyPr spcFirstLastPara="1" wrap="square" lIns="108000" tIns="72000" rIns="72000" bIns="72000" anchor="t" anchorCtr="0">
            <a:noAutofit/>
          </a:bodyPr>
          <a:lstStyle/>
          <a:p>
            <a:pPr>
              <a:buClr>
                <a:srgbClr val="000000"/>
              </a:buClr>
              <a:buSzPts val="1600"/>
            </a:pPr>
            <a:r>
              <a:rPr lang="en-GB" dirty="0">
                <a:solidFill>
                  <a:schemeClr val="accent1"/>
                </a:solidFill>
                <a:ea typeface="Arial"/>
                <a:cs typeface="Arial"/>
                <a:sym typeface="Arial"/>
              </a:rPr>
              <a:t>How has technology changed whilst you have been at school? </a:t>
            </a:r>
          </a:p>
        </p:txBody>
      </p:sp>
      <p:sp>
        <p:nvSpPr>
          <p:cNvPr id="28" name="Google Shape;1682;p279">
            <a:extLst>
              <a:ext uri="{FF2B5EF4-FFF2-40B4-BE49-F238E27FC236}">
                <a16:creationId xmlns:a16="http://schemas.microsoft.com/office/drawing/2014/main" id="{11E6082E-28FB-4893-BE94-53F01BC102C0}"/>
              </a:ext>
            </a:extLst>
          </p:cNvPr>
          <p:cNvSpPr/>
          <p:nvPr/>
        </p:nvSpPr>
        <p:spPr>
          <a:xfrm>
            <a:off x="1978227" y="5678439"/>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4800" dirty="0">
                <a:ln>
                  <a:solidFill>
                    <a:schemeClr val="accent1"/>
                  </a:solidFill>
                </a:ln>
                <a:solidFill>
                  <a:schemeClr val="bg1"/>
                </a:solidFill>
                <a:latin typeface="Arial"/>
                <a:ea typeface="Arial"/>
                <a:cs typeface="Arial"/>
                <a:sym typeface="Arial"/>
              </a:rPr>
              <a:t>2</a:t>
            </a:r>
            <a:endParaRPr sz="4800" dirty="0">
              <a:ln>
                <a:solidFill>
                  <a:schemeClr val="accent1"/>
                </a:solidFill>
              </a:ln>
              <a:solidFill>
                <a:schemeClr val="bg1"/>
              </a:solidFill>
              <a:latin typeface="Arial"/>
              <a:ea typeface="Arial"/>
              <a:cs typeface="Arial"/>
              <a:sym typeface="Arial"/>
            </a:endParaRPr>
          </a:p>
        </p:txBody>
      </p:sp>
      <p:pic>
        <p:nvPicPr>
          <p:cNvPr id="29" name="Picture 28">
            <a:extLst>
              <a:ext uri="{FF2B5EF4-FFF2-40B4-BE49-F238E27FC236}">
                <a16:creationId xmlns:a16="http://schemas.microsoft.com/office/drawing/2014/main" id="{B0089BB3-3FB8-426C-B652-B8AB44F87058}"/>
              </a:ext>
            </a:extLst>
          </p:cNvPr>
          <p:cNvPicPr>
            <a:picLocks noChangeAspect="1"/>
          </p:cNvPicPr>
          <p:nvPr/>
        </p:nvPicPr>
        <p:blipFill>
          <a:blip r:embed="rId3"/>
          <a:stretch>
            <a:fillRect/>
          </a:stretch>
        </p:blipFill>
        <p:spPr>
          <a:xfrm>
            <a:off x="7544758" y="4332894"/>
            <a:ext cx="2758440" cy="2087880"/>
          </a:xfrm>
          <a:prstGeom prst="rect">
            <a:avLst/>
          </a:prstGeom>
        </p:spPr>
      </p:pic>
      <p:pic>
        <p:nvPicPr>
          <p:cNvPr id="48" name="Picture 47">
            <a:extLst>
              <a:ext uri="{FF2B5EF4-FFF2-40B4-BE49-F238E27FC236}">
                <a16:creationId xmlns:a16="http://schemas.microsoft.com/office/drawing/2014/main" id="{F75C3913-EB69-46EE-BC16-10685369ED25}"/>
              </a:ext>
            </a:extLst>
          </p:cNvPr>
          <p:cNvPicPr>
            <a:picLocks noChangeAspect="1"/>
          </p:cNvPicPr>
          <p:nvPr/>
        </p:nvPicPr>
        <p:blipFill>
          <a:blip r:embed="rId4"/>
          <a:stretch>
            <a:fillRect/>
          </a:stretch>
        </p:blipFill>
        <p:spPr>
          <a:xfrm>
            <a:off x="7544758" y="1506566"/>
            <a:ext cx="2758440" cy="2087880"/>
          </a:xfrm>
          <a:prstGeom prst="rect">
            <a:avLst/>
          </a:prstGeom>
        </p:spPr>
      </p:pic>
      <p:pic>
        <p:nvPicPr>
          <p:cNvPr id="49" name="Picture 48">
            <a:extLst>
              <a:ext uri="{FF2B5EF4-FFF2-40B4-BE49-F238E27FC236}">
                <a16:creationId xmlns:a16="http://schemas.microsoft.com/office/drawing/2014/main" id="{F0B77183-855C-4F9C-A8E2-888796C25898}"/>
              </a:ext>
            </a:extLst>
          </p:cNvPr>
          <p:cNvPicPr>
            <a:picLocks noChangeAspect="1"/>
          </p:cNvPicPr>
          <p:nvPr/>
        </p:nvPicPr>
        <p:blipFill>
          <a:blip r:embed="rId5"/>
          <a:stretch>
            <a:fillRect/>
          </a:stretch>
        </p:blipFill>
        <p:spPr>
          <a:xfrm>
            <a:off x="2682815" y="4332894"/>
            <a:ext cx="4655820" cy="2087880"/>
          </a:xfrm>
          <a:prstGeom prst="rect">
            <a:avLst/>
          </a:prstGeom>
        </p:spPr>
      </p:pic>
    </p:spTree>
    <p:extLst>
      <p:ext uri="{BB962C8B-B14F-4D97-AF65-F5344CB8AC3E}">
        <p14:creationId xmlns:p14="http://schemas.microsoft.com/office/powerpoint/2010/main" val="1237615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6974"/>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Tech for Education</a:t>
            </a:r>
            <a:endParaRPr lang="en-GB" dirty="0">
              <a:solidFill>
                <a:schemeClr val="tx1"/>
              </a:solidFill>
            </a:endParaRP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3" y="1240750"/>
            <a:ext cx="9914987" cy="5400000"/>
          </a:xfrm>
        </p:spPr>
        <p:txBody>
          <a:bodyPr/>
          <a:lstStyle/>
          <a:p>
            <a:r>
              <a:rPr lang="en-GB" sz="2000" b="0" dirty="0"/>
              <a:t>a</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fld id="{7870704B-CE94-48CC-AF30-84932A1262A7}" type="slidenum">
              <a:rPr lang="en-GB" smtClean="0"/>
              <a:pPr/>
              <a:t>5</a:t>
            </a:fld>
            <a:endParaRPr lang="en-GB" dirty="0"/>
          </a:p>
        </p:txBody>
      </p:sp>
      <p:sp>
        <p:nvSpPr>
          <p:cNvPr id="9" name="Rectangle 8">
            <a:extLst>
              <a:ext uri="{FF2B5EF4-FFF2-40B4-BE49-F238E27FC236}">
                <a16:creationId xmlns:a16="http://schemas.microsoft.com/office/drawing/2014/main" id="{FDD4813A-3A0F-41C2-A968-2BB39BE71168}"/>
              </a:ext>
            </a:extLst>
          </p:cNvPr>
          <p:cNvSpPr/>
          <p:nvPr/>
        </p:nvSpPr>
        <p:spPr>
          <a:xfrm>
            <a:off x="3845312" y="1463176"/>
            <a:ext cx="2219197" cy="307777"/>
          </a:xfrm>
          <a:prstGeom prst="rect">
            <a:avLst/>
          </a:prstGeom>
        </p:spPr>
        <p:txBody>
          <a:bodyPr wrap="none" lIns="0" tIns="0" rIns="0" bIns="0">
            <a:spAutoFit/>
          </a:bodyPr>
          <a:lstStyle/>
          <a:p>
            <a:pPr defTabSz="801934">
              <a:spcAft>
                <a:spcPts val="1052"/>
              </a:spcAft>
            </a:pPr>
            <a:r>
              <a:rPr lang="en-GB" sz="2000" dirty="0">
                <a:solidFill>
                  <a:schemeClr val="accent3"/>
                </a:solidFill>
              </a:rPr>
              <a:t>Computing Teacher</a:t>
            </a:r>
          </a:p>
        </p:txBody>
      </p:sp>
      <p:sp>
        <p:nvSpPr>
          <p:cNvPr id="13" name="Rectangle 12">
            <a:extLst>
              <a:ext uri="{FF2B5EF4-FFF2-40B4-BE49-F238E27FC236}">
                <a16:creationId xmlns:a16="http://schemas.microsoft.com/office/drawing/2014/main" id="{752706F6-DF7B-492A-88FD-219356BAA826}"/>
              </a:ext>
            </a:extLst>
          </p:cNvPr>
          <p:cNvSpPr/>
          <p:nvPr/>
        </p:nvSpPr>
        <p:spPr>
          <a:xfrm>
            <a:off x="7437545" y="1167756"/>
            <a:ext cx="2725230" cy="615553"/>
          </a:xfrm>
          <a:prstGeom prst="rect">
            <a:avLst/>
          </a:prstGeom>
        </p:spPr>
        <p:txBody>
          <a:bodyPr wrap="square" lIns="0" tIns="0" rIns="0" bIns="0">
            <a:spAutoFit/>
          </a:bodyPr>
          <a:lstStyle/>
          <a:p>
            <a:pPr defTabSz="801934"/>
            <a:r>
              <a:rPr lang="en-GB" sz="2000" dirty="0">
                <a:solidFill>
                  <a:schemeClr val="accent3"/>
                </a:solidFill>
              </a:rPr>
              <a:t>Educational Software Developer</a:t>
            </a:r>
          </a:p>
        </p:txBody>
      </p:sp>
      <p:sp>
        <p:nvSpPr>
          <p:cNvPr id="14" name="Content Placeholder 2">
            <a:extLst>
              <a:ext uri="{FF2B5EF4-FFF2-40B4-BE49-F238E27FC236}">
                <a16:creationId xmlns:a16="http://schemas.microsoft.com/office/drawing/2014/main" id="{C747E57C-0B41-4889-AB1C-42EEED4C1421}"/>
              </a:ext>
            </a:extLst>
          </p:cNvPr>
          <p:cNvSpPr txBox="1">
            <a:spLocks/>
          </p:cNvSpPr>
          <p:nvPr/>
        </p:nvSpPr>
        <p:spPr>
          <a:xfrm>
            <a:off x="367893" y="4554404"/>
            <a:ext cx="3061163"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1800" b="0" dirty="0"/>
              <a:t>Teach students and teachers about different technologies which can be used to support learning. </a:t>
            </a:r>
          </a:p>
        </p:txBody>
      </p:sp>
      <p:sp>
        <p:nvSpPr>
          <p:cNvPr id="18" name="Content Placeholder 2">
            <a:extLst>
              <a:ext uri="{FF2B5EF4-FFF2-40B4-BE49-F238E27FC236}">
                <a16:creationId xmlns:a16="http://schemas.microsoft.com/office/drawing/2014/main" id="{3FCB5439-56B6-46C6-A78D-EFF875F325FC}"/>
              </a:ext>
            </a:extLst>
          </p:cNvPr>
          <p:cNvSpPr txBox="1">
            <a:spLocks/>
          </p:cNvSpPr>
          <p:nvPr/>
        </p:nvSpPr>
        <p:spPr>
          <a:xfrm>
            <a:off x="3944169" y="4588713"/>
            <a:ext cx="2912020"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1800" b="0" dirty="0"/>
              <a:t>Motivate and support students to learn about how computers work, improve their computing skills and help them to design and build computer programmes.</a:t>
            </a:r>
          </a:p>
        </p:txBody>
      </p:sp>
      <p:sp>
        <p:nvSpPr>
          <p:cNvPr id="19" name="Content Placeholder 2">
            <a:extLst>
              <a:ext uri="{FF2B5EF4-FFF2-40B4-BE49-F238E27FC236}">
                <a16:creationId xmlns:a16="http://schemas.microsoft.com/office/drawing/2014/main" id="{996E62D4-014B-4EB2-8329-492CF6E1F44A}"/>
              </a:ext>
            </a:extLst>
          </p:cNvPr>
          <p:cNvSpPr txBox="1">
            <a:spLocks/>
          </p:cNvSpPr>
          <p:nvPr/>
        </p:nvSpPr>
        <p:spPr>
          <a:xfrm>
            <a:off x="7437546" y="4554404"/>
            <a:ext cx="2865856"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1800" b="0" dirty="0"/>
              <a:t>Design and create the apps, online games and software used by students in schools and at home to help them to learn.</a:t>
            </a:r>
          </a:p>
        </p:txBody>
      </p:sp>
      <p:sp>
        <p:nvSpPr>
          <p:cNvPr id="15" name="TextBox 14">
            <a:extLst>
              <a:ext uri="{FF2B5EF4-FFF2-40B4-BE49-F238E27FC236}">
                <a16:creationId xmlns:a16="http://schemas.microsoft.com/office/drawing/2014/main" id="{389FA08C-1213-41FE-A9F6-63BDBBA9D67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 </a:t>
            </a:r>
          </a:p>
        </p:txBody>
      </p:sp>
      <p:sp>
        <p:nvSpPr>
          <p:cNvPr id="16" name="Rectangle 15">
            <a:extLst>
              <a:ext uri="{FF2B5EF4-FFF2-40B4-BE49-F238E27FC236}">
                <a16:creationId xmlns:a16="http://schemas.microsoft.com/office/drawing/2014/main" id="{29BA694E-E3AA-2FE4-9188-64D3132F7C57}"/>
              </a:ext>
            </a:extLst>
          </p:cNvPr>
          <p:cNvSpPr/>
          <p:nvPr/>
        </p:nvSpPr>
        <p:spPr>
          <a:xfrm>
            <a:off x="388411" y="1171597"/>
            <a:ext cx="2725230" cy="615553"/>
          </a:xfrm>
          <a:prstGeom prst="rect">
            <a:avLst/>
          </a:prstGeom>
        </p:spPr>
        <p:txBody>
          <a:bodyPr wrap="square" lIns="0" tIns="0" rIns="0" bIns="0">
            <a:spAutoFit/>
          </a:bodyPr>
          <a:lstStyle/>
          <a:p>
            <a:pPr defTabSz="801934"/>
            <a:r>
              <a:rPr lang="en-GB" sz="2000" dirty="0">
                <a:solidFill>
                  <a:schemeClr val="accent3"/>
                </a:solidFill>
              </a:rPr>
              <a:t>Educational Technology Specialist</a:t>
            </a:r>
          </a:p>
        </p:txBody>
      </p:sp>
      <p:pic>
        <p:nvPicPr>
          <p:cNvPr id="11" name="Picture 10" descr="A picture containing person, indoor, hand&#10;&#10;Description automatically generated">
            <a:extLst>
              <a:ext uri="{FF2B5EF4-FFF2-40B4-BE49-F238E27FC236}">
                <a16:creationId xmlns:a16="http://schemas.microsoft.com/office/drawing/2014/main" id="{94BB5AD7-2983-BDBE-089B-ED4CAFFF2F4D}"/>
              </a:ext>
            </a:extLst>
          </p:cNvPr>
          <p:cNvPicPr>
            <a:picLocks noChangeAspect="1"/>
          </p:cNvPicPr>
          <p:nvPr/>
        </p:nvPicPr>
        <p:blipFill rotWithShape="1">
          <a:blip r:embed="rId2"/>
          <a:srcRect l="11661" t="5487" r="5658" b="14809"/>
          <a:stretch/>
        </p:blipFill>
        <p:spPr>
          <a:xfrm>
            <a:off x="367893" y="1930713"/>
            <a:ext cx="3037573" cy="2196108"/>
          </a:xfrm>
          <a:prstGeom prst="rect">
            <a:avLst/>
          </a:prstGeom>
        </p:spPr>
      </p:pic>
      <p:pic>
        <p:nvPicPr>
          <p:cNvPr id="22" name="Picture 21">
            <a:extLst>
              <a:ext uri="{FF2B5EF4-FFF2-40B4-BE49-F238E27FC236}">
                <a16:creationId xmlns:a16="http://schemas.microsoft.com/office/drawing/2014/main" id="{148405C1-D0CB-D73E-0828-F103D272D4CB}"/>
              </a:ext>
            </a:extLst>
          </p:cNvPr>
          <p:cNvPicPr>
            <a:picLocks noChangeAspect="1"/>
          </p:cNvPicPr>
          <p:nvPr/>
        </p:nvPicPr>
        <p:blipFill rotWithShape="1">
          <a:blip r:embed="rId3"/>
          <a:srcRect l="2281" t="1658" r="15848" b="15654"/>
          <a:stretch/>
        </p:blipFill>
        <p:spPr>
          <a:xfrm>
            <a:off x="3902719" y="1926086"/>
            <a:ext cx="3037573" cy="2174484"/>
          </a:xfrm>
          <a:prstGeom prst="rect">
            <a:avLst/>
          </a:prstGeom>
        </p:spPr>
      </p:pic>
      <p:pic>
        <p:nvPicPr>
          <p:cNvPr id="23" name="Picture 22">
            <a:extLst>
              <a:ext uri="{FF2B5EF4-FFF2-40B4-BE49-F238E27FC236}">
                <a16:creationId xmlns:a16="http://schemas.microsoft.com/office/drawing/2014/main" id="{E85CB0E2-F38F-DA34-2813-FCF92597AD07}"/>
              </a:ext>
            </a:extLst>
          </p:cNvPr>
          <p:cNvPicPr>
            <a:picLocks noChangeAspect="1"/>
          </p:cNvPicPr>
          <p:nvPr/>
        </p:nvPicPr>
        <p:blipFill rotWithShape="1">
          <a:blip r:embed="rId4"/>
          <a:srcRect l="-2829" t="-1" r="3670" b="1793"/>
          <a:stretch/>
        </p:blipFill>
        <p:spPr>
          <a:xfrm>
            <a:off x="7306547" y="1926086"/>
            <a:ext cx="3148051" cy="2209934"/>
          </a:xfrm>
          <a:prstGeom prst="rect">
            <a:avLst/>
          </a:prstGeom>
        </p:spPr>
      </p:pic>
    </p:spTree>
    <p:extLst>
      <p:ext uri="{BB962C8B-B14F-4D97-AF65-F5344CB8AC3E}">
        <p14:creationId xmlns:p14="http://schemas.microsoft.com/office/powerpoint/2010/main" val="2631623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Manual Input 7">
            <a:extLst>
              <a:ext uri="{FF2B5EF4-FFF2-40B4-BE49-F238E27FC236}">
                <a16:creationId xmlns:a16="http://schemas.microsoft.com/office/drawing/2014/main" id="{9FBC8A15-D012-4957-A185-A9D080969405}"/>
              </a:ext>
            </a:extLst>
          </p:cNvPr>
          <p:cNvSpPr/>
          <p:nvPr/>
        </p:nvSpPr>
        <p:spPr>
          <a:xfrm>
            <a:off x="0" y="2159674"/>
            <a:ext cx="10691813" cy="5400001"/>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Meet today’s role model</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6</a:t>
            </a:fld>
            <a:endParaRPr lang="en-GB" dirty="0"/>
          </a:p>
        </p:txBody>
      </p:sp>
      <p:sp>
        <p:nvSpPr>
          <p:cNvPr id="11" name="TextBox 10">
            <a:extLst>
              <a:ext uri="{FF2B5EF4-FFF2-40B4-BE49-F238E27FC236}">
                <a16:creationId xmlns:a16="http://schemas.microsoft.com/office/drawing/2014/main" id="{02EE1EB2-79CC-4AFF-9898-B6EDE29C370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Education</a:t>
            </a:r>
          </a:p>
        </p:txBody>
      </p:sp>
      <p:grpSp>
        <p:nvGrpSpPr>
          <p:cNvPr id="13" name="Group 12">
            <a:extLst>
              <a:ext uri="{FF2B5EF4-FFF2-40B4-BE49-F238E27FC236}">
                <a16:creationId xmlns:a16="http://schemas.microsoft.com/office/drawing/2014/main" id="{9687E5F1-0741-44A3-893A-FE6F3FAB17F3}"/>
              </a:ext>
            </a:extLst>
          </p:cNvPr>
          <p:cNvGrpSpPr/>
          <p:nvPr/>
        </p:nvGrpSpPr>
        <p:grpSpPr>
          <a:xfrm>
            <a:off x="388414" y="6238752"/>
            <a:ext cx="1558374" cy="509518"/>
            <a:chOff x="388414" y="6238752"/>
            <a:chExt cx="1558374" cy="509518"/>
          </a:xfrm>
        </p:grpSpPr>
        <p:sp>
          <p:nvSpPr>
            <p:cNvPr id="14" name="Rectangle: Rounded Corners 13">
              <a:extLst>
                <a:ext uri="{FF2B5EF4-FFF2-40B4-BE49-F238E27FC236}">
                  <a16:creationId xmlns:a16="http://schemas.microsoft.com/office/drawing/2014/main" id="{149B08BF-BA8B-4C8C-8792-5CFE90244598}"/>
                </a:ext>
              </a:extLst>
            </p:cNvPr>
            <p:cNvSpPr/>
            <p:nvPr/>
          </p:nvSpPr>
          <p:spPr>
            <a:xfrm>
              <a:off x="388414" y="6238752"/>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5" name="Isosceles Triangle 14">
              <a:extLst>
                <a:ext uri="{FF2B5EF4-FFF2-40B4-BE49-F238E27FC236}">
                  <a16:creationId xmlns:a16="http://schemas.microsoft.com/office/drawing/2014/main" id="{27A95B1B-5D18-43BB-BB16-EFD547035A3C}"/>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pic>
        <p:nvPicPr>
          <p:cNvPr id="6" name="DAMASK_TECHFOREDU540">
            <a:hlinkClick r:id="" action="ppaction://media"/>
            <a:extLst>
              <a:ext uri="{FF2B5EF4-FFF2-40B4-BE49-F238E27FC236}">
                <a16:creationId xmlns:a16="http://schemas.microsoft.com/office/drawing/2014/main" id="{ED2D50CB-CE11-46DB-8209-35C6B243829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401" y="1512604"/>
            <a:ext cx="7488000" cy="4212000"/>
          </a:xfrm>
          <a:prstGeom prst="rect">
            <a:avLst/>
          </a:prstGeom>
        </p:spPr>
      </p:pic>
      <p:sp>
        <p:nvSpPr>
          <p:cNvPr id="16" name="TextBox 15">
            <a:extLst>
              <a:ext uri="{FF2B5EF4-FFF2-40B4-BE49-F238E27FC236}">
                <a16:creationId xmlns:a16="http://schemas.microsoft.com/office/drawing/2014/main" id="{7D15310A-58E7-49B0-8010-1A03007DD17C}"/>
              </a:ext>
            </a:extLst>
          </p:cNvPr>
          <p:cNvSpPr txBox="1"/>
          <p:nvPr/>
        </p:nvSpPr>
        <p:spPr>
          <a:xfrm>
            <a:off x="388412" y="1512604"/>
            <a:ext cx="2304000" cy="1184940"/>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2"/>
                </a:solidFill>
              </a:rPr>
              <a:t>Damask</a:t>
            </a:r>
          </a:p>
          <a:p>
            <a:pPr>
              <a:lnSpc>
                <a:spcPct val="100000"/>
              </a:lnSpc>
              <a:spcAft>
                <a:spcPts val="600"/>
              </a:spcAft>
              <a:buSzPct val="100000"/>
            </a:pPr>
            <a:r>
              <a:rPr lang="en-GB" sz="2400" dirty="0"/>
              <a:t>Technology Associate</a:t>
            </a:r>
          </a:p>
        </p:txBody>
      </p:sp>
    </p:spTree>
    <p:extLst>
      <p:ext uri="{BB962C8B-B14F-4D97-AF65-F5344CB8AC3E}">
        <p14:creationId xmlns:p14="http://schemas.microsoft.com/office/powerpoint/2010/main" val="273534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912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Using augmented reality to learn</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7</a:t>
            </a:fld>
            <a:endParaRPr lang="en-GB" dirty="0"/>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p:txBody>
          <a:bodyPr/>
          <a:lstStyle/>
          <a:p>
            <a:pPr lvl="0"/>
            <a:r>
              <a:rPr lang="en-US" sz="2400" b="0" dirty="0" err="1">
                <a:solidFill>
                  <a:srgbClr val="EC5750"/>
                </a:solidFill>
                <a:ea typeface="Arial" panose="020B0604020202020204" pitchFamily="34" charset="0"/>
                <a:cs typeface="Arial" panose="020B0604020202020204" pitchFamily="34" charset="0"/>
              </a:rPr>
              <a:t>JigSpace</a:t>
            </a:r>
            <a:endParaRPr lang="en-IN" sz="2400" b="0" dirty="0">
              <a:solidFill>
                <a:srgbClr val="EC5750"/>
              </a:solidFill>
            </a:endParaRPr>
          </a:p>
        </p:txBody>
      </p:sp>
      <p:sp>
        <p:nvSpPr>
          <p:cNvPr id="12" name="Rectangle 11">
            <a:extLst>
              <a:ext uri="{FF2B5EF4-FFF2-40B4-BE49-F238E27FC236}">
                <a16:creationId xmlns:a16="http://schemas.microsoft.com/office/drawing/2014/main" id="{593B77A7-E1A1-4EE5-A6D0-9A9433A0FE03}"/>
              </a:ext>
            </a:extLst>
          </p:cNvPr>
          <p:cNvSpPr/>
          <p:nvPr/>
        </p:nvSpPr>
        <p:spPr>
          <a:xfrm>
            <a:off x="5117123" y="1652954"/>
            <a:ext cx="5174014" cy="5233529"/>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20" name="Picture 2" descr="Image result for jig space">
            <a:extLst>
              <a:ext uri="{FF2B5EF4-FFF2-40B4-BE49-F238E27FC236}">
                <a16:creationId xmlns:a16="http://schemas.microsoft.com/office/drawing/2014/main" id="{018C83BA-F9A1-43DC-BD3F-A6A5560A18C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820" r="14345"/>
          <a:stretch/>
        </p:blipFill>
        <p:spPr bwMode="auto">
          <a:xfrm>
            <a:off x="388413" y="2058258"/>
            <a:ext cx="5088030" cy="435186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0A2AC4A-9900-4B14-BD62-5892FBE5828C}"/>
              </a:ext>
            </a:extLst>
          </p:cNvPr>
          <p:cNvSpPr txBox="1"/>
          <p:nvPr/>
        </p:nvSpPr>
        <p:spPr>
          <a:xfrm>
            <a:off x="5785336" y="2005896"/>
            <a:ext cx="4281853" cy="3631763"/>
          </a:xfrm>
          <a:prstGeom prst="rect">
            <a:avLst/>
          </a:prstGeom>
          <a:noFill/>
        </p:spPr>
        <p:txBody>
          <a:bodyPr wrap="square" lIns="0" tIns="0" rIns="0" bIns="0" rtlCol="0">
            <a:spAutoFit/>
          </a:bodyPr>
          <a:lstStyle/>
          <a:p>
            <a:pPr>
              <a:spcAft>
                <a:spcPts val="1200"/>
              </a:spcAft>
              <a:buSzPct val="100000"/>
            </a:pPr>
            <a:r>
              <a:rPr lang="en-GB" sz="2400" dirty="0" err="1">
                <a:solidFill>
                  <a:schemeClr val="bg1"/>
                </a:solidFill>
              </a:rPr>
              <a:t>JigSpace</a:t>
            </a:r>
            <a:r>
              <a:rPr lang="en-GB" sz="2400" dirty="0">
                <a:solidFill>
                  <a:schemeClr val="bg1"/>
                </a:solidFill>
              </a:rPr>
              <a:t> is an app that uses augmented reality to help students learn in an interactive way.</a:t>
            </a:r>
          </a:p>
          <a:p>
            <a:pPr>
              <a:spcAft>
                <a:spcPts val="1200"/>
              </a:spcAft>
              <a:buSzPct val="100000"/>
            </a:pPr>
            <a:r>
              <a:rPr lang="en-GB" sz="2400" dirty="0">
                <a:solidFill>
                  <a:schemeClr val="bg1"/>
                </a:solidFill>
              </a:rPr>
              <a:t>Watch the advert which shows some of the ways that jigs are helping people to learn.</a:t>
            </a:r>
          </a:p>
          <a:p>
            <a:pPr>
              <a:spcAft>
                <a:spcPts val="1200"/>
              </a:spcAft>
              <a:buSzPct val="100000"/>
            </a:pPr>
            <a:r>
              <a:rPr lang="en-GB" sz="2400" dirty="0">
                <a:solidFill>
                  <a:schemeClr val="bg1"/>
                </a:solidFill>
              </a:rPr>
              <a:t>What else could be displayed as a jig?</a:t>
            </a:r>
          </a:p>
        </p:txBody>
      </p:sp>
      <p:sp>
        <p:nvSpPr>
          <p:cNvPr id="29" name="Isosceles Triangle 28">
            <a:extLst>
              <a:ext uri="{FF2B5EF4-FFF2-40B4-BE49-F238E27FC236}">
                <a16:creationId xmlns:a16="http://schemas.microsoft.com/office/drawing/2014/main" id="{0E761E96-2F05-4CAC-8EDD-C127060219F5}"/>
              </a:ext>
            </a:extLst>
          </p:cNvPr>
          <p:cNvSpPr/>
          <p:nvPr/>
        </p:nvSpPr>
        <p:spPr>
          <a:xfrm rot="5400000">
            <a:off x="6344982" y="6379333"/>
            <a:ext cx="164076" cy="141444"/>
          </a:xfrm>
          <a:prstGeom prst="triangle">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32" name="Rectangle 31">
            <a:hlinkClick r:id="rId3"/>
            <a:extLst>
              <a:ext uri="{FF2B5EF4-FFF2-40B4-BE49-F238E27FC236}">
                <a16:creationId xmlns:a16="http://schemas.microsoft.com/office/drawing/2014/main" id="{320D63A4-F6A7-4538-BEFB-76D3492DD0BD}"/>
              </a:ext>
            </a:extLst>
          </p:cNvPr>
          <p:cNvSpPr/>
          <p:nvPr/>
        </p:nvSpPr>
        <p:spPr>
          <a:xfrm>
            <a:off x="6497742" y="6957007"/>
            <a:ext cx="3569447"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sp>
        <p:nvSpPr>
          <p:cNvPr id="13" name="Rectangle: Rounded Corners 13">
            <a:hlinkClick r:id="rId4"/>
            <a:extLst>
              <a:ext uri="{FF2B5EF4-FFF2-40B4-BE49-F238E27FC236}">
                <a16:creationId xmlns:a16="http://schemas.microsoft.com/office/drawing/2014/main" id="{61AF6DA3-7C90-DE42-9349-D56472EA49C7}"/>
              </a:ext>
            </a:extLst>
          </p:cNvPr>
          <p:cNvSpPr/>
          <p:nvPr/>
        </p:nvSpPr>
        <p:spPr>
          <a:xfrm>
            <a:off x="8508815" y="6051688"/>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4" name="Isosceles Triangle 14">
            <a:extLst>
              <a:ext uri="{FF2B5EF4-FFF2-40B4-BE49-F238E27FC236}">
                <a16:creationId xmlns:a16="http://schemas.microsoft.com/office/drawing/2014/main" id="{C2512CCB-F9A8-544C-AED8-7C0B764FAD8D}"/>
              </a:ext>
            </a:extLst>
          </p:cNvPr>
          <p:cNvSpPr/>
          <p:nvPr/>
        </p:nvSpPr>
        <p:spPr>
          <a:xfrm rot="5400000">
            <a:off x="8691275" y="6235725"/>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Tree>
    <p:extLst>
      <p:ext uri="{BB962C8B-B14F-4D97-AF65-F5344CB8AC3E}">
        <p14:creationId xmlns:p14="http://schemas.microsoft.com/office/powerpoint/2010/main" val="3082549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err="1"/>
              <a:t>JigSpace</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8</a:t>
            </a:fld>
            <a:endParaRPr lang="en-GB" dirty="0"/>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p:txBody>
          <a:bodyPr/>
          <a:lstStyle/>
          <a:p>
            <a:pPr lvl="0"/>
            <a:r>
              <a:rPr lang="en-IN" sz="2400" b="0" dirty="0">
                <a:solidFill>
                  <a:schemeClr val="bg1"/>
                </a:solidFill>
              </a:rPr>
              <a:t>c</a:t>
            </a:r>
          </a:p>
        </p:txBody>
      </p:sp>
      <p:sp>
        <p:nvSpPr>
          <p:cNvPr id="12" name="Rectangle 11">
            <a:extLst>
              <a:ext uri="{FF2B5EF4-FFF2-40B4-BE49-F238E27FC236}">
                <a16:creationId xmlns:a16="http://schemas.microsoft.com/office/drawing/2014/main" id="{593B77A7-E1A1-4EE5-A6D0-9A9433A0FE03}"/>
              </a:ext>
            </a:extLst>
          </p:cNvPr>
          <p:cNvSpPr/>
          <p:nvPr/>
        </p:nvSpPr>
        <p:spPr>
          <a:xfrm>
            <a:off x="6356297" y="803190"/>
            <a:ext cx="3934839" cy="6083294"/>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1" name="TextBox 20">
            <a:extLst>
              <a:ext uri="{FF2B5EF4-FFF2-40B4-BE49-F238E27FC236}">
                <a16:creationId xmlns:a16="http://schemas.microsoft.com/office/drawing/2014/main" id="{60A2AC4A-9900-4B14-BD62-5892FBE5828C}"/>
              </a:ext>
            </a:extLst>
          </p:cNvPr>
          <p:cNvSpPr txBox="1"/>
          <p:nvPr/>
        </p:nvSpPr>
        <p:spPr>
          <a:xfrm>
            <a:off x="6884720" y="2125362"/>
            <a:ext cx="3048644" cy="3046988"/>
          </a:xfrm>
          <a:prstGeom prst="rect">
            <a:avLst/>
          </a:prstGeom>
          <a:noFill/>
        </p:spPr>
        <p:txBody>
          <a:bodyPr wrap="square" lIns="0" tIns="0" rIns="0" bIns="0" rtlCol="0">
            <a:spAutoFit/>
          </a:bodyPr>
          <a:lstStyle/>
          <a:p>
            <a:pPr>
              <a:spcAft>
                <a:spcPts val="1200"/>
              </a:spcAft>
              <a:buSzPct val="100000"/>
            </a:pPr>
            <a:r>
              <a:rPr lang="en-GB" sz="2400" b="1" dirty="0">
                <a:solidFill>
                  <a:schemeClr val="bg1"/>
                </a:solidFill>
              </a:rPr>
              <a:t>Your task</a:t>
            </a:r>
          </a:p>
          <a:p>
            <a:pPr>
              <a:spcAft>
                <a:spcPts val="1200"/>
              </a:spcAft>
              <a:buSzPct val="100000"/>
            </a:pPr>
            <a:endParaRPr lang="en-GB" sz="2400" b="1" dirty="0">
              <a:solidFill>
                <a:schemeClr val="bg1"/>
              </a:solidFill>
            </a:endParaRPr>
          </a:p>
          <a:p>
            <a:pPr>
              <a:spcAft>
                <a:spcPts val="1200"/>
              </a:spcAft>
              <a:buSzPct val="100000"/>
            </a:pPr>
            <a:r>
              <a:rPr lang="en-GB" sz="2400" dirty="0">
                <a:solidFill>
                  <a:schemeClr val="bg1"/>
                </a:solidFill>
              </a:rPr>
              <a:t>Draw something that you would really like to be displayed as a jig.</a:t>
            </a:r>
          </a:p>
          <a:p>
            <a:pPr>
              <a:spcAft>
                <a:spcPts val="1200"/>
              </a:spcAft>
              <a:buSzPct val="100000"/>
            </a:pPr>
            <a:r>
              <a:rPr lang="en-GB" sz="2400" dirty="0">
                <a:solidFill>
                  <a:schemeClr val="bg1"/>
                </a:solidFill>
              </a:rPr>
              <a:t> </a:t>
            </a:r>
          </a:p>
        </p:txBody>
      </p:sp>
      <p:sp>
        <p:nvSpPr>
          <p:cNvPr id="29" name="Isosceles Triangle 28">
            <a:extLst>
              <a:ext uri="{FF2B5EF4-FFF2-40B4-BE49-F238E27FC236}">
                <a16:creationId xmlns:a16="http://schemas.microsoft.com/office/drawing/2014/main" id="{0E761E96-2F05-4CAC-8EDD-C127060219F5}"/>
              </a:ext>
            </a:extLst>
          </p:cNvPr>
          <p:cNvSpPr/>
          <p:nvPr/>
        </p:nvSpPr>
        <p:spPr>
          <a:xfrm rot="5400000">
            <a:off x="6344982" y="6379333"/>
            <a:ext cx="164076" cy="141444"/>
          </a:xfrm>
          <a:prstGeom prst="triangle">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32" name="Rectangle 31">
            <a:hlinkClick r:id="rId2"/>
            <a:extLst>
              <a:ext uri="{FF2B5EF4-FFF2-40B4-BE49-F238E27FC236}">
                <a16:creationId xmlns:a16="http://schemas.microsoft.com/office/drawing/2014/main" id="{320D63A4-F6A7-4538-BEFB-76D3492DD0BD}"/>
              </a:ext>
            </a:extLst>
          </p:cNvPr>
          <p:cNvSpPr/>
          <p:nvPr/>
        </p:nvSpPr>
        <p:spPr>
          <a:xfrm>
            <a:off x="6497742" y="6957007"/>
            <a:ext cx="3569447"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pic>
        <p:nvPicPr>
          <p:cNvPr id="5" name="Picture 4" descr="Graphical user interface&#10;&#10;Description automatically generated">
            <a:extLst>
              <a:ext uri="{FF2B5EF4-FFF2-40B4-BE49-F238E27FC236}">
                <a16:creationId xmlns:a16="http://schemas.microsoft.com/office/drawing/2014/main" id="{B846E02A-81A2-5444-A657-FC9B04506242}"/>
              </a:ext>
            </a:extLst>
          </p:cNvPr>
          <p:cNvPicPr>
            <a:picLocks noChangeAspect="1"/>
          </p:cNvPicPr>
          <p:nvPr/>
        </p:nvPicPr>
        <p:blipFill>
          <a:blip r:embed="rId3"/>
          <a:stretch>
            <a:fillRect/>
          </a:stretch>
        </p:blipFill>
        <p:spPr>
          <a:xfrm>
            <a:off x="290389" y="2125362"/>
            <a:ext cx="5973319" cy="2860599"/>
          </a:xfrm>
          <a:prstGeom prst="rect">
            <a:avLst/>
          </a:prstGeom>
        </p:spPr>
      </p:pic>
    </p:spTree>
    <p:extLst>
      <p:ext uri="{BB962C8B-B14F-4D97-AF65-F5344CB8AC3E}">
        <p14:creationId xmlns:p14="http://schemas.microsoft.com/office/powerpoint/2010/main" val="746543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DA43C08B-B6D4-4D8A-95AC-B1698703766B}"/>
              </a:ext>
            </a:extLst>
          </p:cNvPr>
          <p:cNvSpPr/>
          <p:nvPr/>
        </p:nvSpPr>
        <p:spPr>
          <a:xfrm>
            <a:off x="5619707" y="0"/>
            <a:ext cx="5072107" cy="7559675"/>
          </a:xfrm>
          <a:prstGeom prst="rect">
            <a:avLst/>
          </a:prstGeom>
          <a:solidFill>
            <a:srgbClr val="2490AD"/>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2000"/>
          </a:p>
        </p:txBody>
      </p:sp>
      <p:pic>
        <p:nvPicPr>
          <p:cNvPr id="22" name="Picture 6" descr="Image result for women in tech">
            <a:extLst>
              <a:ext uri="{FF2B5EF4-FFF2-40B4-BE49-F238E27FC236}">
                <a16:creationId xmlns:a16="http://schemas.microsoft.com/office/drawing/2014/main" id="{F27C4FE5-E9FC-4F13-BB8E-1FB3A2DE72A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00" t="27225" b="25915"/>
          <a:stretch/>
        </p:blipFill>
        <p:spPr bwMode="auto">
          <a:xfrm>
            <a:off x="388415" y="5144122"/>
            <a:ext cx="4770182" cy="150483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388414" y="365104"/>
            <a:ext cx="5166997" cy="900000"/>
          </a:xfrm>
        </p:spPr>
        <p:txBody>
          <a:bodyPr>
            <a:noAutofit/>
          </a:bodyPr>
          <a:lstStyle/>
          <a:p>
            <a:r>
              <a:rPr lang="en-GB" dirty="0"/>
              <a:t>Inspirational Women in Tech</a:t>
            </a:r>
            <a:br>
              <a:rPr lang="en-GB" dirty="0"/>
            </a:br>
            <a:r>
              <a:rPr lang="en-GB" dirty="0"/>
              <a:t>								</a:t>
            </a:r>
          </a:p>
        </p:txBody>
      </p:sp>
      <p:sp>
        <p:nvSpPr>
          <p:cNvPr id="6" name="Content Placeholder 5">
            <a:extLst>
              <a:ext uri="{FF2B5EF4-FFF2-40B4-BE49-F238E27FC236}">
                <a16:creationId xmlns:a16="http://schemas.microsoft.com/office/drawing/2014/main" id="{49948617-41B8-4EB2-BFBD-B74E51D31134}"/>
              </a:ext>
            </a:extLst>
          </p:cNvPr>
          <p:cNvSpPr>
            <a:spLocks noGrp="1"/>
          </p:cNvSpPr>
          <p:nvPr>
            <p:ph idx="1"/>
          </p:nvPr>
        </p:nvSpPr>
        <p:spPr>
          <a:xfrm>
            <a:off x="388414" y="1265104"/>
            <a:ext cx="4873700" cy="3378573"/>
          </a:xfrm>
        </p:spPr>
        <p:txBody>
          <a:bodyPr/>
          <a:lstStyle/>
          <a:p>
            <a:r>
              <a:rPr lang="en-GB" sz="2400" dirty="0">
                <a:solidFill>
                  <a:srgbClr val="2490AD"/>
                </a:solidFill>
              </a:rPr>
              <a:t>Your task</a:t>
            </a:r>
          </a:p>
          <a:p>
            <a:r>
              <a:rPr lang="en-GB" sz="2400" b="0" dirty="0">
                <a:solidFill>
                  <a:schemeClr val="tx1"/>
                </a:solidFill>
              </a:rPr>
              <a:t>Work in pairs/small groups. </a:t>
            </a:r>
          </a:p>
          <a:p>
            <a:r>
              <a:rPr lang="en-GB" sz="2400" b="0" dirty="0">
                <a:solidFill>
                  <a:schemeClr val="tx1"/>
                </a:solidFill>
              </a:rPr>
              <a:t>You are going to be given the name of a famous woman who either is working, or has worked in technology.</a:t>
            </a:r>
          </a:p>
          <a:p>
            <a:r>
              <a:rPr lang="en-GB" sz="2400" b="0" dirty="0">
                <a:solidFill>
                  <a:schemeClr val="tx1"/>
                </a:solidFill>
              </a:rPr>
              <a:t>In your groups, you are going to research them and create a presentation all about them. </a:t>
            </a:r>
          </a:p>
          <a:p>
            <a:endParaRPr lang="en-GB" sz="2400" b="0" dirty="0">
              <a:solidFill>
                <a:schemeClr val="tx1"/>
              </a:solidFill>
            </a:endParaRP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bg1"/>
                </a:solidFill>
              </a:rPr>
              <a:pPr/>
              <a:t>9</a:t>
            </a:fld>
            <a:endParaRPr lang="en-GB" dirty="0">
              <a:solidFill>
                <a:schemeClr val="bg1"/>
              </a:solidFill>
            </a:endParaRPr>
          </a:p>
        </p:txBody>
      </p:sp>
      <p:sp>
        <p:nvSpPr>
          <p:cNvPr id="20" name="TextBox 19">
            <a:extLst>
              <a:ext uri="{FF2B5EF4-FFF2-40B4-BE49-F238E27FC236}">
                <a16:creationId xmlns:a16="http://schemas.microsoft.com/office/drawing/2014/main" id="{CEBBFF9A-8BEB-456B-ACA9-7EA139C90A0A}"/>
              </a:ext>
            </a:extLst>
          </p:cNvPr>
          <p:cNvSpPr txBox="1"/>
          <p:nvPr/>
        </p:nvSpPr>
        <p:spPr>
          <a:xfrm>
            <a:off x="5986732" y="1265104"/>
            <a:ext cx="4316666" cy="5078313"/>
          </a:xfrm>
          <a:prstGeom prst="rect">
            <a:avLst/>
          </a:prstGeom>
          <a:noFill/>
        </p:spPr>
        <p:txBody>
          <a:bodyPr wrap="square" lIns="0" tIns="0" rIns="0" bIns="0" rtlCol="0">
            <a:spAutoFit/>
          </a:bodyPr>
          <a:lstStyle/>
          <a:p>
            <a:pPr marL="71755" marR="140970">
              <a:spcAft>
                <a:spcPts val="600"/>
              </a:spcAft>
            </a:pPr>
            <a:r>
              <a:rPr lang="en-GB" sz="2400" spc="-40" dirty="0">
                <a:solidFill>
                  <a:schemeClr val="bg1"/>
                </a:solidFill>
                <a:cs typeface="HelveticaNeueLT W1G 55 Roman"/>
              </a:rPr>
              <a:t>Include information such as:</a:t>
            </a:r>
          </a:p>
          <a:p>
            <a:pPr marL="414655" marR="140970" indent="-342900">
              <a:spcAft>
                <a:spcPts val="600"/>
              </a:spcAft>
              <a:buFont typeface="Arial" panose="020B0604020202020204" pitchFamily="34" charset="0"/>
              <a:buChar char="•"/>
            </a:pPr>
            <a:r>
              <a:rPr lang="en-GB" sz="2400" spc="-40" dirty="0">
                <a:solidFill>
                  <a:schemeClr val="bg1"/>
                </a:solidFill>
                <a:cs typeface="HelveticaNeueLT W1G 55 Roman"/>
              </a:rPr>
              <a:t>Personal information: </a:t>
            </a:r>
            <a:br>
              <a:rPr lang="en-GB" sz="2400" spc="-40" dirty="0">
                <a:solidFill>
                  <a:schemeClr val="bg1"/>
                </a:solidFill>
                <a:cs typeface="HelveticaNeueLT W1G 55 Roman"/>
              </a:rPr>
            </a:br>
            <a:r>
              <a:rPr lang="en-GB" sz="2400" spc="-40" dirty="0">
                <a:solidFill>
                  <a:schemeClr val="bg1"/>
                </a:solidFill>
                <a:cs typeface="HelveticaNeueLT W1G 55 Roman"/>
              </a:rPr>
              <a:t>Where were / are they from? Are they still alive?</a:t>
            </a:r>
          </a:p>
          <a:p>
            <a:pPr marL="414655" marR="140970" indent="-342900">
              <a:spcAft>
                <a:spcPts val="600"/>
              </a:spcAft>
              <a:buFont typeface="Arial" panose="020B0604020202020204" pitchFamily="34" charset="0"/>
              <a:buChar char="•"/>
            </a:pPr>
            <a:r>
              <a:rPr lang="en-GB" sz="2400" spc="-40" dirty="0">
                <a:solidFill>
                  <a:schemeClr val="bg1"/>
                </a:solidFill>
                <a:cs typeface="HelveticaNeueLT W1G 55 Roman"/>
              </a:rPr>
              <a:t>Why are they famous?</a:t>
            </a:r>
          </a:p>
          <a:p>
            <a:pPr marL="414655" marR="140970" indent="-342900">
              <a:spcAft>
                <a:spcPts val="600"/>
              </a:spcAft>
              <a:buFont typeface="Arial" panose="020B0604020202020204" pitchFamily="34" charset="0"/>
              <a:buChar char="•"/>
            </a:pPr>
            <a:r>
              <a:rPr lang="en-GB" sz="2400" spc="-40" dirty="0">
                <a:solidFill>
                  <a:schemeClr val="bg1"/>
                </a:solidFill>
                <a:cs typeface="HelveticaNeueLT W1G 55 Roman"/>
              </a:rPr>
              <a:t>What technology did they use in their role?</a:t>
            </a:r>
          </a:p>
          <a:p>
            <a:pPr marL="414655" marR="140970" indent="-342900">
              <a:spcAft>
                <a:spcPts val="600"/>
              </a:spcAft>
              <a:buFont typeface="Arial" panose="020B0604020202020204" pitchFamily="34" charset="0"/>
              <a:buChar char="•"/>
            </a:pPr>
            <a:r>
              <a:rPr lang="en-GB" sz="2400" spc="-40" dirty="0">
                <a:solidFill>
                  <a:schemeClr val="bg1"/>
                </a:solidFill>
                <a:cs typeface="HelveticaNeueLT W1G 55 Roman"/>
              </a:rPr>
              <a:t>What made their job / discovery important?</a:t>
            </a:r>
          </a:p>
          <a:p>
            <a:pPr marL="71755" marR="140970">
              <a:spcAft>
                <a:spcPts val="600"/>
              </a:spcAft>
            </a:pPr>
            <a:endParaRPr lang="en-GB" sz="3600" spc="-40" dirty="0">
              <a:solidFill>
                <a:schemeClr val="bg1"/>
              </a:solidFill>
              <a:cs typeface="HelveticaNeueLT W1G 55 Roman"/>
            </a:endParaRPr>
          </a:p>
          <a:p>
            <a:pPr marL="71755" marR="140970">
              <a:spcAft>
                <a:spcPts val="600"/>
              </a:spcAft>
            </a:pPr>
            <a:r>
              <a:rPr lang="en-GB" sz="2400" spc="-40" dirty="0">
                <a:solidFill>
                  <a:schemeClr val="bg1"/>
                </a:solidFill>
                <a:cs typeface="HelveticaNeueLT W1G 55 Roman"/>
              </a:rPr>
              <a:t>We will be presenting our findings to the rest of the class</a:t>
            </a:r>
          </a:p>
        </p:txBody>
      </p:sp>
    </p:spTree>
    <p:extLst>
      <p:ext uri="{BB962C8B-B14F-4D97-AF65-F5344CB8AC3E}">
        <p14:creationId xmlns:p14="http://schemas.microsoft.com/office/powerpoint/2010/main" val="6827315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332,3,Education"/>
</p:tagLst>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Custom 1">
      <a:majorFont>
        <a:latin typeface="Arial"/>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 08Oct2018" id="{BF377696-7D08-47D2-AF19-27D76F4E8FB7}" vid="{71BF8C14-62C8-40A5-97EF-74ED9907CD5B}"/>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docProps/app.xml><?xml version="1.0" encoding="utf-8"?>
<Properties xmlns="http://schemas.openxmlformats.org/officeDocument/2006/extended-properties" xmlns:vt="http://schemas.openxmlformats.org/officeDocument/2006/docPropsVTypes">
  <Template>PwC_16x9_PowerPoint_Template_2018</Template>
  <TotalTime>0</TotalTime>
  <Words>692</Words>
  <Application>Microsoft Office PowerPoint</Application>
  <PresentationFormat>Custom</PresentationFormat>
  <Paragraphs>90</Paragraphs>
  <Slides>13</Slides>
  <Notes>1</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HelveticaNeueLT W1G 55 Roman</vt:lpstr>
      <vt:lpstr>PwC</vt:lpstr>
      <vt:lpstr>Tech for Education: Teacher notes</vt:lpstr>
      <vt:lpstr>Share homework</vt:lpstr>
      <vt:lpstr>Education</vt:lpstr>
      <vt:lpstr>Examples that show how technology is used for education</vt:lpstr>
      <vt:lpstr>Careers in Tech for Education</vt:lpstr>
      <vt:lpstr>Meet today’s role model</vt:lpstr>
      <vt:lpstr>Using augmented reality to learn</vt:lpstr>
      <vt:lpstr>JigSpace</vt:lpstr>
      <vt:lpstr>Inspirational Women in Tech         </vt:lpstr>
      <vt:lpstr>Could you imagine if your teacher was a hologram?</vt:lpstr>
      <vt:lpstr>The Future of Learning and Technology </vt:lpstr>
      <vt:lpstr>Class discussion </vt:lpstr>
      <vt:lpstr>Homework</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consectetuer</dc:title>
  <dc:subject/>
  <dc:creator>Mark Scales</dc:creator>
  <cp:keywords/>
  <dc:description/>
  <cp:lastModifiedBy>Poppy Patel</cp:lastModifiedBy>
  <cp:revision>152</cp:revision>
  <dcterms:created xsi:type="dcterms:W3CDTF">2018-10-18T09:26:04Z</dcterms:created>
  <dcterms:modified xsi:type="dcterms:W3CDTF">2025-09-08T15:22:01Z</dcterms:modified>
  <cp:category/>
</cp:coreProperties>
</file>