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1"/>
  </p:notesMasterIdLst>
  <p:handoutMasterIdLst>
    <p:handoutMasterId r:id="rId22"/>
  </p:handoutMasterIdLst>
  <p:sldIdLst>
    <p:sldId id="259" r:id="rId2"/>
    <p:sldId id="260" r:id="rId3"/>
    <p:sldId id="332" r:id="rId4"/>
    <p:sldId id="382" r:id="rId5"/>
    <p:sldId id="462" r:id="rId6"/>
    <p:sldId id="395" r:id="rId7"/>
    <p:sldId id="393" r:id="rId8"/>
    <p:sldId id="392" r:id="rId9"/>
    <p:sldId id="400" r:id="rId10"/>
    <p:sldId id="390" r:id="rId11"/>
    <p:sldId id="401" r:id="rId12"/>
    <p:sldId id="383" r:id="rId13"/>
    <p:sldId id="463" r:id="rId14"/>
    <p:sldId id="402" r:id="rId15"/>
    <p:sldId id="391" r:id="rId16"/>
    <p:sldId id="398" r:id="rId17"/>
    <p:sldId id="396" r:id="rId18"/>
    <p:sldId id="403" r:id="rId19"/>
    <p:sldId id="394" r:id="rId20"/>
  </p:sldIdLst>
  <p:sldSz cx="10691813" cy="7559675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186"/>
    <a:srgbClr val="A1690C"/>
    <a:srgbClr val="B00000"/>
    <a:srgbClr val="164B6B"/>
    <a:srgbClr val="DA5B45"/>
    <a:srgbClr val="F29AB9"/>
    <a:srgbClr val="E6E6E6"/>
    <a:srgbClr val="FFFFFF"/>
    <a:srgbClr val="1F2E79"/>
    <a:srgbClr val="2D70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C9323F-2B33-44E1-BAAB-1714E61F95EB}" v="36" dt="2025-09-30T10:37:18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 autoAdjust="0"/>
    <p:restoredTop sz="96578" autoAdjust="0"/>
  </p:normalViewPr>
  <p:slideViewPr>
    <p:cSldViewPr snapToGrid="0" snapToObjects="1" showGuides="1">
      <p:cViewPr varScale="1">
        <p:scale>
          <a:sx n="60" d="100"/>
          <a:sy n="60" d="100"/>
        </p:scale>
        <p:origin x="1088" y="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ppy Patel" userId="b5e8033a423efe45" providerId="LiveId" clId="{3C11DF2B-6205-4A62-A65A-FE92BA997B68}"/>
    <pc:docChg chg="custSel addSld delSld modSld sldOrd">
      <pc:chgData name="Poppy Patel" userId="b5e8033a423efe45" providerId="LiveId" clId="{3C11DF2B-6205-4A62-A65A-FE92BA997B68}" dt="2025-09-30T10:45:57.533" v="81" actId="1076"/>
      <pc:docMkLst>
        <pc:docMk/>
      </pc:docMkLst>
      <pc:sldChg chg="modSp mod">
        <pc:chgData name="Poppy Patel" userId="b5e8033a423efe45" providerId="LiveId" clId="{3C11DF2B-6205-4A62-A65A-FE92BA997B68}" dt="2025-09-30T10:27:03.678" v="5" actId="20577"/>
        <pc:sldMkLst>
          <pc:docMk/>
          <pc:sldMk cId="0" sldId="259"/>
        </pc:sldMkLst>
        <pc:spChg chg="mod">
          <ac:chgData name="Poppy Patel" userId="b5e8033a423efe45" providerId="LiveId" clId="{3C11DF2B-6205-4A62-A65A-FE92BA997B68}" dt="2025-09-30T10:27:03.678" v="5" actId="20577"/>
          <ac:spMkLst>
            <pc:docMk/>
            <pc:sldMk cId="0" sldId="259"/>
            <ac:spMk id="5" creationId="{4486DD47-E29D-479C-AA99-707C7E4827E7}"/>
          </ac:spMkLst>
        </pc:spChg>
      </pc:sldChg>
      <pc:sldChg chg="add del">
        <pc:chgData name="Poppy Patel" userId="b5e8033a423efe45" providerId="LiveId" clId="{3C11DF2B-6205-4A62-A65A-FE92BA997B68}" dt="2025-09-30T10:29:05.547" v="12"/>
        <pc:sldMkLst>
          <pc:docMk/>
          <pc:sldMk cId="3690714717" sldId="383"/>
        </pc:sldMkLst>
      </pc:sldChg>
      <pc:sldChg chg="modSp mod">
        <pc:chgData name="Poppy Patel" userId="b5e8033a423efe45" providerId="LiveId" clId="{3C11DF2B-6205-4A62-A65A-FE92BA997B68}" dt="2025-09-30T10:45:57.533" v="81" actId="1076"/>
        <pc:sldMkLst>
          <pc:docMk/>
          <pc:sldMk cId="3082549244" sldId="391"/>
        </pc:sldMkLst>
        <pc:spChg chg="mod">
          <ac:chgData name="Poppy Patel" userId="b5e8033a423efe45" providerId="LiveId" clId="{3C11DF2B-6205-4A62-A65A-FE92BA997B68}" dt="2025-09-30T10:45:57.533" v="81" actId="1076"/>
          <ac:spMkLst>
            <pc:docMk/>
            <pc:sldMk cId="3082549244" sldId="391"/>
            <ac:spMk id="3" creationId="{EC553DC5-96D2-4C90-ABA9-F143E511FD3B}"/>
          </ac:spMkLst>
        </pc:spChg>
        <pc:spChg chg="mod">
          <ac:chgData name="Poppy Patel" userId="b5e8033a423efe45" providerId="LiveId" clId="{3C11DF2B-6205-4A62-A65A-FE92BA997B68}" dt="2025-09-30T10:29:34.442" v="16"/>
          <ac:spMkLst>
            <pc:docMk/>
            <pc:sldMk cId="3082549244" sldId="391"/>
            <ac:spMk id="13" creationId="{A5CE2193-42D4-473E-9F27-1D67CA39CAE5}"/>
          </ac:spMkLst>
        </pc:spChg>
      </pc:sldChg>
      <pc:sldChg chg="addSp delSp modSp add del mod">
        <pc:chgData name="Poppy Patel" userId="b5e8033a423efe45" providerId="LiveId" clId="{3C11DF2B-6205-4A62-A65A-FE92BA997B68}" dt="2025-09-30T10:37:18.926" v="55" actId="1036"/>
        <pc:sldMkLst>
          <pc:docMk/>
          <pc:sldMk cId="1805302834" sldId="392"/>
        </pc:sldMkLst>
        <pc:spChg chg="add mod">
          <ac:chgData name="Poppy Patel" userId="b5e8033a423efe45" providerId="LiveId" clId="{3C11DF2B-6205-4A62-A65A-FE92BA997B68}" dt="2025-09-30T10:34:55.395" v="25" actId="11529"/>
          <ac:spMkLst>
            <pc:docMk/>
            <pc:sldMk cId="1805302834" sldId="392"/>
            <ac:spMk id="4" creationId="{57111595-6B61-6DC7-3E58-23FE30D3E882}"/>
          </ac:spMkLst>
        </pc:spChg>
        <pc:spChg chg="del">
          <ac:chgData name="Poppy Patel" userId="b5e8033a423efe45" providerId="LiveId" clId="{3C11DF2B-6205-4A62-A65A-FE92BA997B68}" dt="2025-09-30T10:33:55.118" v="17" actId="478"/>
          <ac:spMkLst>
            <pc:docMk/>
            <pc:sldMk cId="1805302834" sldId="392"/>
            <ac:spMk id="23" creationId="{C8958F09-B9EF-4002-95EE-12D3D3DACB97}"/>
          </ac:spMkLst>
        </pc:spChg>
        <pc:spChg chg="mod">
          <ac:chgData name="Poppy Patel" userId="b5e8033a423efe45" providerId="LiveId" clId="{3C11DF2B-6205-4A62-A65A-FE92BA997B68}" dt="2025-09-30T10:34:04.088" v="19" actId="20577"/>
          <ac:spMkLst>
            <pc:docMk/>
            <pc:sldMk cId="1805302834" sldId="392"/>
            <ac:spMk id="60" creationId="{9F6B93A4-9E20-441C-AA09-6A217816DEDD}"/>
          </ac:spMkLst>
        </pc:spChg>
        <pc:grpChg chg="del">
          <ac:chgData name="Poppy Patel" userId="b5e8033a423efe45" providerId="LiveId" clId="{3C11DF2B-6205-4A62-A65A-FE92BA997B68}" dt="2025-09-30T10:33:56.514" v="18" actId="478"/>
          <ac:grpSpMkLst>
            <pc:docMk/>
            <pc:sldMk cId="1805302834" sldId="392"/>
            <ac:grpSpMk id="20" creationId="{375E3030-E8DB-47E7-9D6D-D4D4BC7FCEB3}"/>
          </ac:grpSpMkLst>
        </pc:grpChg>
        <pc:picChg chg="add del mod">
          <ac:chgData name="Poppy Patel" userId="b5e8033a423efe45" providerId="LiveId" clId="{3C11DF2B-6205-4A62-A65A-FE92BA997B68}" dt="2025-09-30T10:35:02.319" v="28" actId="478"/>
          <ac:picMkLst>
            <pc:docMk/>
            <pc:sldMk cId="1805302834" sldId="392"/>
            <ac:picMk id="2" creationId="{69F9EE54-EBCB-EC94-45FA-A89FF1C41D42}"/>
          </ac:picMkLst>
        </pc:picChg>
        <pc:picChg chg="add mod modCrop">
          <ac:chgData name="Poppy Patel" userId="b5e8033a423efe45" providerId="LiveId" clId="{3C11DF2B-6205-4A62-A65A-FE92BA997B68}" dt="2025-09-30T10:36:04.238" v="36" actId="1076"/>
          <ac:picMkLst>
            <pc:docMk/>
            <pc:sldMk cId="1805302834" sldId="392"/>
            <ac:picMk id="12" creationId="{9225A488-7113-560A-061A-AA2DFE83B587}"/>
          </ac:picMkLst>
        </pc:picChg>
        <pc:picChg chg="add mod">
          <ac:chgData name="Poppy Patel" userId="b5e8033a423efe45" providerId="LiveId" clId="{3C11DF2B-6205-4A62-A65A-FE92BA997B68}" dt="2025-09-30T10:37:18.926" v="55" actId="1036"/>
          <ac:picMkLst>
            <pc:docMk/>
            <pc:sldMk cId="1805302834" sldId="392"/>
            <ac:picMk id="16" creationId="{B235B282-8336-8CC1-7914-3D73002F868A}"/>
          </ac:picMkLst>
        </pc:picChg>
        <pc:picChg chg="del">
          <ac:chgData name="Poppy Patel" userId="b5e8033a423efe45" providerId="LiveId" clId="{3C11DF2B-6205-4A62-A65A-FE92BA997B68}" dt="2025-09-30T10:34:37.319" v="21" actId="478"/>
          <ac:picMkLst>
            <pc:docMk/>
            <pc:sldMk cId="1805302834" sldId="392"/>
            <ac:picMk id="27" creationId="{E1E4B4A7-998B-4454-BA45-11D1E18C3B60}"/>
          </ac:picMkLst>
        </pc:picChg>
      </pc:sldChg>
      <pc:sldChg chg="addSp delSp modSp">
        <pc:chgData name="Poppy Patel" userId="b5e8033a423efe45" providerId="LiveId" clId="{3C11DF2B-6205-4A62-A65A-FE92BA997B68}" dt="2025-09-30T10:34:17.896" v="20" actId="1076"/>
        <pc:sldMkLst>
          <pc:docMk/>
          <pc:sldMk cId="3472377044" sldId="400"/>
        </pc:sldMkLst>
        <pc:grpChg chg="del">
          <ac:chgData name="Poppy Patel" userId="b5e8033a423efe45" providerId="LiveId" clId="{3C11DF2B-6205-4A62-A65A-FE92BA997B68}" dt="2025-09-30T10:28:28.580" v="8" actId="478"/>
          <ac:grpSpMkLst>
            <pc:docMk/>
            <pc:sldMk cId="3472377044" sldId="400"/>
            <ac:grpSpMk id="8" creationId="{AC860A6E-F0AD-4F89-B90A-79B799A1B575}"/>
          </ac:grpSpMkLst>
        </pc:grpChg>
        <pc:grpChg chg="add mod">
          <ac:chgData name="Poppy Patel" userId="b5e8033a423efe45" providerId="LiveId" clId="{3C11DF2B-6205-4A62-A65A-FE92BA997B68}" dt="2025-09-30T10:34:17.896" v="20" actId="1076"/>
          <ac:grpSpMkLst>
            <pc:docMk/>
            <pc:sldMk cId="3472377044" sldId="400"/>
            <ac:grpSpMk id="9" creationId="{6DFFEF63-EF18-FC2C-5193-CA1A88D06675}"/>
          </ac:grpSpMkLst>
        </pc:grpChg>
        <pc:picChg chg="mod">
          <ac:chgData name="Poppy Patel" userId="b5e8033a423efe45" providerId="LiveId" clId="{3C11DF2B-6205-4A62-A65A-FE92BA997B68}" dt="2025-09-30T10:34:17.896" v="20" actId="1076"/>
          <ac:picMkLst>
            <pc:docMk/>
            <pc:sldMk cId="3472377044" sldId="400"/>
            <ac:picMk id="11" creationId="{245235D7-3CEB-7F63-DD12-49F555176586}"/>
          </ac:picMkLst>
        </pc:picChg>
        <pc:picChg chg="mod">
          <ac:chgData name="Poppy Patel" userId="b5e8033a423efe45" providerId="LiveId" clId="{3C11DF2B-6205-4A62-A65A-FE92BA997B68}" dt="2025-09-30T10:34:17.896" v="20" actId="1076"/>
          <ac:picMkLst>
            <pc:docMk/>
            <pc:sldMk cId="3472377044" sldId="400"/>
            <ac:picMk id="12" creationId="{A7751854-6CAF-3DD9-E900-2AEB68D3EDDF}"/>
          </ac:picMkLst>
        </pc:picChg>
        <pc:picChg chg="mod">
          <ac:chgData name="Poppy Patel" userId="b5e8033a423efe45" providerId="LiveId" clId="{3C11DF2B-6205-4A62-A65A-FE92BA997B68}" dt="2025-09-30T10:34:17.896" v="20" actId="1076"/>
          <ac:picMkLst>
            <pc:docMk/>
            <pc:sldMk cId="3472377044" sldId="400"/>
            <ac:picMk id="13" creationId="{BFC79051-D1DC-90E7-940E-3AB968E631EA}"/>
          </ac:picMkLst>
        </pc:picChg>
        <pc:picChg chg="add mod">
          <ac:chgData name="Poppy Patel" userId="b5e8033a423efe45" providerId="LiveId" clId="{3C11DF2B-6205-4A62-A65A-FE92BA997B68}" dt="2025-09-30T10:28:35.327" v="10"/>
          <ac:picMkLst>
            <pc:docMk/>
            <pc:sldMk cId="3472377044" sldId="400"/>
            <ac:picMk id="14" creationId="{0FF38ADF-8310-7868-8C02-164A0A17A3C7}"/>
          </ac:picMkLst>
        </pc:picChg>
      </pc:sldChg>
      <pc:sldChg chg="ord">
        <pc:chgData name="Poppy Patel" userId="b5e8033a423efe45" providerId="LiveId" clId="{3C11DF2B-6205-4A62-A65A-FE92BA997B68}" dt="2025-09-30T10:44:48.632" v="57"/>
        <pc:sldMkLst>
          <pc:docMk/>
          <pc:sldMk cId="1321757346" sldId="402"/>
        </pc:sldMkLst>
      </pc:sldChg>
      <pc:sldChg chg="add">
        <pc:chgData name="Poppy Patel" userId="b5e8033a423efe45" providerId="LiveId" clId="{3C11DF2B-6205-4A62-A65A-FE92BA997B68}" dt="2025-09-30T10:29:05.547" v="12"/>
        <pc:sldMkLst>
          <pc:docMk/>
          <pc:sldMk cId="72438678" sldId="46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30/09/2025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689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54A53-B3CF-C511-C7BE-B053A8A02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1BAB1F-D2CF-2E2F-7820-A1C8E24B6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E8A03-695D-0699-9F7E-5817F78FF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03C2C-9AF6-B865-8EBD-C27270AA1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999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62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bg>
      <p:bgPr>
        <a:solidFill>
          <a:srgbClr val="E73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rgbClr val="E7318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854243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800" r:id="rId9"/>
    <p:sldLayoutId id="2147483796" r:id="rId10"/>
    <p:sldLayoutId id="2147483794" r:id="rId11"/>
    <p:sldLayoutId id="2147483744" r:id="rId12"/>
    <p:sldLayoutId id="2147483746" r:id="rId13"/>
    <p:sldLayoutId id="2147483747" r:id="rId14"/>
    <p:sldLayoutId id="2147483786" r:id="rId15"/>
    <p:sldLayoutId id="2147483787" r:id="rId16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rmMk1Myrx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e2IIov7dz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s://www.firstcareers.co.uk/careers/what-is-like-to-be-a-textile-designer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www.youtube.com/watch?v=_ENEtE81AOQ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ngeme.com/blog/infographic-the-explosive-growth-in-retail-technology-timeline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4P-7gZECVs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F-M55eDD9Q" TargetMode="External"/><Relationship Id="rId7" Type="http://schemas.openxmlformats.org/officeDocument/2006/relationships/image" Target="../media/image14.png"/><Relationship Id="rId2" Type="http://schemas.openxmlformats.org/officeDocument/2006/relationships/hyperlink" Target="https://www.youtube.com/watch?v=7UmsPqRQXxk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5" y="1512606"/>
            <a:ext cx="5512053" cy="243829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Retail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Retail plan.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how you would like the students to present their ‘Using tech to help a company’ task (Task 8)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Check the 3 AR retail apps work on the students tablets: Wanna Kicks, Ikea and You Cam Nails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5525" y="1512605"/>
            <a:ext cx="4057876" cy="243829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Retail: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 for research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the company profile sheets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Large paper and pens for group notes 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Retail: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593C15C-A9CB-4243-A323-4200712F4E72}"/>
              </a:ext>
            </a:extLst>
          </p:cNvPr>
          <p:cNvSpPr/>
          <p:nvPr/>
        </p:nvSpPr>
        <p:spPr>
          <a:xfrm>
            <a:off x="0" y="1616252"/>
            <a:ext cx="10691812" cy="5057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Augmented reality retail apps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900690"/>
            <a:ext cx="4101291" cy="3988046"/>
          </a:xfrm>
        </p:spPr>
        <p:txBody>
          <a:bodyPr/>
          <a:lstStyle/>
          <a:p>
            <a:r>
              <a:rPr lang="en-GB" sz="2400" b="0" dirty="0">
                <a:solidFill>
                  <a:schemeClr val="tx1"/>
                </a:solidFill>
              </a:rPr>
              <a:t>What advantages are there to using AR apps in retail?</a:t>
            </a:r>
          </a:p>
          <a:p>
            <a:r>
              <a:rPr lang="en-GB" sz="2400" b="0" dirty="0">
                <a:solidFill>
                  <a:schemeClr val="tx1"/>
                </a:solidFill>
              </a:rPr>
              <a:t>Do any of you have any other ideas for how AR apps could be used in retail?</a:t>
            </a:r>
          </a:p>
          <a:p>
            <a:r>
              <a:rPr lang="en-GB" sz="2400" b="0" dirty="0">
                <a:solidFill>
                  <a:schemeClr val="tx1"/>
                </a:solidFill>
              </a:rPr>
              <a:t>Would any of you like a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job working with retail companies to create apps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like these? You could be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a retail app designer! </a:t>
            </a:r>
          </a:p>
          <a:p>
            <a:endParaRPr lang="en-GB" sz="2400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F3F149-371A-4AE9-B38D-65104DADC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736" y="1316736"/>
            <a:ext cx="5656664" cy="565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CD57A96-67C7-4362-A276-A41AA456BE6E}"/>
              </a:ext>
            </a:extLst>
          </p:cNvPr>
          <p:cNvSpPr/>
          <p:nvPr/>
        </p:nvSpPr>
        <p:spPr>
          <a:xfrm>
            <a:off x="835889" y="1674457"/>
            <a:ext cx="5219393" cy="52193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2" descr="Image result for self service checkouts">
            <a:extLst>
              <a:ext uri="{FF2B5EF4-FFF2-40B4-BE49-F238E27FC236}">
                <a16:creationId xmlns:a16="http://schemas.microsoft.com/office/drawing/2014/main" id="{8420F568-091B-4445-A39B-09A5536F80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/>
          <a:stretch/>
        </p:blipFill>
        <p:spPr bwMode="auto">
          <a:xfrm>
            <a:off x="5986489" y="10"/>
            <a:ext cx="4705324" cy="3603802"/>
          </a:xfrm>
          <a:custGeom>
            <a:avLst/>
            <a:gdLst>
              <a:gd name="connsiteX0" fmla="*/ 205627 w 4502173"/>
              <a:gd name="connsiteY0" fmla="*/ 0 h 3448219"/>
              <a:gd name="connsiteX1" fmla="*/ 4502173 w 4502173"/>
              <a:gd name="connsiteY1" fmla="*/ 0 h 3448219"/>
              <a:gd name="connsiteX2" fmla="*/ 4502173 w 4502173"/>
              <a:gd name="connsiteY2" fmla="*/ 2368934 h 3448219"/>
              <a:gd name="connsiteX3" fmla="*/ 4365663 w 4502173"/>
              <a:gd name="connsiteY3" fmla="*/ 2551486 h 3448219"/>
              <a:gd name="connsiteX4" fmla="*/ 2464181 w 4502173"/>
              <a:gd name="connsiteY4" fmla="*/ 3448219 h 3448219"/>
              <a:gd name="connsiteX5" fmla="*/ 0 w 4502173"/>
              <a:gd name="connsiteY5" fmla="*/ 984038 h 3448219"/>
              <a:gd name="connsiteX6" fmla="*/ 193648 w 4502173"/>
              <a:gd name="connsiteY6" fmla="*/ 24867 h 344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2173" h="3448219">
                <a:moveTo>
                  <a:pt x="205627" y="0"/>
                </a:moveTo>
                <a:lnTo>
                  <a:pt x="4502173" y="0"/>
                </a:lnTo>
                <a:lnTo>
                  <a:pt x="4502173" y="2368934"/>
                </a:lnTo>
                <a:lnTo>
                  <a:pt x="4365663" y="2551486"/>
                </a:lnTo>
                <a:cubicBezTo>
                  <a:pt x="3913696" y="3099144"/>
                  <a:pt x="3229704" y="3448219"/>
                  <a:pt x="2464181" y="3448219"/>
                </a:cubicBezTo>
                <a:cubicBezTo>
                  <a:pt x="1103251" y="3448219"/>
                  <a:pt x="0" y="2344968"/>
                  <a:pt x="0" y="984038"/>
                </a:cubicBezTo>
                <a:cubicBezTo>
                  <a:pt x="0" y="643806"/>
                  <a:pt x="68954" y="319678"/>
                  <a:pt x="193648" y="2486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674F88-E8B9-4B57-95EC-7FAAC83DB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412" y="3292095"/>
            <a:ext cx="5267401" cy="426757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B1B5AC8-E28E-43C7-B321-969489E4A5CC}"/>
              </a:ext>
            </a:extLst>
          </p:cNvPr>
          <p:cNvSpPr txBox="1">
            <a:spLocks/>
          </p:cNvSpPr>
          <p:nvPr/>
        </p:nvSpPr>
        <p:spPr>
          <a:xfrm>
            <a:off x="1707090" y="2612285"/>
            <a:ext cx="3476989" cy="33087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0" dirty="0">
                <a:solidFill>
                  <a:schemeClr val="accent1"/>
                </a:solidFill>
              </a:rPr>
              <a:t>What kinds of technology have you seen in supermarkets recently?</a:t>
            </a:r>
          </a:p>
          <a:p>
            <a:pPr algn="ctr"/>
            <a:r>
              <a:rPr lang="en-GB" sz="2800" b="0" dirty="0">
                <a:solidFill>
                  <a:schemeClr val="accent1"/>
                </a:solidFill>
              </a:rPr>
              <a:t>What do you think tech in supermarkets will be like in the future? </a:t>
            </a:r>
          </a:p>
          <a:p>
            <a:pPr algn="ctr"/>
            <a:endParaRPr lang="en-GB" sz="2800" b="0" dirty="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4506315" cy="900000"/>
          </a:xfrm>
        </p:spPr>
        <p:txBody>
          <a:bodyPr>
            <a:normAutofit/>
          </a:bodyPr>
          <a:lstStyle/>
          <a:p>
            <a:r>
              <a:rPr lang="en-GB" dirty="0"/>
              <a:t>The future of technology in supermarkets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597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1752381"/>
            <a:ext cx="10691813" cy="5807294"/>
          </a:xfrm>
          <a:prstGeom prst="flowChartManualInput">
            <a:avLst/>
          </a:prstGeom>
          <a:solidFill>
            <a:srgbClr val="DA5B4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Amazon Go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085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rgbClr val="DA5B45"/>
                </a:solidFill>
              </a:rPr>
              <a:t>Would you like </a:t>
            </a:r>
            <a:br>
              <a:rPr lang="en-GB" sz="2000" b="0" dirty="0">
                <a:solidFill>
                  <a:srgbClr val="DA5B45"/>
                </a:solidFill>
              </a:rPr>
            </a:br>
            <a:r>
              <a:rPr lang="en-GB" sz="2000" b="0" dirty="0">
                <a:solidFill>
                  <a:srgbClr val="DA5B45"/>
                </a:solidFill>
              </a:rPr>
              <a:t>to shop like this?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What are the advantages and disadvantages?</a:t>
            </a: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Do these types of shops still require human employees and why?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12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rgbClr val="DA5B45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rgbClr val="DA5B45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54294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EC85301-1368-4A99-84F9-13CF6EE5F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4963" y="1540094"/>
            <a:ext cx="749046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1DE91-14E0-AB9B-D6AD-562EC49F6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1943DD4A-A8F5-C781-0172-727E9BF49212}"/>
              </a:ext>
            </a:extLst>
          </p:cNvPr>
          <p:cNvSpPr/>
          <p:nvPr/>
        </p:nvSpPr>
        <p:spPr>
          <a:xfrm>
            <a:off x="0" y="1752381"/>
            <a:ext cx="10691813" cy="5807294"/>
          </a:xfrm>
          <a:prstGeom prst="flowChartManualInput">
            <a:avLst/>
          </a:prstGeom>
          <a:solidFill>
            <a:srgbClr val="DA5B4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230DA0CF-2DCC-B8CA-0690-E1CA2D31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Amazon Dash Cart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07D2713-4013-7500-5570-201133CBF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085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rgbClr val="DA5B45"/>
                </a:solidFill>
              </a:rPr>
              <a:t>Would you like </a:t>
            </a:r>
            <a:br>
              <a:rPr lang="en-GB" sz="2000" b="0" dirty="0">
                <a:solidFill>
                  <a:srgbClr val="DA5B45"/>
                </a:solidFill>
              </a:rPr>
            </a:br>
            <a:r>
              <a:rPr lang="en-GB" sz="2000" b="0" dirty="0">
                <a:solidFill>
                  <a:srgbClr val="DA5B45"/>
                </a:solidFill>
              </a:rPr>
              <a:t>to shop like this?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D14163-C7C2-7CEA-28EB-B86F5F136C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0B27AF-33E8-C0ED-5188-152B6529A0D2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F2BE8B-3727-6E85-CEA9-03BE4DA6BF88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1E9BC76-9DAB-C19C-23B5-266FA1C8244F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rgbClr val="DA5B45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F943CC4-E0DD-E538-3737-F6F22F4B8C9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rgbClr val="DA5B45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5A1724CD-FBFA-1A93-EE9D-04C580B9460C}"/>
              </a:ext>
            </a:extLst>
          </p:cNvPr>
          <p:cNvSpPr/>
          <p:nvPr/>
        </p:nvSpPr>
        <p:spPr>
          <a:xfrm>
            <a:off x="303588" y="6154294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ADC7C356-3132-8F9E-BF3B-5206B6FD1D0C}"/>
              </a:ext>
            </a:extLst>
          </p:cNvPr>
          <p:cNvSpPr txBox="1">
            <a:spLocks/>
          </p:cNvSpPr>
          <p:nvPr/>
        </p:nvSpPr>
        <p:spPr>
          <a:xfrm>
            <a:off x="303588" y="3285581"/>
            <a:ext cx="2801562" cy="8234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What do you think tech in supermarkets will look like in the future? 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Would any of you like a job creating technology like this in the future?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051313-9C87-2F05-62A7-5A2A35BB4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921" y="1265104"/>
            <a:ext cx="6349954" cy="422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8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164440"/>
            <a:ext cx="10691813" cy="439523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1512604"/>
            <a:ext cx="2154478" cy="215527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How is technology transforming the world of fashion? </a:t>
            </a:r>
          </a:p>
          <a:p>
            <a:pPr>
              <a:spcAft>
                <a:spcPts val="1200"/>
              </a:spcAft>
            </a:pPr>
            <a:r>
              <a:rPr lang="en-GB" sz="2000" b="0" dirty="0"/>
              <a:t>How does a textile designer use technology?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12" y="4209236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Environment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4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15BE12-7E9A-44D7-8B1A-594D7B8EC220}"/>
              </a:ext>
            </a:extLst>
          </p:cNvPr>
          <p:cNvSpPr/>
          <p:nvPr/>
        </p:nvSpPr>
        <p:spPr>
          <a:xfrm>
            <a:off x="3102796" y="5983531"/>
            <a:ext cx="7200606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200"/>
              </a:spcAft>
            </a:pPr>
            <a:r>
              <a:rPr lang="en-GB" sz="2000" dirty="0">
                <a:solidFill>
                  <a:schemeClr val="tx2"/>
                </a:solidFill>
              </a:rPr>
              <a:t>Do any of you want a career in fashion?</a:t>
            </a:r>
          </a:p>
          <a:p>
            <a:pPr defTabSz="801934">
              <a:spcAft>
                <a:spcPts val="1200"/>
              </a:spcAft>
            </a:pPr>
            <a:r>
              <a:rPr lang="en-GB" sz="2000" dirty="0">
                <a:solidFill>
                  <a:schemeClr val="tx2"/>
                </a:solidFill>
              </a:rPr>
              <a:t>Technology is used to design, produce and distribute fashion.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7842E-B07F-4904-A8EA-727967F47A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2498" y="1512604"/>
            <a:ext cx="72009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57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240281"/>
            <a:ext cx="10691813" cy="531939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Using virtual reality to increase retail sales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069" y="1185592"/>
            <a:ext cx="2518688" cy="3788861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accent6"/>
                </a:solidFill>
              </a:rPr>
              <a:t>In 2017, a clothes shop called Topshop used technology for fun by creating a VR window display called Splash.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0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endParaRPr lang="en-GB" sz="20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bg1"/>
                </a:solidFill>
              </a:rPr>
              <a:t>Customers could wear a VR headset and experience a 360° experience of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a water slide.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15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6"/>
                </a:solidFill>
              </a:endParaRPr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55429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6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CE2193-42D4-473E-9F27-1D67CA39CAE5}"/>
              </a:ext>
            </a:extLst>
          </p:cNvPr>
          <p:cNvSpPr/>
          <p:nvPr/>
        </p:nvSpPr>
        <p:spPr>
          <a:xfrm>
            <a:off x="3302398" y="5841421"/>
            <a:ext cx="698028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000" dirty="0">
                <a:solidFill>
                  <a:schemeClr val="bg1"/>
                </a:solidFill>
              </a:rPr>
              <a:t>Although originally for fun, swimwear sales in the store actually increased by 100% compared to the same period the year before.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000" dirty="0">
              <a:solidFill>
                <a:schemeClr val="bg1"/>
              </a:solidFill>
            </a:endParaRPr>
          </a:p>
          <a:p>
            <a:pPr>
              <a:buClr>
                <a:srgbClr val="000000"/>
              </a:buClr>
              <a:buSzPts val="1800"/>
            </a:pPr>
            <a:r>
              <a:rPr lang="en-GB" sz="2000" dirty="0">
                <a:solidFill>
                  <a:schemeClr val="bg1"/>
                </a:solidFill>
              </a:rPr>
              <a:t>Businesses now use tech like this to try to increase sales.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000" b="1" dirty="0">
              <a:solidFill>
                <a:schemeClr val="bg1"/>
              </a:solidFill>
            </a:endParaRPr>
          </a:p>
        </p:txBody>
      </p:sp>
      <p:pic>
        <p:nvPicPr>
          <p:cNvPr id="15" name="Picture 2" descr="Image result for topshop splash vr">
            <a:hlinkClick r:id="rId2"/>
            <a:extLst>
              <a:ext uri="{FF2B5EF4-FFF2-40B4-BE49-F238E27FC236}">
                <a16:creationId xmlns:a16="http://schemas.microsoft.com/office/drawing/2014/main" id="{9B492F48-4E6C-4198-9A9F-E0F80CDB7E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0" b="7195"/>
          <a:stretch/>
        </p:blipFill>
        <p:spPr bwMode="auto">
          <a:xfrm>
            <a:off x="3322147" y="1511908"/>
            <a:ext cx="6981254" cy="398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C747C09-6EBA-4619-8DB0-C7E7C05C53B6}"/>
              </a:ext>
            </a:extLst>
          </p:cNvPr>
          <p:cNvSpPr/>
          <p:nvPr/>
        </p:nvSpPr>
        <p:spPr>
          <a:xfrm>
            <a:off x="0" y="1616252"/>
            <a:ext cx="10691812" cy="5057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Can you think of any other types of VR experiences that could potentially increase sales of a product?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E4A00-4C06-4C20-A2A9-DC46152F3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854971"/>
            <a:ext cx="3200176" cy="4675226"/>
          </a:xfrm>
        </p:spPr>
        <p:txBody>
          <a:bodyPr/>
          <a:lstStyle/>
          <a:p>
            <a:pPr marR="188789">
              <a:spcAft>
                <a:spcPts val="1200"/>
              </a:spcAft>
            </a:pPr>
            <a:r>
              <a:rPr lang="en-GB" sz="2400" spc="-4" dirty="0">
                <a:solidFill>
                  <a:schemeClr val="tx1"/>
                </a:solidFill>
                <a:cs typeface="Arial"/>
              </a:rPr>
              <a:t>Examples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924A99-F614-48C8-9A16-2CEA1D00E735}"/>
              </a:ext>
            </a:extLst>
          </p:cNvPr>
          <p:cNvSpPr txBox="1">
            <a:spLocks/>
          </p:cNvSpPr>
          <p:nvPr/>
        </p:nvSpPr>
        <p:spPr>
          <a:xfrm>
            <a:off x="388413" y="5283968"/>
            <a:ext cx="4800669" cy="12207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188789">
              <a:spcAft>
                <a:spcPts val="1200"/>
              </a:spcAft>
            </a:pPr>
            <a:r>
              <a:rPr lang="en-GB" sz="2400" b="0" spc="-4" dirty="0">
                <a:solidFill>
                  <a:schemeClr val="tx1"/>
                </a:solidFill>
                <a:cs typeface="Arial"/>
              </a:rPr>
              <a:t>Try on basketball trainers and use a VR headset to play a game in the shop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DD02946-C17D-40D7-B35F-8146319726F9}"/>
              </a:ext>
            </a:extLst>
          </p:cNvPr>
          <p:cNvSpPr txBox="1">
            <a:spLocks/>
          </p:cNvSpPr>
          <p:nvPr/>
        </p:nvSpPr>
        <p:spPr>
          <a:xfrm>
            <a:off x="5469567" y="5283968"/>
            <a:ext cx="4800669" cy="12207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188789">
              <a:spcAft>
                <a:spcPts val="1200"/>
              </a:spcAft>
            </a:pPr>
            <a:r>
              <a:rPr lang="en-GB" sz="2400" b="0" spc="-4" dirty="0">
                <a:solidFill>
                  <a:schemeClr val="tx1"/>
                </a:solidFill>
                <a:cs typeface="Arial"/>
              </a:rPr>
              <a:t>Sit in a brand new car but use a VR headset to see what it would be like to drive it around a track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D3BBC2-096E-41F8-AC24-A55354C70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567" y="2440616"/>
            <a:ext cx="4800600" cy="269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CC3810-B56E-4F8A-908B-8B6F3C5B3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82" y="2444426"/>
            <a:ext cx="4800600" cy="268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63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470564" y="0"/>
            <a:ext cx="722124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Your task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801595" cy="5400000"/>
          </a:xfrm>
        </p:spPr>
        <p:txBody>
          <a:bodyPr/>
          <a:lstStyle/>
          <a:p>
            <a:r>
              <a:rPr lang="en-GB" sz="2000" b="0" dirty="0"/>
              <a:t>You are now going to use everything have learnt about tech in </a:t>
            </a:r>
            <a:br>
              <a:rPr lang="en-GB" sz="2000" b="0" dirty="0"/>
            </a:br>
            <a:r>
              <a:rPr lang="en-GB" sz="2000" b="0" dirty="0"/>
              <a:t>retail to help a store. </a:t>
            </a:r>
          </a:p>
          <a:p>
            <a:r>
              <a:rPr lang="en-GB" sz="2000" b="0" dirty="0"/>
              <a:t>Your group is going to be given a description </a:t>
            </a:r>
            <a:br>
              <a:rPr lang="en-GB" sz="2000" b="0" dirty="0"/>
            </a:br>
            <a:r>
              <a:rPr lang="en-GB" sz="2000" b="0" dirty="0"/>
              <a:t>of a retail store and the products they would like to sell. Your job is to plan how that company could use technology </a:t>
            </a:r>
            <a:br>
              <a:rPr lang="en-GB" sz="2000" b="0" dirty="0"/>
            </a:br>
            <a:r>
              <a:rPr lang="en-GB" sz="2000" b="0" dirty="0"/>
              <a:t>to help them improve customer experience and increase sales.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17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A2FDEFC-2418-4261-99C2-ED462DA92042}"/>
              </a:ext>
            </a:extLst>
          </p:cNvPr>
          <p:cNvSpPr txBox="1">
            <a:spLocks/>
          </p:cNvSpPr>
          <p:nvPr/>
        </p:nvSpPr>
        <p:spPr>
          <a:xfrm>
            <a:off x="3834245" y="1512604"/>
            <a:ext cx="6469155" cy="26957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2"/>
                </a:solidFill>
              </a:rPr>
              <a:t>Discuss and decide on the technology you would recommend to: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Improve the way the customers purchase the products 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Make shopping a quicker and easier experience for customers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Draw shoppers into window displays in the store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Attract online shoppers</a:t>
            </a:r>
          </a:p>
          <a:p>
            <a:r>
              <a:rPr lang="en-GB" sz="2000" b="0" dirty="0">
                <a:solidFill>
                  <a:schemeClr val="accent2"/>
                </a:solidFill>
              </a:rPr>
              <a:t>Be prepared to present your ideas to another group.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A6A7E7-209E-4F80-900A-DA88AA393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019" y="4506296"/>
            <a:ext cx="6469380" cy="230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29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5" y="1512602"/>
            <a:ext cx="3341622" cy="52362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endParaRPr lang="en-GB" sz="2400" spc="-4" dirty="0">
              <a:solidFill>
                <a:schemeClr val="bg1"/>
              </a:solidFill>
              <a:cs typeface="Arial"/>
            </a:endParaRP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Retail careers?</a:t>
            </a:r>
          </a:p>
          <a:p>
            <a:pPr marL="66827" marR="188789">
              <a:spcAft>
                <a:spcPts val="1200"/>
              </a:spcAft>
            </a:pPr>
            <a:endParaRPr lang="en-GB" sz="2400" spc="-4" dirty="0">
              <a:solidFill>
                <a:schemeClr val="bg1"/>
              </a:solidFill>
              <a:cs typeface="Arial"/>
            </a:endParaRP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DEA8D2E-A013-4D46-9F1E-7F94FCFC0400}"/>
              </a:ext>
            </a:extLst>
          </p:cNvPr>
          <p:cNvSpPr txBox="1">
            <a:spLocks/>
          </p:cNvSpPr>
          <p:nvPr/>
        </p:nvSpPr>
        <p:spPr>
          <a:xfrm>
            <a:off x="4031673" y="3588135"/>
            <a:ext cx="6271727" cy="26957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tx1"/>
                </a:solidFill>
              </a:rPr>
              <a:t>Would any of you like a job: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Designing AR or VR experiences to increase sales for a company or improve customer experiences?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Working as a technical advisor helping customers to find the right technology products for them?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Designing apps to help customers shop?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Using technology to create products like clothes (or designing the technology for others to do this)?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412384-7EC0-4DE5-A38E-9A7F5DB83835}"/>
              </a:ext>
            </a:extLst>
          </p:cNvPr>
          <p:cNvCxnSpPr/>
          <p:nvPr/>
        </p:nvCxnSpPr>
        <p:spPr>
          <a:xfrm>
            <a:off x="4031673" y="1512603"/>
            <a:ext cx="6271728" cy="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C650A7-06D4-425E-B2F2-B22C731BA1BA}"/>
              </a:ext>
            </a:extLst>
          </p:cNvPr>
          <p:cNvCxnSpPr/>
          <p:nvPr/>
        </p:nvCxnSpPr>
        <p:spPr>
          <a:xfrm>
            <a:off x="4031673" y="6748835"/>
            <a:ext cx="6271728" cy="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BFA04AB-AA85-4B2E-9CE3-85E0E967D9F0}"/>
              </a:ext>
            </a:extLst>
          </p:cNvPr>
          <p:cNvGrpSpPr/>
          <p:nvPr/>
        </p:nvGrpSpPr>
        <p:grpSpPr>
          <a:xfrm>
            <a:off x="4031672" y="1622453"/>
            <a:ext cx="6271729" cy="1785661"/>
            <a:chOff x="1121434" y="1904642"/>
            <a:chExt cx="9153124" cy="26060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14D5A66-1A8B-415C-9E36-EE8EC1901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173" t="15624" r="31237"/>
            <a:stretch/>
          </p:blipFill>
          <p:spPr>
            <a:xfrm>
              <a:off x="4599796" y="1904642"/>
              <a:ext cx="2460394" cy="260604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C7DDE0A-261B-41C3-9BCD-F7C2BD688E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399" r="14435"/>
            <a:stretch/>
          </p:blipFill>
          <p:spPr>
            <a:xfrm>
              <a:off x="1121434" y="1904642"/>
              <a:ext cx="3341622" cy="260604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4BCB49B-1881-413C-8836-5110BBB019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1662"/>
            <a:stretch/>
          </p:blipFill>
          <p:spPr>
            <a:xfrm>
              <a:off x="7212259" y="1904643"/>
              <a:ext cx="3062299" cy="2606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2070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2409751"/>
            <a:ext cx="10691814" cy="43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3"/>
            <a:ext cx="8537378" cy="584831"/>
          </a:xfrm>
        </p:spPr>
        <p:txBody>
          <a:bodyPr/>
          <a:lstStyle/>
          <a:p>
            <a:r>
              <a:rPr lang="en-GB" sz="2000" b="0" dirty="0"/>
              <a:t>Interview adults at home and complete your own research to produce a timeline of technology </a:t>
            </a:r>
            <a:r>
              <a:rPr lang="en-GB" sz="2000" b="0"/>
              <a:t>in retail.</a:t>
            </a:r>
            <a:endParaRPr lang="en-GB" sz="20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9028D11-9A7C-495B-8478-30874EA0167E}"/>
              </a:ext>
            </a:extLst>
          </p:cNvPr>
          <p:cNvSpPr txBox="1">
            <a:spLocks/>
          </p:cNvSpPr>
          <p:nvPr/>
        </p:nvSpPr>
        <p:spPr>
          <a:xfrm>
            <a:off x="388412" y="2742262"/>
            <a:ext cx="4848605" cy="359619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6"/>
                </a:solidFill>
              </a:rPr>
              <a:t>Example questions you could ask include: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What were tills like in the 60s, 70s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and 80s?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How has your weekly shopping changed over the last 20 years –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in terms of technology?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When did you first shop online?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Has the bar code always been around? How did the shopkeepers know the price of products?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0A31240-7AEE-42B5-AF09-CC18289CF7D7}"/>
              </a:ext>
            </a:extLst>
          </p:cNvPr>
          <p:cNvSpPr txBox="1">
            <a:spLocks/>
          </p:cNvSpPr>
          <p:nvPr/>
        </p:nvSpPr>
        <p:spPr>
          <a:xfrm>
            <a:off x="6078682" y="2742261"/>
            <a:ext cx="2961410" cy="3750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b="0" dirty="0">
              <a:solidFill>
                <a:schemeClr val="accent6"/>
              </a:solidFill>
            </a:endParaRPr>
          </a:p>
          <a:p>
            <a:endParaRPr lang="en-GB" sz="2000" b="0" dirty="0">
              <a:solidFill>
                <a:schemeClr val="accent6"/>
              </a:solidFill>
            </a:endParaRPr>
          </a:p>
          <a:p>
            <a:endParaRPr lang="en-GB" sz="2000" b="0" dirty="0">
              <a:solidFill>
                <a:schemeClr val="accent6"/>
              </a:solidFill>
            </a:endParaRPr>
          </a:p>
          <a:p>
            <a:r>
              <a:rPr lang="en-GB" sz="2000" b="0" dirty="0">
                <a:solidFill>
                  <a:schemeClr val="accent6"/>
                </a:solidFill>
              </a:rPr>
              <a:t>Example:</a:t>
            </a:r>
          </a:p>
          <a:p>
            <a:endParaRPr lang="en-GB" sz="2000" b="0" dirty="0">
              <a:solidFill>
                <a:schemeClr val="accent6"/>
              </a:solidFill>
            </a:endParaRPr>
          </a:p>
        </p:txBody>
      </p:sp>
      <p:pic>
        <p:nvPicPr>
          <p:cNvPr id="9" name="Picture 2" descr="https://www.rangeme.com/blog/wp-content/uploads/RangeMe-The-Explosive-Growth-in-Retail-Technology-Infographic.png">
            <a:extLst>
              <a:ext uri="{FF2B5EF4-FFF2-40B4-BE49-F238E27FC236}">
                <a16:creationId xmlns:a16="http://schemas.microsoft.com/office/drawing/2014/main" id="{B0AE1DBB-4398-4DE2-85C0-035938D7A0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3"/>
          <a:stretch/>
        </p:blipFill>
        <p:spPr bwMode="auto">
          <a:xfrm>
            <a:off x="9289546" y="394855"/>
            <a:ext cx="1013854" cy="645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6D74948-8D63-4028-B1C4-37096EEAEFF6}"/>
              </a:ext>
            </a:extLst>
          </p:cNvPr>
          <p:cNvCxnSpPr>
            <a:cxnSpLocks/>
          </p:cNvCxnSpPr>
          <p:nvPr/>
        </p:nvCxnSpPr>
        <p:spPr>
          <a:xfrm>
            <a:off x="5756564" y="2742261"/>
            <a:ext cx="0" cy="363600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C96AF7-BA8C-42AF-B92E-32D5D21B9E08}"/>
              </a:ext>
            </a:extLst>
          </p:cNvPr>
          <p:cNvGrpSpPr/>
          <p:nvPr/>
        </p:nvGrpSpPr>
        <p:grpSpPr>
          <a:xfrm>
            <a:off x="6090845" y="4638552"/>
            <a:ext cx="1785464" cy="509518"/>
            <a:chOff x="388414" y="6238752"/>
            <a:chExt cx="178546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06672A5-D92E-4500-8A9B-FB0F4873FF5B}"/>
                </a:ext>
              </a:extLst>
            </p:cNvPr>
            <p:cNvSpPr/>
            <p:nvPr/>
          </p:nvSpPr>
          <p:spPr>
            <a:xfrm>
              <a:off x="388414" y="6238752"/>
              <a:ext cx="1785464" cy="509518"/>
            </a:xfrm>
            <a:prstGeom prst="roundRect">
              <a:avLst/>
            </a:prstGeom>
            <a:solidFill>
              <a:srgbClr val="164B6B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RangeMe.com</a:t>
              </a: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44E1CD89-42E9-4944-9EA2-D18841E4862A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5" name="Rectangle 14">
            <a:hlinkClick r:id="rId3"/>
            <a:extLst>
              <a:ext uri="{FF2B5EF4-FFF2-40B4-BE49-F238E27FC236}">
                <a16:creationId xmlns:a16="http://schemas.microsoft.com/office/drawing/2014/main" id="{6CFBCFDD-8A09-40D2-9E62-00688FD10684}"/>
              </a:ext>
            </a:extLst>
          </p:cNvPr>
          <p:cNvSpPr/>
          <p:nvPr/>
        </p:nvSpPr>
        <p:spPr>
          <a:xfrm>
            <a:off x="6006018" y="4554496"/>
            <a:ext cx="2015757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8FB974-7E44-4ADD-BA64-1B5CF9C7BD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Retail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63488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Retail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776085B6-8CFC-4767-B186-62EF2805976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50256" y="7017603"/>
            <a:ext cx="371342" cy="324000"/>
          </a:xfrm>
          <a:custGeom>
            <a:avLst/>
            <a:gdLst>
              <a:gd name="T0" fmla="*/ 209 w 251"/>
              <a:gd name="T1" fmla="*/ 0 h 219"/>
              <a:gd name="T2" fmla="*/ 190 w 251"/>
              <a:gd name="T3" fmla="*/ 63 h 219"/>
              <a:gd name="T4" fmla="*/ 3 w 251"/>
              <a:gd name="T5" fmla="*/ 63 h 219"/>
              <a:gd name="T6" fmla="*/ 0 w 251"/>
              <a:gd name="T7" fmla="*/ 67 h 219"/>
              <a:gd name="T8" fmla="*/ 31 w 251"/>
              <a:gd name="T9" fmla="*/ 163 h 219"/>
              <a:gd name="T10" fmla="*/ 166 w 251"/>
              <a:gd name="T11" fmla="*/ 167 h 219"/>
              <a:gd name="T12" fmla="*/ 52 w 251"/>
              <a:gd name="T13" fmla="*/ 178 h 219"/>
              <a:gd name="T14" fmla="*/ 38 w 251"/>
              <a:gd name="T15" fmla="*/ 183 h 219"/>
              <a:gd name="T16" fmla="*/ 31 w 251"/>
              <a:gd name="T17" fmla="*/ 199 h 219"/>
              <a:gd name="T18" fmla="*/ 33 w 251"/>
              <a:gd name="T19" fmla="*/ 206 h 219"/>
              <a:gd name="T20" fmla="*/ 48 w 251"/>
              <a:gd name="T21" fmla="*/ 218 h 219"/>
              <a:gd name="T22" fmla="*/ 56 w 251"/>
              <a:gd name="T23" fmla="*/ 218 h 219"/>
              <a:gd name="T24" fmla="*/ 72 w 251"/>
              <a:gd name="T25" fmla="*/ 206 h 219"/>
              <a:gd name="T26" fmla="*/ 73 w 251"/>
              <a:gd name="T27" fmla="*/ 199 h 219"/>
              <a:gd name="T28" fmla="*/ 149 w 251"/>
              <a:gd name="T29" fmla="*/ 188 h 219"/>
              <a:gd name="T30" fmla="*/ 146 w 251"/>
              <a:gd name="T31" fmla="*/ 199 h 219"/>
              <a:gd name="T32" fmla="*/ 148 w 251"/>
              <a:gd name="T33" fmla="*/ 206 h 219"/>
              <a:gd name="T34" fmla="*/ 163 w 251"/>
              <a:gd name="T35" fmla="*/ 218 h 219"/>
              <a:gd name="T36" fmla="*/ 171 w 251"/>
              <a:gd name="T37" fmla="*/ 218 h 219"/>
              <a:gd name="T38" fmla="*/ 187 w 251"/>
              <a:gd name="T39" fmla="*/ 206 h 219"/>
              <a:gd name="T40" fmla="*/ 188 w 251"/>
              <a:gd name="T41" fmla="*/ 199 h 219"/>
              <a:gd name="T42" fmla="*/ 179 w 251"/>
              <a:gd name="T43" fmla="*/ 182 h 219"/>
              <a:gd name="T44" fmla="*/ 176 w 251"/>
              <a:gd name="T45" fmla="*/ 165 h 219"/>
              <a:gd name="T46" fmla="*/ 178 w 251"/>
              <a:gd name="T47" fmla="*/ 161 h 219"/>
              <a:gd name="T48" fmla="*/ 246 w 251"/>
              <a:gd name="T49" fmla="*/ 10 h 219"/>
              <a:gd name="T50" fmla="*/ 251 w 251"/>
              <a:gd name="T51" fmla="*/ 7 h 219"/>
              <a:gd name="T52" fmla="*/ 251 w 251"/>
              <a:gd name="T53" fmla="*/ 3 h 219"/>
              <a:gd name="T54" fmla="*/ 246 w 251"/>
              <a:gd name="T55" fmla="*/ 0 h 219"/>
              <a:gd name="T56" fmla="*/ 12 w 251"/>
              <a:gd name="T57" fmla="*/ 73 h 219"/>
              <a:gd name="T58" fmla="*/ 41 w 251"/>
              <a:gd name="T59" fmla="*/ 157 h 219"/>
              <a:gd name="T60" fmla="*/ 62 w 251"/>
              <a:gd name="T61" fmla="*/ 202 h 219"/>
              <a:gd name="T62" fmla="*/ 52 w 251"/>
              <a:gd name="T63" fmla="*/ 209 h 219"/>
              <a:gd name="T64" fmla="*/ 45 w 251"/>
              <a:gd name="T65" fmla="*/ 205 h 219"/>
              <a:gd name="T66" fmla="*/ 42 w 251"/>
              <a:gd name="T67" fmla="*/ 199 h 219"/>
              <a:gd name="T68" fmla="*/ 48 w 251"/>
              <a:gd name="T69" fmla="*/ 188 h 219"/>
              <a:gd name="T70" fmla="*/ 56 w 251"/>
              <a:gd name="T71" fmla="*/ 188 h 219"/>
              <a:gd name="T72" fmla="*/ 63 w 251"/>
              <a:gd name="T73" fmla="*/ 199 h 219"/>
              <a:gd name="T74" fmla="*/ 178 w 251"/>
              <a:gd name="T75" fmla="*/ 199 h 219"/>
              <a:gd name="T76" fmla="*/ 171 w 251"/>
              <a:gd name="T77" fmla="*/ 208 h 219"/>
              <a:gd name="T78" fmla="*/ 163 w 251"/>
              <a:gd name="T79" fmla="*/ 208 h 219"/>
              <a:gd name="T80" fmla="*/ 157 w 251"/>
              <a:gd name="T81" fmla="*/ 199 h 219"/>
              <a:gd name="T82" fmla="*/ 159 w 251"/>
              <a:gd name="T83" fmla="*/ 191 h 219"/>
              <a:gd name="T84" fmla="*/ 167 w 251"/>
              <a:gd name="T85" fmla="*/ 188 h 219"/>
              <a:gd name="T86" fmla="*/ 176 w 251"/>
              <a:gd name="T87" fmla="*/ 193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51" h="219">
                <a:moveTo>
                  <a:pt x="246" y="0"/>
                </a:moveTo>
                <a:lnTo>
                  <a:pt x="209" y="0"/>
                </a:lnTo>
                <a:lnTo>
                  <a:pt x="209" y="0"/>
                </a:lnTo>
                <a:lnTo>
                  <a:pt x="205" y="0"/>
                </a:lnTo>
                <a:lnTo>
                  <a:pt x="204" y="4"/>
                </a:lnTo>
                <a:lnTo>
                  <a:pt x="190" y="63"/>
                </a:lnTo>
                <a:lnTo>
                  <a:pt x="5" y="63"/>
                </a:lnTo>
                <a:lnTo>
                  <a:pt x="5" y="63"/>
                </a:lnTo>
                <a:lnTo>
                  <a:pt x="3" y="63"/>
                </a:lnTo>
                <a:lnTo>
                  <a:pt x="1" y="64"/>
                </a:lnTo>
                <a:lnTo>
                  <a:pt x="1" y="64"/>
                </a:lnTo>
                <a:lnTo>
                  <a:pt x="0" y="67"/>
                </a:lnTo>
                <a:lnTo>
                  <a:pt x="0" y="69"/>
                </a:lnTo>
                <a:lnTo>
                  <a:pt x="31" y="163"/>
                </a:lnTo>
                <a:lnTo>
                  <a:pt x="31" y="163"/>
                </a:lnTo>
                <a:lnTo>
                  <a:pt x="34" y="166"/>
                </a:lnTo>
                <a:lnTo>
                  <a:pt x="37" y="167"/>
                </a:lnTo>
                <a:lnTo>
                  <a:pt x="166" y="167"/>
                </a:lnTo>
                <a:lnTo>
                  <a:pt x="163" y="178"/>
                </a:lnTo>
                <a:lnTo>
                  <a:pt x="52" y="178"/>
                </a:lnTo>
                <a:lnTo>
                  <a:pt x="52" y="178"/>
                </a:lnTo>
                <a:lnTo>
                  <a:pt x="48" y="178"/>
                </a:lnTo>
                <a:lnTo>
                  <a:pt x="45" y="179"/>
                </a:lnTo>
                <a:lnTo>
                  <a:pt x="38" y="183"/>
                </a:lnTo>
                <a:lnTo>
                  <a:pt x="33" y="189"/>
                </a:lnTo>
                <a:lnTo>
                  <a:pt x="31" y="193"/>
                </a:lnTo>
                <a:lnTo>
                  <a:pt x="31" y="199"/>
                </a:lnTo>
                <a:lnTo>
                  <a:pt x="31" y="199"/>
                </a:lnTo>
                <a:lnTo>
                  <a:pt x="31" y="202"/>
                </a:lnTo>
                <a:lnTo>
                  <a:pt x="33" y="206"/>
                </a:lnTo>
                <a:lnTo>
                  <a:pt x="38" y="213"/>
                </a:lnTo>
                <a:lnTo>
                  <a:pt x="45" y="217"/>
                </a:lnTo>
                <a:lnTo>
                  <a:pt x="48" y="218"/>
                </a:lnTo>
                <a:lnTo>
                  <a:pt x="52" y="219"/>
                </a:lnTo>
                <a:lnTo>
                  <a:pt x="52" y="219"/>
                </a:lnTo>
                <a:lnTo>
                  <a:pt x="56" y="218"/>
                </a:lnTo>
                <a:lnTo>
                  <a:pt x="60" y="217"/>
                </a:lnTo>
                <a:lnTo>
                  <a:pt x="67" y="213"/>
                </a:lnTo>
                <a:lnTo>
                  <a:pt x="72" y="206"/>
                </a:lnTo>
                <a:lnTo>
                  <a:pt x="73" y="202"/>
                </a:lnTo>
                <a:lnTo>
                  <a:pt x="73" y="199"/>
                </a:lnTo>
                <a:lnTo>
                  <a:pt x="73" y="199"/>
                </a:lnTo>
                <a:lnTo>
                  <a:pt x="72" y="192"/>
                </a:lnTo>
                <a:lnTo>
                  <a:pt x="71" y="188"/>
                </a:lnTo>
                <a:lnTo>
                  <a:pt x="149" y="188"/>
                </a:lnTo>
                <a:lnTo>
                  <a:pt x="149" y="188"/>
                </a:lnTo>
                <a:lnTo>
                  <a:pt x="146" y="192"/>
                </a:lnTo>
                <a:lnTo>
                  <a:pt x="146" y="199"/>
                </a:lnTo>
                <a:lnTo>
                  <a:pt x="146" y="199"/>
                </a:lnTo>
                <a:lnTo>
                  <a:pt x="146" y="202"/>
                </a:lnTo>
                <a:lnTo>
                  <a:pt x="148" y="206"/>
                </a:lnTo>
                <a:lnTo>
                  <a:pt x="153" y="213"/>
                </a:lnTo>
                <a:lnTo>
                  <a:pt x="159" y="217"/>
                </a:lnTo>
                <a:lnTo>
                  <a:pt x="163" y="218"/>
                </a:lnTo>
                <a:lnTo>
                  <a:pt x="167" y="219"/>
                </a:lnTo>
                <a:lnTo>
                  <a:pt x="167" y="219"/>
                </a:lnTo>
                <a:lnTo>
                  <a:pt x="171" y="218"/>
                </a:lnTo>
                <a:lnTo>
                  <a:pt x="175" y="217"/>
                </a:lnTo>
                <a:lnTo>
                  <a:pt x="182" y="213"/>
                </a:lnTo>
                <a:lnTo>
                  <a:pt x="187" y="206"/>
                </a:lnTo>
                <a:lnTo>
                  <a:pt x="188" y="202"/>
                </a:lnTo>
                <a:lnTo>
                  <a:pt x="188" y="199"/>
                </a:lnTo>
                <a:lnTo>
                  <a:pt x="188" y="199"/>
                </a:lnTo>
                <a:lnTo>
                  <a:pt x="187" y="191"/>
                </a:lnTo>
                <a:lnTo>
                  <a:pt x="184" y="185"/>
                </a:lnTo>
                <a:lnTo>
                  <a:pt x="179" y="182"/>
                </a:lnTo>
                <a:lnTo>
                  <a:pt x="174" y="178"/>
                </a:lnTo>
                <a:lnTo>
                  <a:pt x="176" y="165"/>
                </a:lnTo>
                <a:lnTo>
                  <a:pt x="176" y="165"/>
                </a:lnTo>
                <a:lnTo>
                  <a:pt x="178" y="162"/>
                </a:lnTo>
                <a:lnTo>
                  <a:pt x="178" y="162"/>
                </a:lnTo>
                <a:lnTo>
                  <a:pt x="178" y="161"/>
                </a:lnTo>
                <a:lnTo>
                  <a:pt x="213" y="10"/>
                </a:lnTo>
                <a:lnTo>
                  <a:pt x="246" y="10"/>
                </a:lnTo>
                <a:lnTo>
                  <a:pt x="246" y="10"/>
                </a:lnTo>
                <a:lnTo>
                  <a:pt x="247" y="9"/>
                </a:lnTo>
                <a:lnTo>
                  <a:pt x="250" y="8"/>
                </a:lnTo>
                <a:lnTo>
                  <a:pt x="251" y="7"/>
                </a:lnTo>
                <a:lnTo>
                  <a:pt x="251" y="5"/>
                </a:lnTo>
                <a:lnTo>
                  <a:pt x="251" y="5"/>
                </a:lnTo>
                <a:lnTo>
                  <a:pt x="251" y="3"/>
                </a:lnTo>
                <a:lnTo>
                  <a:pt x="250" y="1"/>
                </a:lnTo>
                <a:lnTo>
                  <a:pt x="247" y="0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41" y="157"/>
                </a:moveTo>
                <a:lnTo>
                  <a:pt x="12" y="73"/>
                </a:lnTo>
                <a:lnTo>
                  <a:pt x="188" y="73"/>
                </a:lnTo>
                <a:lnTo>
                  <a:pt x="167" y="157"/>
                </a:lnTo>
                <a:lnTo>
                  <a:pt x="41" y="157"/>
                </a:lnTo>
                <a:close/>
                <a:moveTo>
                  <a:pt x="63" y="199"/>
                </a:moveTo>
                <a:lnTo>
                  <a:pt x="63" y="199"/>
                </a:lnTo>
                <a:lnTo>
                  <a:pt x="62" y="202"/>
                </a:lnTo>
                <a:lnTo>
                  <a:pt x="60" y="205"/>
                </a:lnTo>
                <a:lnTo>
                  <a:pt x="56" y="208"/>
                </a:lnTo>
                <a:lnTo>
                  <a:pt x="52" y="209"/>
                </a:lnTo>
                <a:lnTo>
                  <a:pt x="52" y="209"/>
                </a:lnTo>
                <a:lnTo>
                  <a:pt x="48" y="208"/>
                </a:lnTo>
                <a:lnTo>
                  <a:pt x="45" y="205"/>
                </a:lnTo>
                <a:lnTo>
                  <a:pt x="42" y="202"/>
                </a:lnTo>
                <a:lnTo>
                  <a:pt x="42" y="199"/>
                </a:lnTo>
                <a:lnTo>
                  <a:pt x="42" y="199"/>
                </a:lnTo>
                <a:lnTo>
                  <a:pt x="42" y="193"/>
                </a:lnTo>
                <a:lnTo>
                  <a:pt x="45" y="191"/>
                </a:lnTo>
                <a:lnTo>
                  <a:pt x="48" y="188"/>
                </a:lnTo>
                <a:lnTo>
                  <a:pt x="52" y="188"/>
                </a:lnTo>
                <a:lnTo>
                  <a:pt x="52" y="188"/>
                </a:lnTo>
                <a:lnTo>
                  <a:pt x="56" y="188"/>
                </a:lnTo>
                <a:lnTo>
                  <a:pt x="60" y="191"/>
                </a:lnTo>
                <a:lnTo>
                  <a:pt x="62" y="193"/>
                </a:lnTo>
                <a:lnTo>
                  <a:pt x="63" y="199"/>
                </a:lnTo>
                <a:lnTo>
                  <a:pt x="63" y="199"/>
                </a:lnTo>
                <a:close/>
                <a:moveTo>
                  <a:pt x="178" y="199"/>
                </a:moveTo>
                <a:lnTo>
                  <a:pt x="178" y="199"/>
                </a:lnTo>
                <a:lnTo>
                  <a:pt x="176" y="202"/>
                </a:lnTo>
                <a:lnTo>
                  <a:pt x="175" y="205"/>
                </a:lnTo>
                <a:lnTo>
                  <a:pt x="171" y="208"/>
                </a:lnTo>
                <a:lnTo>
                  <a:pt x="167" y="209"/>
                </a:lnTo>
                <a:lnTo>
                  <a:pt x="167" y="209"/>
                </a:lnTo>
                <a:lnTo>
                  <a:pt x="163" y="208"/>
                </a:lnTo>
                <a:lnTo>
                  <a:pt x="159" y="205"/>
                </a:lnTo>
                <a:lnTo>
                  <a:pt x="157" y="202"/>
                </a:lnTo>
                <a:lnTo>
                  <a:pt x="157" y="199"/>
                </a:lnTo>
                <a:lnTo>
                  <a:pt x="157" y="199"/>
                </a:lnTo>
                <a:lnTo>
                  <a:pt x="157" y="193"/>
                </a:lnTo>
                <a:lnTo>
                  <a:pt x="159" y="191"/>
                </a:lnTo>
                <a:lnTo>
                  <a:pt x="163" y="188"/>
                </a:lnTo>
                <a:lnTo>
                  <a:pt x="167" y="188"/>
                </a:lnTo>
                <a:lnTo>
                  <a:pt x="167" y="188"/>
                </a:lnTo>
                <a:lnTo>
                  <a:pt x="171" y="188"/>
                </a:lnTo>
                <a:lnTo>
                  <a:pt x="175" y="191"/>
                </a:lnTo>
                <a:lnTo>
                  <a:pt x="176" y="193"/>
                </a:lnTo>
                <a:lnTo>
                  <a:pt x="178" y="199"/>
                </a:lnTo>
                <a:lnTo>
                  <a:pt x="178" y="199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BDF8C5-FDE0-5394-87FC-320F7C78BF2A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715000" y="0"/>
            <a:ext cx="4976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is tech used for Retail?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Google Shape;1611;p273"/>
          <p:cNvSpPr/>
          <p:nvPr/>
        </p:nvSpPr>
        <p:spPr>
          <a:xfrm>
            <a:off x="388415" y="1974145"/>
            <a:ext cx="382111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Do you know what retail means?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name any retail companies?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think of examples of how technology is used in retail?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How is technology changing the way companies sell things and customers buy things? </a:t>
            </a:r>
            <a:br>
              <a:rPr lang="en-GB" sz="2000" spc="13" dirty="0">
                <a:solidFill>
                  <a:schemeClr val="bg1"/>
                </a:solidFill>
                <a:cs typeface="Arial"/>
              </a:rPr>
            </a:br>
            <a:endParaRPr lang="en-GB" sz="2000" spc="13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3C883A-BB65-4FCF-8E90-21BC6EA68E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5816" y="4263398"/>
            <a:ext cx="2807585" cy="22294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5F2EE6C-2FA9-45D0-A4B6-61B79930B5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472" y="1974147"/>
            <a:ext cx="3044854" cy="22396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76CCB6-6CE6-4F50-A95A-BCEBC15F57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5815" y="1974145"/>
            <a:ext cx="2807586" cy="22407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95A8D49-4736-40FA-8A20-DE7C8075FB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472" y="4254635"/>
            <a:ext cx="3044854" cy="22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Retail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65D12BE-82DE-49D7-BD17-4655EA3B6E88}"/>
              </a:ext>
            </a:extLst>
          </p:cNvPr>
          <p:cNvSpPr txBox="1">
            <a:spLocks/>
          </p:cNvSpPr>
          <p:nvPr/>
        </p:nvSpPr>
        <p:spPr>
          <a:xfrm>
            <a:off x="388414" y="1512604"/>
            <a:ext cx="4763286" cy="4955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3"/>
                </a:solidFill>
              </a:rPr>
              <a:t>Technical Specialist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EF21E8C-FE09-4F66-82EA-5C63AE7618D4}"/>
              </a:ext>
            </a:extLst>
          </p:cNvPr>
          <p:cNvSpPr/>
          <p:nvPr/>
        </p:nvSpPr>
        <p:spPr>
          <a:xfrm>
            <a:off x="5540114" y="1512604"/>
            <a:ext cx="3077766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Digital Marketing Manager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31D8743-F748-4D86-9561-7708A8B99F65}"/>
              </a:ext>
            </a:extLst>
          </p:cNvPr>
          <p:cNvSpPr/>
          <p:nvPr/>
        </p:nvSpPr>
        <p:spPr>
          <a:xfrm>
            <a:off x="388415" y="4665442"/>
            <a:ext cx="4762117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Use your passion and knowledge of technology to help guide and support customers to purchase the right products for them.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C91C844-54E4-41F5-AA15-E1769C15B73C}"/>
              </a:ext>
            </a:extLst>
          </p:cNvPr>
          <p:cNvSpPr/>
          <p:nvPr/>
        </p:nvSpPr>
        <p:spPr>
          <a:xfrm>
            <a:off x="5538943" y="4665442"/>
            <a:ext cx="4762117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Responsible for creating and implementing online marketing to help a company sell as many products as possible. This includes social media content, developing websites and using technology in store to encourage customers to buy products.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532E90-450D-4B5E-BE5D-12EF2DD6F839}"/>
              </a:ext>
            </a:extLst>
          </p:cNvPr>
          <p:cNvGrpSpPr/>
          <p:nvPr/>
        </p:nvGrpSpPr>
        <p:grpSpPr>
          <a:xfrm>
            <a:off x="1073811" y="5991785"/>
            <a:ext cx="2453398" cy="509518"/>
            <a:chOff x="388414" y="6238752"/>
            <a:chExt cx="2453398" cy="50951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85EC964-4986-439C-93C8-2CB3A4763582}"/>
                </a:ext>
              </a:extLst>
            </p:cNvPr>
            <p:cNvSpPr/>
            <p:nvPr/>
          </p:nvSpPr>
          <p:spPr>
            <a:xfrm>
              <a:off x="388414" y="6238752"/>
              <a:ext cx="2453398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 of Mariana</a:t>
              </a: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59ADAC54-BFC0-4149-89EA-D1D26F2CDE0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5E9A82A2-58A8-4653-98B9-22FD616C5036}"/>
              </a:ext>
            </a:extLst>
          </p:cNvPr>
          <p:cNvSpPr/>
          <p:nvPr/>
        </p:nvSpPr>
        <p:spPr>
          <a:xfrm>
            <a:off x="303588" y="5471013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4C1798A-4432-4BFD-8B66-A130E5633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560" y="1904642"/>
            <a:ext cx="4762500" cy="2606040"/>
          </a:xfrm>
          <a:prstGeom prst="rect">
            <a:avLst/>
          </a:prstGeom>
        </p:spPr>
      </p:pic>
      <p:sp>
        <p:nvSpPr>
          <p:cNvPr id="39" name="Rectangle 38">
            <a:hlinkClick r:id="rId3"/>
            <a:extLst>
              <a:ext uri="{FF2B5EF4-FFF2-40B4-BE49-F238E27FC236}">
                <a16:creationId xmlns:a16="http://schemas.microsoft.com/office/drawing/2014/main" id="{860076FB-D44E-4656-9596-99D056B67B3D}"/>
              </a:ext>
            </a:extLst>
          </p:cNvPr>
          <p:cNvSpPr/>
          <p:nvPr/>
        </p:nvSpPr>
        <p:spPr>
          <a:xfrm>
            <a:off x="927342" y="5905282"/>
            <a:ext cx="2663730" cy="67927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A733667C-63EC-44F2-BFA1-1053742E3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32" y="1904642"/>
            <a:ext cx="4762500" cy="260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17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6" name="MIKYA_TECHFORRETAIL540">
            <a:hlinkClick r:id="" action="ppaction://media"/>
            <a:extLst>
              <a:ext uri="{FF2B5EF4-FFF2-40B4-BE49-F238E27FC236}">
                <a16:creationId xmlns:a16="http://schemas.microsoft.com/office/drawing/2014/main" id="{956993F8-462B-44F0-919D-8E8C30FC24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12604"/>
            <a:ext cx="7488000" cy="421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822D34-91BB-4C08-9C9A-B5B914721F00}"/>
              </a:ext>
            </a:extLst>
          </p:cNvPr>
          <p:cNvSpPr txBox="1"/>
          <p:nvPr/>
        </p:nvSpPr>
        <p:spPr>
          <a:xfrm>
            <a:off x="388412" y="1494902"/>
            <a:ext cx="203857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Mikya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70679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Augmented reality in retail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5" y="1512603"/>
            <a:ext cx="3626047" cy="36260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Augmented Reality: </a:t>
            </a:r>
            <a:br>
              <a:rPr lang="en-GB" sz="2400" spc="-4" dirty="0">
                <a:solidFill>
                  <a:schemeClr val="bg1"/>
                </a:solidFill>
                <a:cs typeface="Arial"/>
              </a:rPr>
            </a:br>
            <a:r>
              <a:rPr lang="en-GB" sz="2400" spc="-4" dirty="0">
                <a:solidFill>
                  <a:schemeClr val="bg1"/>
                </a:solidFill>
                <a:cs typeface="Arial"/>
              </a:rPr>
              <a:t>a technology which superimposes a computer-generated image on a user’s view of the real world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114CE7-07E7-4B66-867C-E930566DE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601" y="1941893"/>
            <a:ext cx="3733800" cy="28346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33F048-3BA3-4B88-9CC6-65F5E50C6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558" y="3779837"/>
            <a:ext cx="4526280" cy="302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Augmented reality retail apps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A93638-C4AB-46A3-944E-73ED1023DBFF}"/>
              </a:ext>
            </a:extLst>
          </p:cNvPr>
          <p:cNvGrpSpPr/>
          <p:nvPr/>
        </p:nvGrpSpPr>
        <p:grpSpPr>
          <a:xfrm>
            <a:off x="1211911" y="5405033"/>
            <a:ext cx="1558374" cy="509518"/>
            <a:chOff x="388414" y="6238752"/>
            <a:chExt cx="1558374" cy="50951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8E56314-FC41-41CA-B543-A8EF43F02BCD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C1B75CF6-C311-485F-AAC5-BCD1EDACB55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F6FEDB2E-1046-43E3-A6F7-AB96FA6FB9D6}"/>
              </a:ext>
            </a:extLst>
          </p:cNvPr>
          <p:cNvSpPr/>
          <p:nvPr/>
        </p:nvSpPr>
        <p:spPr>
          <a:xfrm>
            <a:off x="1127085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3" name="Rectangle 2">
            <a:hlinkClick r:id="rId2"/>
            <a:extLst>
              <a:ext uri="{FF2B5EF4-FFF2-40B4-BE49-F238E27FC236}">
                <a16:creationId xmlns:a16="http://schemas.microsoft.com/office/drawing/2014/main" id="{AD6618CB-2A42-4763-9A14-A0E3921A46D9}"/>
              </a:ext>
            </a:extLst>
          </p:cNvPr>
          <p:cNvSpPr/>
          <p:nvPr/>
        </p:nvSpPr>
        <p:spPr>
          <a:xfrm>
            <a:off x="1127085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143255-471D-49B8-B36C-BF97CA83DA66}"/>
              </a:ext>
            </a:extLst>
          </p:cNvPr>
          <p:cNvGrpSpPr/>
          <p:nvPr/>
        </p:nvGrpSpPr>
        <p:grpSpPr>
          <a:xfrm>
            <a:off x="4545972" y="5405033"/>
            <a:ext cx="1558374" cy="509518"/>
            <a:chOff x="388414" y="6238752"/>
            <a:chExt cx="1558374" cy="50951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1D60159-78E6-48B2-95CC-001F9AFC6247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511DA952-5C08-4678-8307-2D5CCEF37CB5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59AC8E5-559A-4D78-A67F-0C2C2E72D493}"/>
              </a:ext>
            </a:extLst>
          </p:cNvPr>
          <p:cNvSpPr/>
          <p:nvPr/>
        </p:nvSpPr>
        <p:spPr>
          <a:xfrm>
            <a:off x="4461146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19" name="Rectangle 18">
            <a:hlinkClick r:id="rId3"/>
            <a:extLst>
              <a:ext uri="{FF2B5EF4-FFF2-40B4-BE49-F238E27FC236}">
                <a16:creationId xmlns:a16="http://schemas.microsoft.com/office/drawing/2014/main" id="{8FEB3646-196A-4160-B31A-95E78B65051E}"/>
              </a:ext>
            </a:extLst>
          </p:cNvPr>
          <p:cNvSpPr/>
          <p:nvPr/>
        </p:nvSpPr>
        <p:spPr>
          <a:xfrm>
            <a:off x="4461146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B9CD40C-49FB-4598-A7C5-0A9DDB177F87}"/>
              </a:ext>
            </a:extLst>
          </p:cNvPr>
          <p:cNvSpPr/>
          <p:nvPr/>
        </p:nvSpPr>
        <p:spPr>
          <a:xfrm>
            <a:off x="7783107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25" name="Picture 6" descr="Image result for wanna kicks">
            <a:extLst>
              <a:ext uri="{FF2B5EF4-FFF2-40B4-BE49-F238E27FC236}">
                <a16:creationId xmlns:a16="http://schemas.microsoft.com/office/drawing/2014/main" id="{8C0A4618-953B-4B3C-B28B-7FCEA61354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3" r="53986"/>
          <a:stretch/>
        </p:blipFill>
        <p:spPr bwMode="auto">
          <a:xfrm>
            <a:off x="489629" y="2260891"/>
            <a:ext cx="1192867" cy="23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E4F5AF7-888A-442B-987A-54675DFD1D9B}"/>
              </a:ext>
            </a:extLst>
          </p:cNvPr>
          <p:cNvGrpSpPr/>
          <p:nvPr/>
        </p:nvGrpSpPr>
        <p:grpSpPr>
          <a:xfrm>
            <a:off x="388414" y="2267517"/>
            <a:ext cx="9912096" cy="2295426"/>
            <a:chOff x="388414" y="1829819"/>
            <a:chExt cx="9912096" cy="3629149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888AB65-29B2-42BA-A0C4-1B11F4C9CFCA}"/>
                </a:ext>
              </a:extLst>
            </p:cNvPr>
            <p:cNvCxnSpPr/>
            <p:nvPr/>
          </p:nvCxnSpPr>
          <p:spPr>
            <a:xfrm>
              <a:off x="3692446" y="1829819"/>
              <a:ext cx="0" cy="3629149"/>
            </a:xfrm>
            <a:prstGeom prst="line">
              <a:avLst/>
            </a:prstGeom>
            <a:ln w="12700" cap="sq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316AC2D7-F858-41F8-92E9-D0EC0008AFC4}"/>
                </a:ext>
              </a:extLst>
            </p:cNvPr>
            <p:cNvGrpSpPr/>
            <p:nvPr/>
          </p:nvGrpSpPr>
          <p:grpSpPr>
            <a:xfrm>
              <a:off x="388414" y="1829819"/>
              <a:ext cx="9912096" cy="3629149"/>
              <a:chOff x="388414" y="1829819"/>
              <a:chExt cx="9912096" cy="3629149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94FA30F3-1B54-4A29-83F9-6E14557FC670}"/>
                  </a:ext>
                </a:extLst>
              </p:cNvPr>
              <p:cNvCxnSpPr/>
              <p:nvPr/>
            </p:nvCxnSpPr>
            <p:spPr>
              <a:xfrm>
                <a:off x="388414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049A019-AA60-4088-A60C-4DAF22E9774C}"/>
                  </a:ext>
                </a:extLst>
              </p:cNvPr>
              <p:cNvCxnSpPr/>
              <p:nvPr/>
            </p:nvCxnSpPr>
            <p:spPr>
              <a:xfrm>
                <a:off x="10300510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</p:grp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DF9541C-989C-4747-AB46-F35905561B04}"/>
                </a:ext>
              </a:extLst>
            </p:cNvPr>
            <p:cNvCxnSpPr/>
            <p:nvPr/>
          </p:nvCxnSpPr>
          <p:spPr>
            <a:xfrm>
              <a:off x="6996478" y="1829819"/>
              <a:ext cx="0" cy="3629149"/>
            </a:xfrm>
            <a:prstGeom prst="line">
              <a:avLst/>
            </a:prstGeom>
            <a:ln w="12700" cap="sq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6C07CB4-F623-48A9-BBEB-7BE7C77991B2}"/>
              </a:ext>
            </a:extLst>
          </p:cNvPr>
          <p:cNvGrpSpPr/>
          <p:nvPr/>
        </p:nvGrpSpPr>
        <p:grpSpPr>
          <a:xfrm>
            <a:off x="388414" y="5405033"/>
            <a:ext cx="9912096" cy="536952"/>
            <a:chOff x="388414" y="1829819"/>
            <a:chExt cx="9912096" cy="3629149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B9CBB6D-B515-4DEB-876D-0499B33E4F36}"/>
                </a:ext>
              </a:extLst>
            </p:cNvPr>
            <p:cNvCxnSpPr/>
            <p:nvPr/>
          </p:nvCxnSpPr>
          <p:spPr>
            <a:xfrm>
              <a:off x="3692446" y="1829819"/>
              <a:ext cx="0" cy="3629149"/>
            </a:xfrm>
            <a:prstGeom prst="line">
              <a:avLst/>
            </a:prstGeom>
            <a:ln w="1270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A928D40-FAB3-486E-A72A-14FEF1F08D6C}"/>
                </a:ext>
              </a:extLst>
            </p:cNvPr>
            <p:cNvGrpSpPr/>
            <p:nvPr/>
          </p:nvGrpSpPr>
          <p:grpSpPr>
            <a:xfrm>
              <a:off x="388414" y="1829819"/>
              <a:ext cx="9912096" cy="3629149"/>
              <a:chOff x="388414" y="1829819"/>
              <a:chExt cx="9912096" cy="3629149"/>
            </a:xfrm>
          </p:grpSpPr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6D86E4BC-23B1-4159-9307-B66E8025AF2D}"/>
                  </a:ext>
                </a:extLst>
              </p:cNvPr>
              <p:cNvCxnSpPr/>
              <p:nvPr/>
            </p:nvCxnSpPr>
            <p:spPr>
              <a:xfrm>
                <a:off x="388414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24869D3E-53BA-413E-8146-8CF61BD1780A}"/>
                  </a:ext>
                </a:extLst>
              </p:cNvPr>
              <p:cNvCxnSpPr/>
              <p:nvPr/>
            </p:nvCxnSpPr>
            <p:spPr>
              <a:xfrm>
                <a:off x="10300510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</p:grp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107471B-933B-467E-8960-46A11F223A85}"/>
                </a:ext>
              </a:extLst>
            </p:cNvPr>
            <p:cNvCxnSpPr/>
            <p:nvPr/>
          </p:nvCxnSpPr>
          <p:spPr>
            <a:xfrm>
              <a:off x="6996478" y="1829819"/>
              <a:ext cx="0" cy="3629149"/>
            </a:xfrm>
            <a:prstGeom prst="line">
              <a:avLst/>
            </a:prstGeom>
            <a:ln w="1270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C24B98BC-8372-4BB9-AA05-96775C6859BF}"/>
              </a:ext>
            </a:extLst>
          </p:cNvPr>
          <p:cNvSpPr txBox="1">
            <a:spLocks/>
          </p:cNvSpPr>
          <p:nvPr/>
        </p:nvSpPr>
        <p:spPr>
          <a:xfrm>
            <a:off x="517312" y="1878365"/>
            <a:ext cx="2985700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 err="1">
                <a:solidFill>
                  <a:schemeClr val="accent2"/>
                </a:solidFill>
              </a:rPr>
              <a:t>Wanna</a:t>
            </a:r>
            <a:r>
              <a:rPr lang="en-GB" sz="2000" b="0" dirty="0">
                <a:solidFill>
                  <a:schemeClr val="accent2"/>
                </a:solidFill>
              </a:rPr>
              <a:t> Kicks</a:t>
            </a: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D0D8A018-887E-4E8E-B7C9-A2D0166A190D}"/>
              </a:ext>
            </a:extLst>
          </p:cNvPr>
          <p:cNvSpPr txBox="1">
            <a:spLocks/>
          </p:cNvSpPr>
          <p:nvPr/>
        </p:nvSpPr>
        <p:spPr>
          <a:xfrm>
            <a:off x="3789982" y="1878365"/>
            <a:ext cx="3114597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 err="1">
                <a:solidFill>
                  <a:schemeClr val="accent2"/>
                </a:solidFill>
              </a:rPr>
              <a:t>YouCam</a:t>
            </a:r>
            <a:r>
              <a:rPr lang="en-GB" sz="2000" b="0" dirty="0">
                <a:solidFill>
                  <a:schemeClr val="accent2"/>
                </a:solidFill>
              </a:rPr>
              <a:t> Nails</a:t>
            </a:r>
          </a:p>
        </p:txBody>
      </p:sp>
      <p:sp>
        <p:nvSpPr>
          <p:cNvPr id="60" name="Content Placeholder 2">
            <a:extLst>
              <a:ext uri="{FF2B5EF4-FFF2-40B4-BE49-F238E27FC236}">
                <a16:creationId xmlns:a16="http://schemas.microsoft.com/office/drawing/2014/main" id="{9F6B93A4-9E20-441C-AA09-6A217816DEDD}"/>
              </a:ext>
            </a:extLst>
          </p:cNvPr>
          <p:cNvSpPr txBox="1">
            <a:spLocks/>
          </p:cNvSpPr>
          <p:nvPr/>
        </p:nvSpPr>
        <p:spPr>
          <a:xfrm>
            <a:off x="7127542" y="1878365"/>
            <a:ext cx="3114597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2"/>
                </a:solidFill>
              </a:rPr>
              <a:t>Ikea</a:t>
            </a:r>
          </a:p>
        </p:txBody>
      </p:sp>
      <p:pic>
        <p:nvPicPr>
          <p:cNvPr id="63" name="Picture 6" descr="Image result for wanna kicks">
            <a:extLst>
              <a:ext uri="{FF2B5EF4-FFF2-40B4-BE49-F238E27FC236}">
                <a16:creationId xmlns:a16="http://schemas.microsoft.com/office/drawing/2014/main" id="{B9B54B5D-57D0-4DE0-B691-372A0D9A8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75" r="5082"/>
          <a:stretch/>
        </p:blipFill>
        <p:spPr bwMode="auto">
          <a:xfrm>
            <a:off x="1677117" y="2353971"/>
            <a:ext cx="1870756" cy="211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8" descr="Image result for you cam nails">
            <a:extLst>
              <a:ext uri="{FF2B5EF4-FFF2-40B4-BE49-F238E27FC236}">
                <a16:creationId xmlns:a16="http://schemas.microsoft.com/office/drawing/2014/main" id="{8CE61085-37FB-4CFA-9022-7D5BF6BFF9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3" r="2286"/>
          <a:stretch/>
        </p:blipFill>
        <p:spPr bwMode="auto">
          <a:xfrm>
            <a:off x="3820323" y="2269322"/>
            <a:ext cx="3064348" cy="229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25A488-7113-560A-061A-AA2DFE83B58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330" r="13412"/>
          <a:stretch>
            <a:fillRect/>
          </a:stretch>
        </p:blipFill>
        <p:spPr>
          <a:xfrm>
            <a:off x="7165043" y="2260891"/>
            <a:ext cx="3030279" cy="2295426"/>
          </a:xfrm>
          <a:prstGeom prst="rect">
            <a:avLst/>
          </a:prstGeom>
        </p:spPr>
      </p:pic>
      <p:pic>
        <p:nvPicPr>
          <p:cNvPr id="16" name="Picture 6" descr="IKEA Saudi Arabia - Apps on Google Play">
            <a:extLst>
              <a:ext uri="{FF2B5EF4-FFF2-40B4-BE49-F238E27FC236}">
                <a16:creationId xmlns:a16="http://schemas.microsoft.com/office/drawing/2014/main" id="{B235B282-8336-8CC1-7914-3D73002F8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894" y="2978952"/>
            <a:ext cx="858341" cy="85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A3999-C060-4C11-B868-EA7A49A5F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Your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601BB-2943-428B-B021-B8B6F3701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2008094"/>
            <a:ext cx="4398740" cy="762000"/>
          </a:xfrm>
        </p:spPr>
        <p:txBody>
          <a:bodyPr/>
          <a:lstStyle/>
          <a:p>
            <a:r>
              <a:rPr lang="en-GB" sz="1800" dirty="0">
                <a:solidFill>
                  <a:schemeClr val="bg1"/>
                </a:solidFill>
              </a:rPr>
              <a:t>Explore one of the AR retail apps 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and present your findings to the class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669319-7A9F-4D28-AA5E-31B55109DC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A12990-576C-4BDC-A2F0-3E8F79695A6E}"/>
              </a:ext>
            </a:extLst>
          </p:cNvPr>
          <p:cNvSpPr txBox="1">
            <a:spLocks/>
          </p:cNvSpPr>
          <p:nvPr/>
        </p:nvSpPr>
        <p:spPr>
          <a:xfrm>
            <a:off x="388413" y="3126251"/>
            <a:ext cx="4721469" cy="28352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 dirty="0">
                <a:solidFill>
                  <a:schemeClr val="bg1"/>
                </a:solidFill>
              </a:rPr>
              <a:t>In your groups / pairs, use the tablets </a:t>
            </a:r>
            <a:br>
              <a:rPr lang="en-GB" sz="1800" b="0" dirty="0">
                <a:solidFill>
                  <a:schemeClr val="bg1"/>
                </a:solidFill>
              </a:rPr>
            </a:br>
            <a:r>
              <a:rPr lang="en-GB" sz="1800" b="0" dirty="0">
                <a:solidFill>
                  <a:schemeClr val="bg1"/>
                </a:solidFill>
              </a:rPr>
              <a:t>to explore your app and find out: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How does the app work?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does it allow the user to do?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special features does it have?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do you really like about it?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If you were the app designer, what would you want to change or improve? </a:t>
            </a:r>
          </a:p>
          <a:p>
            <a:endParaRPr lang="en-GB" sz="1800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DFFEF63-EF18-FC2C-5193-CA1A88D06675}"/>
              </a:ext>
            </a:extLst>
          </p:cNvPr>
          <p:cNvGrpSpPr/>
          <p:nvPr/>
        </p:nvGrpSpPr>
        <p:grpSpPr>
          <a:xfrm>
            <a:off x="3821104" y="11"/>
            <a:ext cx="6870709" cy="7559665"/>
            <a:chOff x="4426053" y="10"/>
            <a:chExt cx="6232982" cy="6857990"/>
          </a:xfrm>
        </p:grpSpPr>
        <p:pic>
          <p:nvPicPr>
            <p:cNvPr id="11" name="Picture 6" descr="Image result for wanna kicks">
              <a:extLst>
                <a:ext uri="{FF2B5EF4-FFF2-40B4-BE49-F238E27FC236}">
                  <a16:creationId xmlns:a16="http://schemas.microsoft.com/office/drawing/2014/main" id="{245235D7-3CEB-7F63-DD12-49F55517658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75" r="520" b="23960"/>
            <a:stretch/>
          </p:blipFill>
          <p:spPr bwMode="auto">
            <a:xfrm>
              <a:off x="4426053" y="10"/>
              <a:ext cx="6232982" cy="2285990"/>
            </a:xfrm>
            <a:custGeom>
              <a:avLst/>
              <a:gdLst>
                <a:gd name="connsiteX0" fmla="*/ 0 w 6265758"/>
                <a:gd name="connsiteY0" fmla="*/ 0 h 2286000"/>
                <a:gd name="connsiteX1" fmla="*/ 6265758 w 6265758"/>
                <a:gd name="connsiteY1" fmla="*/ 0 h 2286000"/>
                <a:gd name="connsiteX2" fmla="*/ 6265758 w 6265758"/>
                <a:gd name="connsiteY2" fmla="*/ 2286000 h 2286000"/>
                <a:gd name="connsiteX3" fmla="*/ 1062168 w 6265758"/>
                <a:gd name="connsiteY3" fmla="*/ 2286000 h 2286000"/>
                <a:gd name="connsiteX4" fmla="*/ 790683 w 6265758"/>
                <a:gd name="connsiteY4" fmla="*/ 1700078 h 2286000"/>
                <a:gd name="connsiteX5" fmla="*/ 787725 w 6265758"/>
                <a:gd name="connsiteY5" fmla="*/ 1700078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5758" h="2286000">
                  <a:moveTo>
                    <a:pt x="0" y="0"/>
                  </a:moveTo>
                  <a:lnTo>
                    <a:pt x="6265758" y="0"/>
                  </a:lnTo>
                  <a:lnTo>
                    <a:pt x="6265758" y="2286000"/>
                  </a:lnTo>
                  <a:lnTo>
                    <a:pt x="1062168" y="2286000"/>
                  </a:lnTo>
                  <a:lnTo>
                    <a:pt x="790683" y="1700078"/>
                  </a:lnTo>
                  <a:lnTo>
                    <a:pt x="787725" y="1700078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A7751854-6CAF-3DD9-E900-2AEB68D3ED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t="10703" b="10703"/>
            <a:stretch/>
          </p:blipFill>
          <p:spPr bwMode="auto">
            <a:xfrm>
              <a:off x="5488221" y="2286000"/>
              <a:ext cx="5170814" cy="2286000"/>
            </a:xfrm>
            <a:custGeom>
              <a:avLst/>
              <a:gdLst>
                <a:gd name="connsiteX0" fmla="*/ 0 w 5203590"/>
                <a:gd name="connsiteY0" fmla="*/ 0 h 2286000"/>
                <a:gd name="connsiteX1" fmla="*/ 5203590 w 5203590"/>
                <a:gd name="connsiteY1" fmla="*/ 0 h 2286000"/>
                <a:gd name="connsiteX2" fmla="*/ 5203590 w 5203590"/>
                <a:gd name="connsiteY2" fmla="*/ 2286000 h 2286000"/>
                <a:gd name="connsiteX3" fmla="*/ 1059212 w 5203590"/>
                <a:gd name="connsiteY3" fmla="*/ 2286000 h 2286000"/>
                <a:gd name="connsiteX4" fmla="*/ 925708 w 5203590"/>
                <a:gd name="connsiteY4" fmla="*/ 1997870 h 2286000"/>
                <a:gd name="connsiteX5" fmla="*/ 925707 w 5203590"/>
                <a:gd name="connsiteY5" fmla="*/ 199787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3590" h="2286000">
                  <a:moveTo>
                    <a:pt x="0" y="0"/>
                  </a:moveTo>
                  <a:lnTo>
                    <a:pt x="5203590" y="0"/>
                  </a:lnTo>
                  <a:lnTo>
                    <a:pt x="5203590" y="2286000"/>
                  </a:lnTo>
                  <a:lnTo>
                    <a:pt x="1059212" y="2286000"/>
                  </a:lnTo>
                  <a:lnTo>
                    <a:pt x="925708" y="1997870"/>
                  </a:lnTo>
                  <a:lnTo>
                    <a:pt x="925707" y="199787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8" descr="Image result for you cam nails">
              <a:extLst>
                <a:ext uri="{FF2B5EF4-FFF2-40B4-BE49-F238E27FC236}">
                  <a16:creationId xmlns:a16="http://schemas.microsoft.com/office/drawing/2014/main" id="{BFC79051-D1DC-90E7-940E-3AB968E631E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19" t="-1" r="698" b="-1"/>
            <a:stretch/>
          </p:blipFill>
          <p:spPr bwMode="auto">
            <a:xfrm>
              <a:off x="6547431" y="4572000"/>
              <a:ext cx="4111604" cy="2286000"/>
            </a:xfrm>
            <a:custGeom>
              <a:avLst/>
              <a:gdLst>
                <a:gd name="connsiteX0" fmla="*/ 0 w 4144382"/>
                <a:gd name="connsiteY0" fmla="*/ 0 h 2286000"/>
                <a:gd name="connsiteX1" fmla="*/ 4144382 w 4144382"/>
                <a:gd name="connsiteY1" fmla="*/ 0 h 2286000"/>
                <a:gd name="connsiteX2" fmla="*/ 4144382 w 4144382"/>
                <a:gd name="connsiteY2" fmla="*/ 2286000 h 2286000"/>
                <a:gd name="connsiteX3" fmla="*/ 1054581 w 4144382"/>
                <a:gd name="connsiteY3" fmla="*/ 2286000 h 2286000"/>
                <a:gd name="connsiteX4" fmla="*/ 1054581 w 4144382"/>
                <a:gd name="connsiteY4" fmla="*/ 2285999 h 2286000"/>
                <a:gd name="connsiteX5" fmla="*/ 1059211 w 4144382"/>
                <a:gd name="connsiteY5" fmla="*/ 2285999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44382" h="2286000">
                  <a:moveTo>
                    <a:pt x="0" y="0"/>
                  </a:moveTo>
                  <a:lnTo>
                    <a:pt x="4144382" y="0"/>
                  </a:lnTo>
                  <a:lnTo>
                    <a:pt x="4144382" y="2286000"/>
                  </a:lnTo>
                  <a:lnTo>
                    <a:pt x="1054581" y="2286000"/>
                  </a:lnTo>
                  <a:lnTo>
                    <a:pt x="1054581" y="2285999"/>
                  </a:lnTo>
                  <a:lnTo>
                    <a:pt x="1059211" y="22859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6" descr="IKEA Saudi Arabia - Apps on Google Play">
            <a:extLst>
              <a:ext uri="{FF2B5EF4-FFF2-40B4-BE49-F238E27FC236}">
                <a16:creationId xmlns:a16="http://schemas.microsoft.com/office/drawing/2014/main" id="{0FF38ADF-8310-7868-8C02-164A0A17A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476" y="3296035"/>
            <a:ext cx="858341" cy="85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377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59,1,Slide4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1097</Words>
  <Application>Microsoft Office PowerPoint</Application>
  <PresentationFormat>Custom</PresentationFormat>
  <Paragraphs>142</Paragraphs>
  <Slides>19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Arial</vt:lpstr>
      <vt:lpstr>PwC</vt:lpstr>
      <vt:lpstr>Tech for Retail: Teacher notes</vt:lpstr>
      <vt:lpstr>Share homework</vt:lpstr>
      <vt:lpstr>Retail</vt:lpstr>
      <vt:lpstr>How is tech used for Retail?</vt:lpstr>
      <vt:lpstr>Careers in Tech for Retail</vt:lpstr>
      <vt:lpstr>Meet today’s role model</vt:lpstr>
      <vt:lpstr>Augmented reality in retail</vt:lpstr>
      <vt:lpstr>Augmented reality retail apps</vt:lpstr>
      <vt:lpstr>Your task</vt:lpstr>
      <vt:lpstr>Augmented reality retail apps</vt:lpstr>
      <vt:lpstr>The future of technology in supermarkets</vt:lpstr>
      <vt:lpstr>Amazon Go</vt:lpstr>
      <vt:lpstr>Amazon Dash Cart</vt:lpstr>
      <vt:lpstr>How is technology changing the world of work?</vt:lpstr>
      <vt:lpstr>Using virtual reality to increase retail sales</vt:lpstr>
      <vt:lpstr>Can you think of any other types of VR experiences that could potentially increase sales of a product? </vt:lpstr>
      <vt:lpstr>Your task</vt:lpstr>
      <vt:lpstr>Class discussion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209</cp:revision>
  <dcterms:created xsi:type="dcterms:W3CDTF">2018-10-18T09:26:04Z</dcterms:created>
  <dcterms:modified xsi:type="dcterms:W3CDTF">2025-09-30T10:45:57Z</dcterms:modified>
  <cp:category/>
</cp:coreProperties>
</file>