
<file path=[Content_Types].xml><?xml version="1.0" encoding="utf-8"?>
<Types xmlns="http://schemas.openxmlformats.org/package/2006/content-types">
  <Default Extension="fntdata" ContentType="application/x-fontdata"/>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1" r:id="rId5"/>
  </p:sldMasterIdLst>
  <p:notesMasterIdLst>
    <p:notesMasterId r:id="rId34"/>
  </p:notesMasterIdLst>
  <p:sldIdLst>
    <p:sldId id="256"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89" r:id="rId19"/>
    <p:sldId id="270" r:id="rId20"/>
    <p:sldId id="272" r:id="rId21"/>
    <p:sldId id="273" r:id="rId22"/>
    <p:sldId id="274" r:id="rId23"/>
    <p:sldId id="275" r:id="rId24"/>
    <p:sldId id="288" r:id="rId25"/>
    <p:sldId id="277" r:id="rId26"/>
    <p:sldId id="278" r:id="rId27"/>
    <p:sldId id="279" r:id="rId28"/>
    <p:sldId id="280" r:id="rId29"/>
    <p:sldId id="282" r:id="rId30"/>
    <p:sldId id="283" r:id="rId31"/>
    <p:sldId id="284" r:id="rId32"/>
    <p:sldId id="286" r:id="rId33"/>
  </p:sldIdLst>
  <p:sldSz cx="12192000" cy="6858000"/>
  <p:notesSz cx="6858000" cy="9144000"/>
  <p:embeddedFontLst>
    <p:embeddedFont>
      <p:font typeface="Lora" pitchFamily="2" charset="0"/>
      <p:regular r:id="rId35"/>
      <p:bold r:id="rId36"/>
      <p:italic r:id="rId37"/>
      <p:boldItalic r:id="rId38"/>
    </p:embeddedFont>
    <p:embeddedFont>
      <p:font typeface="Poppins" panose="00000500000000000000" pitchFamily="2" charset="0"/>
      <p:regular r:id="rId39"/>
      <p:bold r:id="rId40"/>
      <p:italic r:id="rId41"/>
      <p:boldItalic r:id="rId42"/>
    </p:embeddedFont>
    <p:embeddedFont>
      <p:font typeface="Poppins SemiBold" panose="00000700000000000000"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3" roundtripDataSignature="AMtx7mh4dhZ2+5YgQekTp7kXgAPDKGk0I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F5B74D-86D3-14C4-A0E6-578050163ADD}" name="Pam Jones" initials="PJ" userId="S::pam.jones@techshecan.org::064b7b9f-620e-4b1d-8f75-00adc1e4ad23" providerId="AD"/>
  <p188:author id="{673F19CB-F370-2208-4303-AD6D19EABD79}" name="Katie Barbour" initials="KB" userId="S::katie.barbour@techshecan.org::6ddd49e3-e3f7-482f-ba68-e53ef1862262" providerId="AD"/>
  <p188:author id="{D8B748E0-4849-BC2C-2E4E-49C7960A8B83}" name="robyn.roxburgh@natwest.com" initials="ro" userId="S::urn:spo:guest#robyn.roxburgh@natwest.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Pam Jones" initials="" lastIdx="4" clrIdx="0"/>
  <p:cmAuthor id="1" name="Katie Barbour"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023"/>
    <a:srgbClr val="001A3E"/>
    <a:srgbClr val="FFC8D2"/>
    <a:srgbClr val="FAD7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8E1572-9F62-4D8F-9D98-1D76A8076B8E}" v="15" dt="2026-10-14T10:06:39.022"/>
  </p1510:revLst>
</p1510:revInfo>
</file>

<file path=ppt/tableStyles.xml><?xml version="1.0" encoding="utf-8"?>
<a:tblStyleLst xmlns:a="http://schemas.openxmlformats.org/drawingml/2006/main" def="{81B40EAD-D891-49A1-ACCB-34BCB7734EB4}">
  <a:tblStyle styleId="{81B40EAD-D891-49A1-ACCB-34BCB7734EB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9" autoAdjust="0"/>
  </p:normalViewPr>
  <p:slideViewPr>
    <p:cSldViewPr snapToGrid="0">
      <p:cViewPr varScale="1">
        <p:scale>
          <a:sx n="81" d="100"/>
          <a:sy n="81" d="100"/>
        </p:scale>
        <p:origin x="1716" y="102"/>
      </p:cViewPr>
      <p:guideLst/>
    </p:cSldViewPr>
  </p:slideViewPr>
  <p:notesTextViewPr>
    <p:cViewPr>
      <p:scale>
        <a:sx n="3" d="2"/>
        <a:sy n="3" d="2"/>
      </p:scale>
      <p:origin x="0" y="-366"/>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8.fntdata"/><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customschemas.google.com/relationships/presentationmetadata" Target="metadata"/><Relationship Id="rId58"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6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56"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openxmlformats.org/officeDocument/2006/relationships/font" Target="fonts/font12.fntdata"/><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font" Target="fonts/font7.fntdata"/><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5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eDIQDLNdhaM?si=Z4qCdUVw513LBMxk"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d885aebdd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3d885aebdd0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1" i="0" u="none" strike="noStrike" cap="none" dirty="0">
                <a:solidFill>
                  <a:srgbClr val="000000"/>
                </a:solidFill>
                <a:effectLst/>
                <a:latin typeface="Arial"/>
                <a:ea typeface="Arial"/>
                <a:cs typeface="Arial"/>
                <a:sym typeface="Arial"/>
              </a:rPr>
              <a:t>Introduce yourself, your role and the organisation you are from. </a:t>
            </a:r>
            <a:endParaRPr lang="en-US" b="0" i="0" u="none" strike="noStrike" cap="none" dirty="0">
              <a:solidFill>
                <a:srgbClr val="444444"/>
              </a:solidFill>
              <a:effectLst/>
            </a:endParaRPr>
          </a:p>
          <a:p>
            <a:pPr marL="0" indent="0"/>
            <a:r>
              <a:rPr lang="en-US" dirty="0"/>
              <a:t> </a:t>
            </a:r>
            <a:endParaRPr lang="en-US" b="0" i="0" u="none" strike="noStrike" cap="none" dirty="0">
              <a:solidFill>
                <a:srgbClr val="444444"/>
              </a:solidFill>
              <a:effectLst/>
            </a:endParaRPr>
          </a:p>
          <a:p>
            <a:pPr marL="0" indent="0"/>
            <a:r>
              <a:rPr lang="en-US" dirty="0"/>
              <a:t>Today’s </a:t>
            </a:r>
            <a:r>
              <a:rPr lang="en-US" b="0" i="0" u="none" strike="noStrike" cap="none" dirty="0">
                <a:solidFill>
                  <a:schemeClr val="dk1"/>
                </a:solidFill>
                <a:effectLst/>
                <a:sym typeface="Calibri"/>
              </a:rPr>
              <a:t>Tech We Can lesson is all about how technology is used for money</a:t>
            </a:r>
            <a:r>
              <a:rPr lang="en-US" dirty="0"/>
              <a:t>! We will also be exploring some interesting jobs which you could do when you’re an adult. </a:t>
            </a:r>
            <a:br>
              <a:rPr lang="en-US" dirty="0"/>
            </a:br>
            <a:r>
              <a:rPr lang="en-US" dirty="0"/>
              <a:t> </a:t>
            </a:r>
            <a:endParaRPr lang="en-US" dirty="0">
              <a:solidFill>
                <a:srgbClr val="444444"/>
              </a:solidFill>
            </a:endParaRPr>
          </a:p>
          <a:p>
            <a:pPr marL="0" indent="0"/>
            <a:r>
              <a:rPr lang="en-US" dirty="0"/>
              <a:t>We</a:t>
            </a:r>
            <a:r>
              <a:rPr lang="en-US" b="0" i="0" u="none" strike="noStrike" cap="none" dirty="0">
                <a:solidFill>
                  <a:schemeClr val="dk1"/>
                </a:solidFill>
                <a:effectLst/>
                <a:sym typeface="Calibri"/>
              </a:rPr>
              <a:t> have created </a:t>
            </a:r>
            <a:r>
              <a:rPr lang="en-US" dirty="0"/>
              <a:t>today’s lesson </a:t>
            </a:r>
            <a:r>
              <a:rPr lang="en-US" b="0" i="0" u="none" strike="noStrike" cap="none" dirty="0">
                <a:solidFill>
                  <a:schemeClr val="dk1"/>
                </a:solidFill>
                <a:effectLst/>
                <a:sym typeface="Calibri"/>
              </a:rPr>
              <a:t>in </a:t>
            </a:r>
            <a:r>
              <a:rPr lang="en-US" dirty="0"/>
              <a:t>collaboration </a:t>
            </a:r>
            <a:r>
              <a:rPr lang="en-US" b="0" i="0" u="none" strike="noStrike" cap="none" dirty="0">
                <a:solidFill>
                  <a:schemeClr val="dk1"/>
                </a:solidFill>
                <a:effectLst/>
                <a:sym typeface="Calibri"/>
              </a:rPr>
              <a:t>with </a:t>
            </a:r>
            <a:r>
              <a:rPr lang="en-US" dirty="0"/>
              <a:t>NatWest </a:t>
            </a:r>
            <a:r>
              <a:rPr lang="en-US" b="0" i="0" u="none" strike="noStrike" cap="none" dirty="0">
                <a:solidFill>
                  <a:schemeClr val="dk1"/>
                </a:solidFill>
                <a:effectLst/>
                <a:sym typeface="Calibri"/>
              </a:rPr>
              <a:t>Rooster Money</a:t>
            </a:r>
            <a:r>
              <a:rPr lang="en-US" dirty="0"/>
              <a:t>, who want to help children just like you, to learn more about money, how it works and how to look after it.</a:t>
            </a:r>
          </a:p>
          <a:p>
            <a:pPr marL="0" indent="0"/>
            <a:endParaRPr lang="en-US" dirty="0">
              <a:solidFill>
                <a:srgbClr val="444444"/>
              </a:solidFill>
            </a:endParaRPr>
          </a:p>
          <a:p>
            <a:pPr marL="0" indent="0">
              <a:buNone/>
            </a:pPr>
            <a:r>
              <a:rPr lang="en-US" sz="1200" b="1" i="0" u="none" strike="noStrike" cap="none" dirty="0">
                <a:solidFill>
                  <a:srgbClr val="000000"/>
                </a:solidFill>
                <a:effectLst/>
                <a:latin typeface="Arial"/>
                <a:ea typeface="Arial"/>
                <a:cs typeface="Arial"/>
                <a:sym typeface="Arial"/>
              </a:rPr>
              <a:t>If you or your </a:t>
            </a:r>
            <a:r>
              <a:rPr lang="en-US" sz="1200" b="1" i="0" u="none" strike="noStrike" cap="none" dirty="0" err="1">
                <a:solidFill>
                  <a:srgbClr val="000000"/>
                </a:solidFill>
                <a:effectLst/>
                <a:latin typeface="Arial"/>
                <a:ea typeface="Arial"/>
                <a:cs typeface="Arial"/>
                <a:sym typeface="Arial"/>
              </a:rPr>
              <a:t>organisation</a:t>
            </a:r>
            <a:r>
              <a:rPr lang="en-US" sz="1200" b="1" i="0" u="none" strike="noStrike" cap="none" dirty="0">
                <a:solidFill>
                  <a:srgbClr val="000000"/>
                </a:solidFill>
                <a:effectLst/>
                <a:latin typeface="Arial"/>
                <a:ea typeface="Arial"/>
                <a:cs typeface="Arial"/>
                <a:sym typeface="Arial"/>
              </a:rPr>
              <a:t> work with tech for money, it would be great to mention this here too.</a:t>
            </a:r>
            <a:endParaRPr lang="en-GB" dirty="0">
              <a:solidFill>
                <a:schemeClr val="dk1"/>
              </a:solidFill>
            </a:endParaRPr>
          </a:p>
          <a:p>
            <a:pPr marL="0" indent="0"/>
            <a:endParaRPr lang="en-US" dirty="0">
              <a:solidFill>
                <a:srgbClr val="444444"/>
              </a:solidFill>
            </a:endParaRPr>
          </a:p>
          <a:p>
            <a:pPr marL="0" indent="0">
              <a:buSzPts val="1100"/>
            </a:pPr>
            <a:endParaRPr lang="en-US"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d885aebdd0_0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g3d885aebdd0_0_4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dirty="0">
                <a:solidFill>
                  <a:schemeClr val="dk1"/>
                </a:solidFill>
                <a:latin typeface="Poppins"/>
                <a:ea typeface="Poppins"/>
                <a:cs typeface="Poppins"/>
                <a:sym typeface="Poppins"/>
              </a:rPr>
              <a:t>So what do we mean by technology? Well there are lots of different definitions of technology, but I think this one explains it well: </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100"/>
              <a:buFont typeface="Arial"/>
              <a:buNone/>
            </a:pPr>
            <a:endParaRPr sz="1100" dirty="0">
              <a:solidFill>
                <a:schemeClr val="dk1"/>
              </a:solidFill>
              <a:latin typeface="Poppins"/>
              <a:ea typeface="Poppins"/>
              <a:cs typeface="Poppins"/>
              <a:sym typeface="Poppins"/>
            </a:endParaRPr>
          </a:p>
          <a:p>
            <a:pPr marL="0" lvl="0" indent="0" algn="l" rtl="0">
              <a:lnSpc>
                <a:spcPct val="100000"/>
              </a:lnSpc>
              <a:spcBef>
                <a:spcPts val="0"/>
              </a:spcBef>
              <a:spcAft>
                <a:spcPts val="0"/>
              </a:spcAft>
              <a:buClr>
                <a:schemeClr val="dk1"/>
              </a:buClr>
              <a:buSzPts val="1100"/>
              <a:buFont typeface="Arial"/>
              <a:buNone/>
            </a:pPr>
            <a:r>
              <a:rPr lang="en-US" sz="1100" dirty="0">
                <a:solidFill>
                  <a:schemeClr val="dk1"/>
                </a:solidFill>
                <a:latin typeface="Poppins"/>
                <a:ea typeface="Poppins"/>
                <a:cs typeface="Poppins"/>
                <a:sym typeface="Poppins"/>
              </a:rPr>
              <a:t>‘Technology is the use of science and knowledge to solve problems or invent useful tools.’</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sz="1100" dirty="0">
              <a:solidFill>
                <a:schemeClr val="dk1"/>
              </a:solidFill>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solidFill>
                  <a:schemeClr val="dk1"/>
                </a:solidFill>
                <a:latin typeface="Poppins"/>
                <a:ea typeface="Poppins"/>
                <a:cs typeface="Poppins"/>
                <a:sym typeface="Poppins"/>
              </a:rPr>
              <a:t>Technology is changing very quickly, with new tech being invented all of the time. Many of the jobs you will do when you are adults don’t exist yet. Tech is being developed to help us across different areas of our lives. New technology is being invented all of the time. The future of tech will be shaped by some of you.</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Take Tex here! Tex is an advanced and very clever robotic dog created by Katie as a research experiment. He's programmed to know lots of facts and to help Katie around the lab.</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Katie is a research scientist who loves learning about technology. Together, Katie and Tex are going to help us through this lesson and learn with us about money and technology.</a:t>
            </a:r>
            <a:endParaRPr sz="1100" dirty="0">
              <a:latin typeface="Poppins"/>
              <a:ea typeface="Poppins"/>
              <a:cs typeface="Poppins"/>
              <a:sym typeface="Poppi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d885aebdd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g3d885aebdd0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sz="1100" dirty="0">
                <a:latin typeface="Poppins"/>
                <a:ea typeface="Poppins"/>
                <a:cs typeface="Poppins"/>
                <a:sym typeface="Poppins"/>
              </a:rPr>
              <a:t>Before we start learning about tech for money today, I’ve got a couple of questions for you to think about. ​</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r>
              <a:rPr lang="en-US" sz="1100" dirty="0">
                <a:latin typeface="Poppins"/>
                <a:ea typeface="Poppins"/>
                <a:cs typeface="Poppins"/>
                <a:sym typeface="Poppins"/>
              </a:rPr>
              <a:t>​</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r>
              <a:rPr lang="en-US" sz="1100" dirty="0">
                <a:latin typeface="Poppins"/>
                <a:ea typeface="Poppins"/>
                <a:cs typeface="Poppins"/>
                <a:sym typeface="Poppins"/>
              </a:rPr>
              <a:t>Have you ever thought about what you would like to do for a job in the future? </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endParaRPr lang="en-GB"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r>
              <a:rPr lang="en-GB" sz="1100" b="1" dirty="0">
                <a:latin typeface="Poppins"/>
                <a:ea typeface="Poppins"/>
                <a:cs typeface="Poppins"/>
                <a:sym typeface="Poppins"/>
              </a:rPr>
              <a:t>CLICK</a:t>
            </a:r>
            <a:endParaRPr sz="1100" b="1"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sz="1100" dirty="0">
                <a:latin typeface="Poppins"/>
                <a:ea typeface="Poppins"/>
                <a:cs typeface="Poppins"/>
                <a:sym typeface="Poppins"/>
              </a:rPr>
              <a:t>Put your hands up if you would like a future job that involves working with technology?​ </a:t>
            </a:r>
            <a:r>
              <a:rPr lang="en-GB" sz="1100" b="1" i="0" u="none" strike="noStrike" cap="none" dirty="0">
                <a:solidFill>
                  <a:srgbClr val="000000"/>
                </a:solidFill>
                <a:effectLst/>
                <a:highlight>
                  <a:srgbClr val="FFFF00"/>
                </a:highlight>
                <a:latin typeface="Arial"/>
                <a:ea typeface="Arial"/>
                <a:cs typeface="Arial"/>
                <a:sym typeface="Arial"/>
              </a:rPr>
              <a:t>(You can ask the teacher to take a picture of the backs of the students' heads here if you'd like to, or ask the teacher to do a quick count and note the number down) </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r>
              <a:rPr lang="en-US" sz="1100" dirty="0">
                <a:latin typeface="Poppins"/>
                <a:ea typeface="Poppins"/>
                <a:cs typeface="Poppins"/>
                <a:sym typeface="Poppins"/>
              </a:rPr>
              <a:t>​</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r>
              <a:rPr lang="en-US" sz="1100" dirty="0">
                <a:latin typeface="Poppins"/>
                <a:ea typeface="Poppins"/>
                <a:cs typeface="Poppins"/>
                <a:sym typeface="Poppins"/>
              </a:rPr>
              <a:t>By the end of today’s lesson, hopefully a few more of you will think that technology jobs that link to tech for money sound quite interesting.</a:t>
            </a:r>
            <a:endParaRPr sz="1100" dirty="0">
              <a:latin typeface="Poppins"/>
              <a:ea typeface="Poppins"/>
              <a:cs typeface="Poppins"/>
              <a:sym typeface="Poppins"/>
            </a:endParaRPr>
          </a:p>
          <a:p>
            <a:pPr marL="0" lvl="0"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d885aebdd0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On the slide are some pictures which show some hobbies and interests which you might have. ​</a:t>
            </a:r>
            <a:endParaRPr sz="1100" dirty="0">
              <a:latin typeface="Poppins"/>
              <a:ea typeface="Poppins"/>
              <a:cs typeface="Poppins"/>
              <a:sym typeface="Poppins"/>
            </a:endParaRPr>
          </a:p>
          <a:p>
            <a:pPr marL="457200" lvl="0" indent="-298450" algn="l" rtl="0">
              <a:lnSpc>
                <a:spcPct val="100000"/>
              </a:lnSpc>
              <a:spcBef>
                <a:spcPts val="0"/>
              </a:spcBef>
              <a:spcAft>
                <a:spcPts val="0"/>
              </a:spcAft>
              <a:buSzPts val="1100"/>
              <a:buNone/>
            </a:pPr>
            <a:r>
              <a:rPr lang="en-US" sz="1100" dirty="0">
                <a:latin typeface="Poppins"/>
                <a:ea typeface="Poppins"/>
                <a:cs typeface="Poppins"/>
                <a:sym typeface="Poppins"/>
              </a:rPr>
              <a:t>​</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Can you put your hand up for me if you like… ​</a:t>
            </a:r>
            <a:endParaRPr sz="1100" dirty="0">
              <a:latin typeface="Poppins"/>
              <a:ea typeface="Poppins"/>
              <a:cs typeface="Poppins"/>
              <a:sym typeface="Poppins"/>
            </a:endParaRPr>
          </a:p>
          <a:p>
            <a:pPr marL="0" lvl="0" indent="0" algn="l" rtl="0">
              <a:lnSpc>
                <a:spcPct val="100000"/>
              </a:lnSpc>
              <a:spcBef>
                <a:spcPts val="0"/>
              </a:spcBef>
              <a:spcAft>
                <a:spcPts val="0"/>
              </a:spcAft>
              <a:buNone/>
            </a:pPr>
            <a:endParaRPr sz="1100" dirty="0">
              <a:latin typeface="Poppins"/>
              <a:ea typeface="Poppins"/>
              <a:cs typeface="Poppins"/>
              <a:sym typeface="Poppins"/>
            </a:endParaRPr>
          </a:p>
          <a:p>
            <a:pPr marL="457200" lvl="0" indent="-298450" algn="l" rtl="0">
              <a:lnSpc>
                <a:spcPct val="100000"/>
              </a:lnSpc>
              <a:spcBef>
                <a:spcPts val="0"/>
              </a:spcBef>
              <a:spcAft>
                <a:spcPts val="0"/>
              </a:spcAft>
              <a:buSzPts val="1100"/>
              <a:buFont typeface="Poppins"/>
              <a:buChar char="●"/>
            </a:pPr>
            <a:r>
              <a:rPr lang="en-US" sz="1100" dirty="0">
                <a:latin typeface="Poppins"/>
                <a:ea typeface="Poppins"/>
                <a:cs typeface="Poppins"/>
                <a:sym typeface="Poppins"/>
              </a:rPr>
              <a:t>Art and designing things? Ah I can see a lot of creative people today! Great, hands down.</a:t>
            </a:r>
            <a:endParaRPr sz="1100" dirty="0">
              <a:latin typeface="Poppins"/>
              <a:ea typeface="Poppins"/>
              <a:cs typeface="Poppins"/>
              <a:sym typeface="Poppins"/>
            </a:endParaRPr>
          </a:p>
          <a:p>
            <a:pPr indent="-298450">
              <a:buSzPts val="1100"/>
              <a:buFont typeface="Poppins"/>
              <a:buChar char="●"/>
            </a:pPr>
            <a:r>
              <a:rPr lang="en-US" sz="1100" dirty="0">
                <a:latin typeface="Poppins"/>
                <a:ea typeface="Poppins"/>
                <a:cs typeface="Poppins"/>
              </a:rPr>
              <a:t>Exploring numbers and using numbers and calculations? Amazing, lots of people who like to work with numbers! Hands down again please.</a:t>
            </a:r>
            <a:endParaRPr lang="en-US" sz="1100" dirty="0">
              <a:latin typeface="Poppins"/>
              <a:ea typeface="Poppins"/>
              <a:cs typeface="Poppins"/>
              <a:sym typeface="Poppins"/>
            </a:endParaRPr>
          </a:p>
          <a:p>
            <a:pPr marL="457200" lvl="0" indent="-298450" algn="l" rtl="0">
              <a:lnSpc>
                <a:spcPct val="100000"/>
              </a:lnSpc>
              <a:spcBef>
                <a:spcPts val="0"/>
              </a:spcBef>
              <a:spcAft>
                <a:spcPts val="0"/>
              </a:spcAft>
              <a:buSzPts val="1100"/>
              <a:buFont typeface="Poppins"/>
              <a:buChar char="●"/>
            </a:pPr>
            <a:r>
              <a:rPr lang="en-US" sz="1100" dirty="0">
                <a:latin typeface="Poppins"/>
                <a:ea typeface="Poppins"/>
                <a:cs typeface="Poppins"/>
                <a:sym typeface="Poppins"/>
              </a:rPr>
              <a:t>How about building and creating things? </a:t>
            </a:r>
            <a:r>
              <a:rPr lang="en-GB" sz="1100" dirty="0">
                <a:latin typeface="Poppins"/>
                <a:ea typeface="Poppins"/>
                <a:cs typeface="Poppins"/>
                <a:sym typeface="Poppins"/>
              </a:rPr>
              <a:t>Maybe you like Lego or junk modelling? Fantastic, hands down.</a:t>
            </a:r>
            <a:endParaRPr sz="1100" dirty="0">
              <a:latin typeface="Poppins"/>
              <a:ea typeface="Poppins"/>
              <a:cs typeface="Poppins"/>
              <a:sym typeface="Poppins"/>
            </a:endParaRPr>
          </a:p>
          <a:p>
            <a:pPr indent="-298450">
              <a:buSzPts val="1100"/>
              <a:buFont typeface="Poppins"/>
              <a:buChar char="●"/>
            </a:pPr>
            <a:r>
              <a:rPr lang="en-US" sz="1100" dirty="0">
                <a:latin typeface="Poppins"/>
                <a:ea typeface="Poppins"/>
                <a:cs typeface="Poppins"/>
              </a:rPr>
              <a:t>And finally, how about shopping and visiting different shops? Great, shopping can be lots of fun! Hands down now everyone.</a:t>
            </a:r>
          </a:p>
          <a:p>
            <a:pPr indent="-298450">
              <a:buSzPts val="1100"/>
              <a:buFont typeface="Poppins"/>
              <a:buChar char="●"/>
            </a:pPr>
            <a:endParaRPr lang="en-US" sz="1100" dirty="0">
              <a:latin typeface="Poppins"/>
              <a:ea typeface="Poppins"/>
              <a:cs typeface="Poppins"/>
            </a:endParaRPr>
          </a:p>
          <a:p>
            <a:pPr marL="0" indent="0">
              <a:buNone/>
            </a:pPr>
            <a:r>
              <a:rPr lang="en-GB" sz="1100" b="1" i="0" u="none" strike="noStrike" cap="none" dirty="0">
                <a:solidFill>
                  <a:srgbClr val="000000"/>
                </a:solidFill>
                <a:effectLst/>
                <a:latin typeface="Arial"/>
                <a:ea typeface="Arial"/>
                <a:cs typeface="Arial"/>
                <a:sym typeface="Arial"/>
              </a:rPr>
              <a:t>If you would like to, here is a good place to tell the children a little bit more about you and share some of your hobbies/interests</a:t>
            </a:r>
          </a:p>
          <a:p>
            <a:pPr marL="0" indent="0">
              <a:buNone/>
            </a:pPr>
            <a:r>
              <a:rPr lang="en-GB" sz="1100" b="1" i="0" u="none" strike="noStrike" cap="none" dirty="0">
                <a:solidFill>
                  <a:srgbClr val="000000"/>
                </a:solidFill>
                <a:effectLst/>
                <a:latin typeface="Arial"/>
                <a:ea typeface="Arial"/>
                <a:cs typeface="Arial"/>
                <a:sym typeface="Arial"/>
              </a:rPr>
              <a:t>If you mention gaming and talk about any specific games, please only mention games which are age appropriate for the students.</a:t>
            </a:r>
            <a:endParaRPr lang="en-US" sz="1100" dirty="0">
              <a:latin typeface="Poppins"/>
              <a:ea typeface="Poppins"/>
              <a:cs typeface="Poppins"/>
            </a:endParaRPr>
          </a:p>
          <a:p>
            <a:pPr marL="0" indent="0">
              <a:buSzPts val="1100"/>
            </a:pPr>
            <a:endParaRPr lang="en-US"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Today I want to show you that there are lots of different technology jobs which involve different interests and hobbies you might have. Maybe one of these will sound interesting for you to have when you’re older!</a:t>
            </a:r>
            <a:endParaRPr sz="1100" dirty="0">
              <a:latin typeface="Poppins"/>
              <a:ea typeface="Poppins"/>
              <a:cs typeface="Poppins"/>
              <a:sym typeface="Poppins"/>
            </a:endParaRPr>
          </a:p>
        </p:txBody>
      </p:sp>
      <p:sp>
        <p:nvSpPr>
          <p:cNvPr id="236" name="Google Shape;236;g3d885aebdd0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8b71e6cdb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8b71e6cdb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We have all seen money and may have seen different types if you have visited different countries. </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Money has a value - which means it is worth something. We use it to trade or swap for something we want</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We can use money to pay for </a:t>
            </a:r>
            <a:r>
              <a:rPr lang="en-GB" sz="1100" dirty="0">
                <a:latin typeface="Poppins"/>
                <a:ea typeface="Poppins"/>
                <a:cs typeface="Poppins"/>
                <a:sym typeface="Poppins"/>
              </a:rPr>
              <a:t>things – we’ll find out more about that in a minute.</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b="1" dirty="0">
                <a:latin typeface="Poppins"/>
                <a:ea typeface="Poppins"/>
                <a:cs typeface="Poppins"/>
                <a:sym typeface="Poppins"/>
              </a:rPr>
              <a:t>CLICK </a:t>
            </a:r>
            <a:r>
              <a:rPr lang="en-US" sz="1100" dirty="0">
                <a:latin typeface="Poppins"/>
                <a:ea typeface="Poppins"/>
                <a:cs typeface="Poppins"/>
                <a:sym typeface="Poppins"/>
              </a:rPr>
              <a:t>Money can be Physical. This means we can touch it, like coins and notes. </a:t>
            </a:r>
          </a:p>
          <a:p>
            <a:pPr marL="0" lvl="0" indent="0" algn="l" rtl="0">
              <a:spcBef>
                <a:spcPts val="0"/>
              </a:spcBef>
              <a:spcAft>
                <a:spcPts val="0"/>
              </a:spcAft>
              <a:buNone/>
            </a:pPr>
            <a:r>
              <a:rPr lang="en-US" sz="1100" b="1" dirty="0">
                <a:latin typeface="Poppins"/>
                <a:ea typeface="Poppins"/>
                <a:cs typeface="Poppins"/>
                <a:sym typeface="Poppins"/>
              </a:rPr>
              <a:t>CLICK </a:t>
            </a:r>
            <a:r>
              <a:rPr lang="en-US" sz="1100" dirty="0">
                <a:latin typeface="Poppins"/>
                <a:ea typeface="Poppins"/>
                <a:cs typeface="Poppins"/>
                <a:sym typeface="Poppins"/>
              </a:rPr>
              <a:t>Or it can be Digital. This means we cannot touch it, because it only exists on computers. You can still use it though, for example by using a card or your phone to pay for things</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p:txBody>
      </p:sp>
      <p:sp>
        <p:nvSpPr>
          <p:cNvPr id="249" name="Google Shape;249;g38b71e6cdbf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d885aebdd0_0_5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3d885aebdd0_0_5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Now that we know what money is, let’s travel back in time to see how it started and watch this short video! </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to play video - 2.38 mins</a:t>
            </a: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u="sng" dirty="0">
                <a:solidFill>
                  <a:schemeClr val="hlink"/>
                </a:solidFill>
                <a:latin typeface="Poppins"/>
                <a:ea typeface="Poppins"/>
                <a:cs typeface="Poppins"/>
                <a:sym typeface="Poppins"/>
                <a:hlinkClick r:id="rId3"/>
              </a:rPr>
              <a:t>https://youtu.be/eDIQDLNdhaM?si=Z4qCdUVw513LBMxk</a:t>
            </a:r>
            <a:r>
              <a:rPr lang="en-US" sz="1100" dirty="0">
                <a:latin typeface="Poppins"/>
                <a:ea typeface="Poppins"/>
                <a:cs typeface="Poppins"/>
                <a:sym typeface="Poppins"/>
              </a:rPr>
              <a:t>  </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Money has come a long way from trading cows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Katie is wondering “Why are people are using fewer coins and notes, and more cards or contactless payments?” I’m going to give you 30 seconds to chat about this with the person next to you. Off you go!</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Pause for 30 seconds</a:t>
            </a: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 bet you had some interesting discussions there. So why do you think people are using fewer coins and notes now? Well, one reason is we don’t want to carry around money all the time. Using technology like our phones or a card is easier and we carry it with us most of the time anyway!</a:t>
            </a:r>
            <a:endParaRPr sz="1100" dirty="0">
              <a:latin typeface="Poppins"/>
              <a:ea typeface="Poppins"/>
              <a:cs typeface="Poppins"/>
              <a:sym typeface="Poppins"/>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60" name="Google Shape;260;g3d885aebdd0_0_5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8b71e6cdbf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8b71e6cdbf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So, we’ve learned what money is and where it came from, but why do we actually need it? Why can't everything just be free?</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1" dirty="0">
                <a:latin typeface="Poppins"/>
                <a:ea typeface="Poppins"/>
                <a:cs typeface="Poppins"/>
                <a:sym typeface="Poppins"/>
              </a:rPr>
              <a:t>Click - </a:t>
            </a:r>
            <a:r>
              <a:rPr lang="en-GB" sz="1100" dirty="0">
                <a:latin typeface="Poppins"/>
                <a:ea typeface="Poppins"/>
                <a:cs typeface="Poppins"/>
                <a:sym typeface="Poppins"/>
              </a:rPr>
              <a:t>Every day, we need to use money to buy 'Goods’ – these are physical things we can touch, like food, Tex’s bones or our clothes.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1" dirty="0">
                <a:latin typeface="Poppins"/>
                <a:ea typeface="Poppins"/>
                <a:cs typeface="Poppins"/>
                <a:sym typeface="Poppins"/>
              </a:rPr>
              <a:t>Click - </a:t>
            </a:r>
            <a:r>
              <a:rPr lang="en-GB" sz="1100" dirty="0">
                <a:latin typeface="Poppins"/>
                <a:ea typeface="Poppins"/>
                <a:cs typeface="Poppins"/>
                <a:sym typeface="Poppins"/>
              </a:rPr>
              <a:t>We also use it for 'Services' like paying a hairdresser to cut our hair.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dirty="0">
                <a:latin typeface="Poppins"/>
                <a:ea typeface="Poppins"/>
                <a:cs typeface="Poppins"/>
                <a:sym typeface="Poppins"/>
              </a:rPr>
              <a:t>Money acts as a fair way to make sure everyone gets paid for the work they do or the things they sell.</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100" dirty="0">
              <a:latin typeface="Poppins"/>
              <a:ea typeface="Poppins"/>
              <a:cs typeface="Poppins"/>
              <a:sym typeface="Poppins"/>
            </a:endParaRPr>
          </a:p>
          <a:p>
            <a:pPr marL="0" lvl="0" indent="0" algn="l" rtl="0">
              <a:spcBef>
                <a:spcPts val="0"/>
              </a:spcBef>
              <a:spcAft>
                <a:spcPts val="0"/>
              </a:spcAft>
              <a:buNone/>
            </a:pPr>
            <a:r>
              <a:rPr lang="en-GB" sz="1100" b="1" dirty="0">
                <a:latin typeface="Poppins"/>
                <a:ea typeface="Poppins"/>
                <a:cs typeface="Poppins"/>
                <a:sym typeface="Poppins"/>
              </a:rPr>
              <a:t>Click - </a:t>
            </a:r>
            <a:r>
              <a:rPr lang="en-US" sz="1100" dirty="0">
                <a:latin typeface="Poppins"/>
                <a:ea typeface="Poppins"/>
                <a:cs typeface="Poppins"/>
                <a:sym typeface="Poppins"/>
              </a:rPr>
              <a:t>Most importantly we need money to pay for the things that we </a:t>
            </a:r>
            <a:r>
              <a:rPr lang="en-US" sz="1100" b="1" dirty="0">
                <a:latin typeface="Poppins"/>
                <a:ea typeface="Poppins"/>
                <a:cs typeface="Poppins"/>
                <a:sym typeface="Poppins"/>
              </a:rPr>
              <a:t>need</a:t>
            </a:r>
            <a:r>
              <a:rPr lang="en-US" sz="1100" dirty="0">
                <a:latin typeface="Poppins"/>
                <a:ea typeface="Poppins"/>
                <a:cs typeface="Poppins"/>
                <a:sym typeface="Poppins"/>
              </a:rPr>
              <a:t> that keep us safe and healthy. This includes our homes by paying rent or mortgages, the electricity that powers our lights and our food and water.</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GB" sz="1100" b="1" dirty="0">
                <a:latin typeface="Poppins"/>
                <a:ea typeface="Poppins"/>
                <a:cs typeface="Poppins"/>
                <a:sym typeface="Poppins"/>
              </a:rPr>
              <a:t>Click - </a:t>
            </a:r>
            <a:r>
              <a:rPr lang="en-US" sz="1100" dirty="0">
                <a:latin typeface="Poppins"/>
                <a:ea typeface="Poppins"/>
                <a:cs typeface="Poppins"/>
                <a:sym typeface="Poppins"/>
              </a:rPr>
              <a:t>Finally, money can help us buy the things we </a:t>
            </a:r>
            <a:r>
              <a:rPr lang="en-US" sz="1100" b="1" dirty="0">
                <a:latin typeface="Poppins"/>
                <a:ea typeface="Poppins"/>
                <a:cs typeface="Poppins"/>
                <a:sym typeface="Poppins"/>
              </a:rPr>
              <a:t>want</a:t>
            </a:r>
            <a:r>
              <a:rPr lang="en-US" sz="1100" dirty="0">
                <a:latin typeface="Poppins"/>
                <a:ea typeface="Poppins"/>
                <a:cs typeface="Poppins"/>
                <a:sym typeface="Poppins"/>
              </a:rPr>
              <a:t>. If we have a little bit left over after buying what we need, we can use that money to get something special</a:t>
            </a:r>
            <a:r>
              <a:rPr lang="en-GB" sz="1100" dirty="0">
                <a:latin typeface="Poppins"/>
                <a:ea typeface="Poppins"/>
                <a:cs typeface="Poppins"/>
                <a:sym typeface="Poppins"/>
              </a:rPr>
              <a:t> – perhaps a new toy or game.</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GB" sz="1100" b="1" dirty="0">
                <a:latin typeface="Poppins"/>
                <a:ea typeface="Poppins"/>
                <a:cs typeface="Poppins"/>
                <a:sym typeface="Poppins"/>
              </a:rPr>
              <a:t>Click – </a:t>
            </a:r>
            <a:r>
              <a:rPr lang="en-GB" sz="1100" dirty="0">
                <a:latin typeface="Poppins"/>
                <a:ea typeface="Poppins"/>
                <a:cs typeface="Poppins"/>
                <a:sym typeface="Poppins"/>
              </a:rPr>
              <a:t>If you had £5 today, can you think of one NEED and one WANT you might have? In a moment, turn to the person next to you and see if you can name one want and one need. I’ll give you 30 seconds to talk about this. Off you go.</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sz="1100" b="1" dirty="0">
                <a:latin typeface="Poppins"/>
                <a:ea typeface="Poppins"/>
                <a:cs typeface="Poppins"/>
                <a:sym typeface="Poppins"/>
              </a:rPr>
              <a:t>Give students 30 seconds to a minute (no more to keep to time) to talk to their partners. </a:t>
            </a:r>
            <a:r>
              <a:rPr lang="en" sz="1100" b="1" i="1" dirty="0">
                <a:ea typeface="Poppins"/>
              </a:rPr>
              <a:t>(Great opportunity to walk around and hear students ideas as they discuss)</a:t>
            </a:r>
          </a:p>
          <a:p>
            <a:pPr marL="0" lvl="0" indent="0" algn="l" rtl="0">
              <a:spcBef>
                <a:spcPts val="0"/>
              </a:spcBef>
              <a:spcAft>
                <a:spcPts val="0"/>
              </a:spcAft>
              <a:buClr>
                <a:schemeClr val="dk1"/>
              </a:buClr>
              <a:buSzPts val="1100"/>
              <a:buFont typeface="Arial"/>
              <a:buNone/>
            </a:pPr>
            <a:endParaRPr lang="en-GB" sz="1100" b="1"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sz="1100" b="1" dirty="0">
                <a:latin typeface="Poppins"/>
                <a:ea typeface="Poppins"/>
                <a:cs typeface="Poppins"/>
                <a:sym typeface="Poppins"/>
              </a:rPr>
              <a:t>After time is up: </a:t>
            </a:r>
            <a:r>
              <a:rPr lang="en-GB" sz="1100" dirty="0">
                <a:latin typeface="Poppins"/>
                <a:ea typeface="Poppins"/>
                <a:cs typeface="Poppins"/>
                <a:sym typeface="Poppins"/>
              </a:rPr>
              <a:t>I am sure you all thought carefully there and came up with your own needs and wants for spending your money. They are probably different to your friends! </a:t>
            </a:r>
            <a:r>
              <a:rPr lang="en-US" sz="1100" b="1" i="0" u="none" strike="noStrike" cap="none" dirty="0">
                <a:solidFill>
                  <a:srgbClr val="000000"/>
                </a:solidFill>
                <a:effectLst/>
                <a:latin typeface="Arial"/>
                <a:ea typeface="Arial"/>
                <a:cs typeface="Arial"/>
                <a:sym typeface="Arial"/>
              </a:rPr>
              <a:t>(This is a partner discussion task, so doesn’t need students to give you an answer at the end, however if your class is very engaged you may want to take a couple of ideas here.)</a:t>
            </a:r>
            <a:endParaRPr lang="en" sz="1200" dirty="0">
              <a:ea typeface="Poppins"/>
            </a:endParaRPr>
          </a:p>
          <a:p>
            <a:pPr marL="0" lvl="0" indent="0" algn="l" rtl="0">
              <a:spcBef>
                <a:spcPts val="0"/>
              </a:spcBef>
              <a:spcAft>
                <a:spcPts val="0"/>
              </a:spcAft>
              <a:buClr>
                <a:schemeClr val="dk1"/>
              </a:buClr>
              <a:buSzPts val="1100"/>
              <a:buFont typeface="Arial"/>
              <a:buNone/>
            </a:pPr>
            <a:endParaRPr lang="en-GB" sz="1100" b="1" dirty="0">
              <a:latin typeface="Poppins"/>
              <a:ea typeface="Poppins"/>
              <a:cs typeface="Poppins"/>
              <a:sym typeface="Poppins"/>
            </a:endParaRPr>
          </a:p>
        </p:txBody>
      </p:sp>
      <p:sp>
        <p:nvSpPr>
          <p:cNvPr id="271" name="Google Shape;271;g38b71e6cdbf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8b71e6cdbf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8b71e6cdbf_0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When we save money, often when we’re younger it is for something we want, like a new toy or game. But sometimes, especially when you’re a grown up, you might save for something you need, like having spare money for emergencies or moving house.</a:t>
            </a:r>
          </a:p>
          <a:p>
            <a:pPr marL="0" lvl="0" indent="0" algn="l" rtl="0">
              <a:spcBef>
                <a:spcPts val="0"/>
              </a:spcBef>
              <a:spcAft>
                <a:spcPts val="0"/>
              </a:spcAft>
              <a:buNone/>
            </a:pPr>
            <a:endParaRPr lang="en-US"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Katie is thinking about her money and what she would like to save up for.</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What about you? What would you save up for?</a:t>
            </a: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Turn to the person next to you and tell them one thing you would like to save up for?</a:t>
            </a: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1" dirty="0">
                <a:latin typeface="Poppins"/>
                <a:ea typeface="Poppins"/>
                <a:cs typeface="Poppins"/>
                <a:sym typeface="Poppins"/>
              </a:rPr>
              <a:t>Give students 30 seconds (no more to keep to time) to talk to their partners. </a:t>
            </a:r>
            <a:r>
              <a:rPr lang="en" sz="1100" b="1" i="1" dirty="0">
                <a:ea typeface="Poppins"/>
              </a:rPr>
              <a:t>(Great opportunity to walk around and hear students ideas as they discuss)</a:t>
            </a:r>
          </a:p>
          <a:p>
            <a:pPr marL="0" lvl="0" indent="0" algn="l" rtl="0">
              <a:spcBef>
                <a:spcPts val="0"/>
              </a:spcBef>
              <a:spcAft>
                <a:spcPts val="0"/>
              </a:spcAft>
              <a:buNone/>
            </a:pP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latin typeface="Poppins"/>
                <a:ea typeface="Poppins"/>
                <a:cs typeface="Poppins"/>
                <a:sym typeface="Poppins"/>
              </a:rPr>
              <a:t>I am sure you all had some great things you would save up for. </a:t>
            </a:r>
            <a:r>
              <a:rPr lang="en-US" sz="1100" b="1" i="0" u="none" strike="noStrike" cap="none" dirty="0">
                <a:solidFill>
                  <a:srgbClr val="000000"/>
                </a:solidFill>
                <a:effectLst/>
                <a:latin typeface="Arial"/>
                <a:ea typeface="Arial"/>
                <a:cs typeface="Arial"/>
                <a:sym typeface="Arial"/>
              </a:rPr>
              <a:t>(This is a partner discussion task, so doesn’t need students to give you an answer at the end, however if your class is very engaged you may want to take a couple of ideas here.)</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b="1" dirty="0">
                <a:latin typeface="Poppins"/>
                <a:ea typeface="Poppins"/>
                <a:cs typeface="Poppins"/>
                <a:sym typeface="Poppins"/>
              </a:rPr>
              <a:t>Click </a:t>
            </a:r>
            <a:r>
              <a:rPr lang="en-US" sz="1100" dirty="0">
                <a:latin typeface="Poppins"/>
                <a:ea typeface="Poppins"/>
                <a:cs typeface="Poppins"/>
                <a:sym typeface="Poppins"/>
              </a:rPr>
              <a:t>- Katie has decided to save up for a bone for Tex. Tex will be pleased!</a:t>
            </a:r>
            <a:endParaRPr sz="1100" dirty="0">
              <a:latin typeface="Poppins"/>
              <a:ea typeface="Poppins"/>
              <a:cs typeface="Poppins"/>
              <a:sym typeface="Poppins"/>
            </a:endParaRPr>
          </a:p>
          <a:p>
            <a:pPr marL="0" lvl="0" indent="0" algn="l" rtl="0">
              <a:spcBef>
                <a:spcPts val="0"/>
              </a:spcBef>
              <a:spcAft>
                <a:spcPts val="0"/>
              </a:spcAft>
              <a:buNone/>
            </a:pPr>
            <a:endParaRPr dirty="0"/>
          </a:p>
        </p:txBody>
      </p:sp>
      <p:sp>
        <p:nvSpPr>
          <p:cNvPr id="281" name="Google Shape;281;g38b71e6cdbf_0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8b71e6cdbf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8b71e6cdbf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Now that we know Katie wants to save up for a new bone for Tex, she needs somewhere to keep her money. </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She could keep her money in a jar or </a:t>
            </a:r>
            <a:r>
              <a:rPr lang="en-US" sz="1100" b="1" dirty="0">
                <a:latin typeface="Poppins"/>
                <a:ea typeface="Poppins"/>
                <a:cs typeface="Poppins"/>
                <a:sym typeface="Poppins"/>
              </a:rPr>
              <a:t>CLICK </a:t>
            </a:r>
            <a:r>
              <a:rPr lang="en-US" sz="1100" dirty="0">
                <a:latin typeface="Poppins"/>
                <a:ea typeface="Poppins"/>
                <a:cs typeface="Poppins"/>
                <a:sym typeface="Poppins"/>
              </a:rPr>
              <a:t>piggy bank in her kitchen</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Or she could use a bank. A bank is like a high-tech fortress for your money. People who work there keep track of every penny so it's always safe and there when you need it.</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You all thought of something you wanted to save up for, where would you keep your money?</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Let’s have a think together about this.</a:t>
            </a:r>
            <a:endParaRPr sz="1100" b="1" dirty="0">
              <a:latin typeface="Poppins"/>
              <a:ea typeface="Poppins"/>
              <a:cs typeface="Poppins"/>
              <a:sym typeface="Poppins"/>
            </a:endParaRPr>
          </a:p>
        </p:txBody>
      </p:sp>
      <p:sp>
        <p:nvSpPr>
          <p:cNvPr id="290" name="Google Shape;290;g38b71e6cdbf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d846bc4fb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d846bc4fb0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Katie has started to save money to buy Tex the new bone and maybe some new toys too. She has got £10.40 saved and now needs to think about where to keep it and make sure it is somewhere safe.</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Katie has had a think and come up with 6 possible places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under her bed</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give it to an adult she trusts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in a bank</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in her pocket</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in a piggy bank</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 in a jar</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Which place is best for Katie to keep her money safe? I’m going to give you about 30 seconds to turn to the person next to you and discuss which you think is best. Off you go!</a:t>
            </a:r>
          </a:p>
          <a:p>
            <a:pPr marL="0" lvl="0" indent="0" algn="l" rtl="0">
              <a:spcBef>
                <a:spcPts val="0"/>
              </a:spcBef>
              <a:spcAft>
                <a:spcPts val="0"/>
              </a:spcAft>
              <a:buNone/>
            </a:pP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1" dirty="0">
                <a:latin typeface="Poppins"/>
                <a:ea typeface="Poppins"/>
                <a:cs typeface="Poppins"/>
                <a:sym typeface="Poppins"/>
              </a:rPr>
              <a:t>Give students 30 seconds (no more to keep to time) to talk to their partners. </a:t>
            </a:r>
            <a:r>
              <a:rPr lang="en-GB" sz="1100" b="1" i="1" dirty="0">
                <a:ea typeface="Poppins"/>
              </a:rPr>
              <a:t>(Great opportunity to walk around and hear students ideas as they discuss)</a:t>
            </a:r>
          </a:p>
          <a:p>
            <a:pPr marL="0" lvl="0" indent="0" algn="l" rtl="0">
              <a:spcBef>
                <a:spcPts val="0"/>
              </a:spcBef>
              <a:spcAft>
                <a:spcPts val="0"/>
              </a:spcAft>
              <a:buClr>
                <a:schemeClr val="dk1"/>
              </a:buClr>
              <a:buSzPts val="1100"/>
              <a:buFont typeface="Arial"/>
              <a:buNone/>
            </a:pP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Okay time to stop talking now. I’m sure you had some great ideas there about the safest places to keep Katie’s money. </a:t>
            </a: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You could take a show of hands here for each place and see which is the most popular choice from the students.</a:t>
            </a: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 imagine lots of you at home have a piggy bank or money box – that can be a great place to keep smaller amounts of money safe. Some of you might have said with your trusted adult – absolutely! They can keep cash or cards safe if you need them to. I wonder which places you decided we NOT safe? I know if I kept my money under the bed I would probably vacuum it up or forget it was there! And I never keep money in my pockets, as I worry it will fall out. Did any of you say the bank? Banks are super safe as they use lots of technology to keep your money super safe. We’ll find out more about this today.</a:t>
            </a:r>
            <a:endParaRPr dirty="0"/>
          </a:p>
        </p:txBody>
      </p:sp>
      <p:sp>
        <p:nvSpPr>
          <p:cNvPr id="304" name="Google Shape;304;g3d846bc4fb0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d846bc4fb0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d846bc4fb0_0_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1100" dirty="0">
                <a:latin typeface="Poppins"/>
                <a:ea typeface="Poppins"/>
                <a:cs typeface="Poppins"/>
                <a:sym typeface="Poppins"/>
              </a:rPr>
              <a:t>Katie has very sensibly decided to keep her money with the bank. But she doesn’t want to have to walk to her bank and get out a load of coins and notes out every time she wants to buy </a:t>
            </a:r>
            <a:r>
              <a:rPr lang="en-GB" sz="1100" dirty="0">
                <a:latin typeface="Poppins"/>
                <a:ea typeface="Poppins"/>
                <a:cs typeface="Poppins"/>
                <a:sym typeface="Poppins"/>
              </a:rPr>
              <a:t>something!</a:t>
            </a:r>
            <a:endParaRPr sz="1100" dirty="0">
              <a:latin typeface="Poppins"/>
              <a:ea typeface="Poppins"/>
              <a:cs typeface="Poppins"/>
              <a:sym typeface="Poppins"/>
            </a:endParaRPr>
          </a:p>
          <a:p>
            <a:pPr marL="0" lvl="0" indent="0" algn="l" rtl="0">
              <a:spcBef>
                <a:spcPts val="0"/>
              </a:spcBef>
              <a:spcAft>
                <a:spcPts val="0"/>
              </a:spcAft>
              <a:buClr>
                <a:schemeClr val="dk1"/>
              </a:buClr>
              <a:buSzPts val="14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400"/>
              <a:buFont typeface="Arial"/>
              <a:buNone/>
            </a:pPr>
            <a:r>
              <a:rPr lang="en-US" sz="1100" dirty="0">
                <a:latin typeface="Poppins"/>
                <a:ea typeface="Poppins"/>
                <a:cs typeface="Poppins"/>
                <a:sym typeface="Poppins"/>
              </a:rPr>
              <a:t>So how else could she get her money to pay for things?</a:t>
            </a:r>
          </a:p>
          <a:p>
            <a:pPr marL="0" lvl="0" indent="0" algn="l" rtl="0">
              <a:spcBef>
                <a:spcPts val="0"/>
              </a:spcBef>
              <a:spcAft>
                <a:spcPts val="0"/>
              </a:spcAft>
              <a:buClr>
                <a:schemeClr val="dk1"/>
              </a:buClr>
              <a:buSzPts val="14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We’re going to find out more about that from our animation shortly. </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But before we watch it, take a look at these statements on the screen. While you watch, if you listen carefully, you will find out if they are true or false. Let’s read them together now </a:t>
            </a:r>
            <a:r>
              <a:rPr lang="en-US" sz="1100" b="1" i="1" dirty="0">
                <a:latin typeface="Poppins"/>
                <a:ea typeface="Poppins"/>
                <a:cs typeface="Poppins"/>
                <a:sym typeface="Poppins"/>
              </a:rPr>
              <a:t>(read statements from the screen)</a:t>
            </a:r>
            <a:endParaRPr sz="1100" dirty="0">
              <a:latin typeface="Poppins"/>
              <a:ea typeface="Poppins"/>
              <a:cs typeface="Poppins"/>
              <a:sym typeface="Poppins"/>
            </a:endParaRPr>
          </a:p>
        </p:txBody>
      </p:sp>
      <p:sp>
        <p:nvSpPr>
          <p:cNvPr id="326" name="Google Shape;326;g3d846bc4fb0_0_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dac024bb6a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dac024bb6a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Before we start, write the numbers 1 to 3 on your paper, just like you can see on the screen now.</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I’m going to give you a little bit of time to do this, off you go. </a:t>
            </a:r>
            <a:r>
              <a:rPr lang="en-US" sz="1100" b="1" i="1" dirty="0">
                <a:latin typeface="Poppins"/>
                <a:ea typeface="Poppins"/>
                <a:cs typeface="Poppins"/>
                <a:sym typeface="Poppins"/>
              </a:rPr>
              <a:t>Pause for 20 seconds to allow children to write the numbers down</a:t>
            </a:r>
            <a:endParaRPr sz="1100" b="1" i="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b="1" i="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Great!</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p:txBody>
      </p:sp>
      <p:sp>
        <p:nvSpPr>
          <p:cNvPr id="334" name="Google Shape;334;g3dac024bb6a_0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dac024bb6a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dac024bb6a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Now, when you listen to the animation, all you need to do is write a T for ‘true’ or an ‘F’ for false next to the numbers! You don’t need to write the whole statement down, just the T or F.</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Let’s quickly remind ourselves of those statements again: </a:t>
            </a:r>
            <a:r>
              <a:rPr lang="en-US" sz="1100" b="1" i="1" dirty="0">
                <a:latin typeface="Poppins"/>
                <a:ea typeface="Poppins"/>
                <a:cs typeface="Poppins"/>
                <a:sym typeface="Poppins"/>
              </a:rPr>
              <a:t>read from screen again</a:t>
            </a:r>
            <a:endParaRPr sz="1100" b="1" i="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So, listen carefully and let’s find out more about cashless payments with Katie, Tex and Grace from NatWest Rooster Money!</a:t>
            </a: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i="1" dirty="0">
                <a:latin typeface="Poppins"/>
                <a:ea typeface="Poppins"/>
                <a:cs typeface="Poppins"/>
                <a:sym typeface="Poppins"/>
              </a:rPr>
              <a:t>Go to next slide to play video</a:t>
            </a: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i="1" dirty="0">
                <a:latin typeface="Poppins"/>
                <a:ea typeface="Poppins"/>
                <a:cs typeface="Poppins"/>
                <a:sym typeface="Poppins"/>
              </a:rPr>
              <a:t>If delivering virtually, mute mic and turn off camera for playing video.</a:t>
            </a:r>
            <a:endParaRPr sz="1100" b="1" i="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b="1" i="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p:txBody>
      </p:sp>
      <p:sp>
        <p:nvSpPr>
          <p:cNvPr id="345" name="Google Shape;345;g3dac024bb6a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dac024bb6a_0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dac024bb6a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100" b="1" i="1"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sz="1100" b="1" i="1" dirty="0">
                <a:latin typeface="Poppins"/>
                <a:ea typeface="Poppins"/>
                <a:cs typeface="Poppins"/>
                <a:sym typeface="Poppins"/>
              </a:rPr>
              <a:t>If delivering virtually, mute mic and turn off camera for playing video.</a:t>
            </a: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p:txBody>
      </p:sp>
      <p:sp>
        <p:nvSpPr>
          <p:cNvPr id="345" name="Google Shape;345;g3dac024bb6a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2544917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dac024bb6a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dac024bb6a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Great listening everyone! So now we know, cashless payments are when you use your card, phone or watch to pay for something instead of coins or notes!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 wonder if you heard the answers to those statements? Let’s go through the answers together now.</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When I read the statement out, if you thought it was true, show me your thumbs up, like this. If you think it was false, put your thumbs down, like this!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Are you ready?</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r>
              <a:rPr lang="en-US" sz="1100" dirty="0">
                <a:solidFill>
                  <a:schemeClr val="bg1"/>
                </a:solidFill>
                <a:latin typeface="Poppins" panose="00000500000000000000" pitchFamily="2" charset="0"/>
                <a:cs typeface="Poppins" panose="00000500000000000000" pitchFamily="2" charset="0"/>
              </a:rPr>
              <a:t>A digital wallet is when you link a device like a phone or watch to your card to pay for things. </a:t>
            </a:r>
            <a:r>
              <a:rPr lang="en-US" sz="1100" b="1" dirty="0">
                <a:solidFill>
                  <a:schemeClr val="bg1"/>
                </a:solidFill>
                <a:latin typeface="Poppins" panose="00000500000000000000" pitchFamily="2" charset="0"/>
                <a:cs typeface="Poppins" panose="00000500000000000000" pitchFamily="2" charset="0"/>
              </a:rPr>
              <a:t>CLICK </a:t>
            </a:r>
            <a:r>
              <a:rPr lang="en-US" sz="1100" b="0" dirty="0">
                <a:solidFill>
                  <a:schemeClr val="bg1"/>
                </a:solidFill>
                <a:latin typeface="Poppins" panose="00000500000000000000" pitchFamily="2" charset="0"/>
                <a:cs typeface="Poppins" panose="00000500000000000000" pitchFamily="2" charset="0"/>
              </a:rPr>
              <a:t>I can see lots of thumbs up there – well done everyone this is true! It’s really easy to use our devices to spend our money now – look out for this next time you go to the shops!</a:t>
            </a: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r>
              <a:rPr lang="en-US" sz="1100" dirty="0">
                <a:solidFill>
                  <a:schemeClr val="lt1"/>
                </a:solidFill>
                <a:latin typeface="Poppins"/>
                <a:ea typeface="Poppins"/>
                <a:cs typeface="Poppins"/>
                <a:sym typeface="Poppins"/>
              </a:rPr>
              <a:t>If someone steals your card, they could spend as much of your money as they want.</a:t>
            </a:r>
            <a:r>
              <a:rPr lang="en-US" sz="1050" dirty="0">
                <a:solidFill>
                  <a:schemeClr val="bg1"/>
                </a:solidFill>
                <a:latin typeface="Poppins" panose="00000500000000000000" pitchFamily="2" charset="0"/>
                <a:cs typeface="Poppins" panose="00000500000000000000" pitchFamily="2" charset="0"/>
              </a:rPr>
              <a:t> </a:t>
            </a:r>
            <a:r>
              <a:rPr lang="en-US" sz="1050" b="1" dirty="0">
                <a:solidFill>
                  <a:schemeClr val="bg1"/>
                </a:solidFill>
                <a:latin typeface="Poppins" panose="00000500000000000000" pitchFamily="2" charset="0"/>
                <a:cs typeface="Poppins" panose="00000500000000000000" pitchFamily="2" charset="0"/>
              </a:rPr>
              <a:t>CLICK </a:t>
            </a:r>
            <a:r>
              <a:rPr lang="en-US" sz="1050" b="0" dirty="0">
                <a:solidFill>
                  <a:schemeClr val="bg1"/>
                </a:solidFill>
                <a:latin typeface="Poppins" panose="00000500000000000000" pitchFamily="2" charset="0"/>
                <a:cs typeface="Poppins" panose="00000500000000000000" pitchFamily="2" charset="0"/>
              </a:rPr>
              <a:t>Great work – that’s right this is false. Remember – you should always keep your bank card safe, but if someone steals it, they can only spend a limited amount of money. And of course, you should tell someone as soon as you notice your card is missing so they can ‘freeze’ it which stops anyone using it straight away.</a:t>
            </a: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r>
              <a:rPr lang="en-GB" sz="1050" dirty="0">
                <a:solidFill>
                  <a:schemeClr val="lt1"/>
                </a:solidFill>
                <a:latin typeface="Poppins"/>
                <a:ea typeface="Poppins"/>
                <a:cs typeface="Poppins"/>
                <a:sym typeface="Poppins"/>
              </a:rPr>
              <a:t>Anyone could use your phone to spend your money. Do you remember Tex trying to use Katie’s phone? He couldn’t because it didn’t recognise his face – so this one is </a:t>
            </a:r>
            <a:r>
              <a:rPr lang="en-GB" sz="1050" b="1" dirty="0">
                <a:solidFill>
                  <a:schemeClr val="lt1"/>
                </a:solidFill>
                <a:latin typeface="Poppins"/>
                <a:ea typeface="Poppins"/>
                <a:cs typeface="Poppins"/>
                <a:sym typeface="Poppins"/>
              </a:rPr>
              <a:t>CLICK </a:t>
            </a:r>
            <a:r>
              <a:rPr lang="en-GB" sz="1050" b="0" dirty="0">
                <a:solidFill>
                  <a:schemeClr val="lt1"/>
                </a:solidFill>
                <a:latin typeface="Poppins"/>
                <a:ea typeface="Poppins"/>
                <a:cs typeface="Poppins"/>
                <a:sym typeface="Poppins"/>
              </a:rPr>
              <a:t>False again. Things like facial recognition, finger print scanning and using a password all help stop your device being used by other people to spend your money. </a:t>
            </a: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endParaRPr lang="en-GB" sz="1050" b="0" dirty="0">
              <a:solidFill>
                <a:schemeClr val="lt1"/>
              </a:solidFill>
              <a:latin typeface="Poppins"/>
              <a:ea typeface="Poppins"/>
              <a:cs typeface="Poppins"/>
              <a:sym typeface="Poppins"/>
            </a:endParaRP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r>
              <a:rPr lang="en-GB" sz="1050" b="0" dirty="0">
                <a:solidFill>
                  <a:schemeClr val="lt1"/>
                </a:solidFill>
                <a:latin typeface="Poppins"/>
                <a:ea typeface="Poppins"/>
                <a:cs typeface="Poppins"/>
                <a:sym typeface="Poppins"/>
              </a:rPr>
              <a:t>Super work everyone – you obviously listened really well.</a:t>
            </a:r>
            <a:endParaRPr lang="en-GB" sz="1000" dirty="0">
              <a:solidFill>
                <a:schemeClr val="lt1"/>
              </a:solidFill>
            </a:endParaRP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endParaRPr lang="en-US" sz="1050" b="0" dirty="0">
              <a:solidFill>
                <a:schemeClr val="lt1"/>
              </a:solidFill>
              <a:ea typeface="Poppins"/>
              <a:sym typeface="Poppins"/>
            </a:endParaRPr>
          </a:p>
          <a:p>
            <a:pPr marL="228600" marR="0" lvl="0" indent="-228600" algn="l" defTabSz="914400" rtl="0" eaLnBrk="1" fontAlgn="auto" latinLnBrk="0" hangingPunct="1">
              <a:lnSpc>
                <a:spcPct val="100000"/>
              </a:lnSpc>
              <a:spcBef>
                <a:spcPts val="0"/>
              </a:spcBef>
              <a:spcAft>
                <a:spcPts val="0"/>
              </a:spcAft>
              <a:buClr>
                <a:schemeClr val="dk1"/>
              </a:buClr>
              <a:buSzPts val="1100"/>
              <a:buFont typeface="Arial"/>
              <a:buAutoNum type="arabicPeriod"/>
              <a:tabLst/>
              <a:defRPr/>
            </a:pPr>
            <a:endParaRPr lang="en-US" sz="1100" dirty="0">
              <a:solidFill>
                <a:schemeClr val="bg1"/>
              </a:solidFill>
              <a:latin typeface="Poppins" panose="00000500000000000000" pitchFamily="2" charset="0"/>
              <a:cs typeface="Poppins" panose="00000500000000000000" pitchFamily="2" charset="0"/>
            </a:endParaRPr>
          </a:p>
          <a:p>
            <a:pPr marL="0" lvl="0" indent="0" algn="l" rtl="0">
              <a:spcBef>
                <a:spcPts val="0"/>
              </a:spcBef>
              <a:spcAft>
                <a:spcPts val="0"/>
              </a:spcAft>
              <a:buClr>
                <a:schemeClr val="dk1"/>
              </a:buClr>
              <a:buSzPts val="1100"/>
              <a:buFont typeface="Arial"/>
              <a:buNone/>
            </a:pPr>
            <a:endParaRPr sz="1100" b="0" i="0" dirty="0"/>
          </a:p>
        </p:txBody>
      </p:sp>
      <p:sp>
        <p:nvSpPr>
          <p:cNvPr id="354" name="Google Shape;354;g3dac024bb6a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9a69dcbe3a_0_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dirty="0"/>
              <a:t>Lots of people, like Grace, have jobs helping to look after people’s money using technology.</a:t>
            </a:r>
          </a:p>
          <a:p>
            <a:pPr marL="0" lvl="0" indent="0" algn="l" rtl="0">
              <a:spcBef>
                <a:spcPts val="0"/>
              </a:spcBef>
              <a:spcAft>
                <a:spcPts val="0"/>
              </a:spcAft>
              <a:buNone/>
            </a:pPr>
            <a:r>
              <a:rPr lang="en-GB" sz="1100" dirty="0">
                <a:latin typeface="Poppins"/>
                <a:ea typeface="Poppins"/>
                <a:cs typeface="Poppins"/>
                <a:sym typeface="Poppins"/>
              </a:rPr>
              <a:t>So, if you like the idea of being someone who creates or works with the technology we use to manage our money, h</a:t>
            </a:r>
            <a:r>
              <a:rPr lang="en-US" sz="1100" dirty="0">
                <a:latin typeface="Poppins"/>
                <a:ea typeface="Poppins"/>
                <a:cs typeface="Poppins"/>
                <a:sym typeface="Poppins"/>
              </a:rPr>
              <a:t>ere are three careers that might interest you.</a:t>
            </a:r>
            <a:endParaRPr sz="1100" dirty="0">
              <a:latin typeface="Poppins"/>
              <a:ea typeface="Poppins"/>
              <a:cs typeface="Poppins"/>
              <a:sym typeface="Poppins"/>
            </a:endParaRPr>
          </a:p>
          <a:p>
            <a:pPr marL="0" lvl="0" indent="0" algn="l" rtl="0">
              <a:spcBef>
                <a:spcPts val="0"/>
              </a:spcBef>
              <a:spcAft>
                <a:spcPts val="0"/>
              </a:spcAft>
              <a:buClr>
                <a:schemeClr val="dk1"/>
              </a:buClr>
              <a:buSzPts val="1200"/>
              <a:buFont typeface="Calibri"/>
              <a:buNone/>
            </a:pPr>
            <a:endParaRPr sz="1100" dirty="0">
              <a:solidFill>
                <a:schemeClr val="dk1"/>
              </a:solidFill>
              <a:latin typeface="Poppins"/>
              <a:ea typeface="Poppins"/>
              <a:cs typeface="Poppins"/>
              <a:sym typeface="Poppins"/>
            </a:endParaRPr>
          </a:p>
          <a:p>
            <a:pPr marL="171450" lvl="0" indent="-165100" algn="l" rtl="0">
              <a:spcBef>
                <a:spcPts val="0"/>
              </a:spcBef>
              <a:spcAft>
                <a:spcPts val="0"/>
              </a:spcAft>
              <a:buClr>
                <a:schemeClr val="dk1"/>
              </a:buClr>
              <a:buSzPts val="1100"/>
              <a:buFont typeface="Poppins"/>
              <a:buChar char="•"/>
            </a:pPr>
            <a:r>
              <a:rPr lang="en-US" sz="1100" dirty="0">
                <a:latin typeface="Poppins"/>
                <a:ea typeface="Poppins"/>
                <a:cs typeface="Poppins"/>
                <a:sym typeface="Poppins"/>
              </a:rPr>
              <a:t>You could be a </a:t>
            </a:r>
            <a:r>
              <a:rPr lang="en-US" sz="1100" b="1" dirty="0">
                <a:latin typeface="Poppins"/>
                <a:ea typeface="Poppins"/>
                <a:cs typeface="Poppins"/>
                <a:sym typeface="Poppins"/>
              </a:rPr>
              <a:t>Software Developer </a:t>
            </a:r>
            <a:r>
              <a:rPr lang="en-US" sz="1100" dirty="0">
                <a:latin typeface="Poppins"/>
                <a:ea typeface="Poppins"/>
                <a:cs typeface="Poppins"/>
                <a:sym typeface="Poppins"/>
              </a:rPr>
              <a:t>- They write the code which is like the instructions, that tells the bank’s computers how to move money from one person or place to another.</a:t>
            </a:r>
            <a:endParaRPr sz="1100" dirty="0">
              <a:latin typeface="Poppins"/>
              <a:ea typeface="Poppins"/>
              <a:cs typeface="Poppins"/>
              <a:sym typeface="Poppins"/>
            </a:endParaRPr>
          </a:p>
          <a:p>
            <a:pPr marL="171450" lvl="0" indent="-165100" algn="l" rtl="0">
              <a:spcBef>
                <a:spcPts val="0"/>
              </a:spcBef>
              <a:spcAft>
                <a:spcPts val="0"/>
              </a:spcAft>
              <a:buClr>
                <a:schemeClr val="dk1"/>
              </a:buClr>
              <a:buSzPts val="1100"/>
              <a:buFont typeface="Poppins"/>
              <a:buChar char="•"/>
            </a:pPr>
            <a:r>
              <a:rPr lang="en-US" sz="1100" dirty="0">
                <a:latin typeface="Poppins"/>
                <a:ea typeface="Poppins"/>
                <a:cs typeface="Poppins"/>
                <a:sym typeface="Poppins"/>
              </a:rPr>
              <a:t>Or if you like the idea of using tech to look after people’s money, you might like to be a </a:t>
            </a:r>
            <a:r>
              <a:rPr lang="en-US" sz="1100" b="1" dirty="0">
                <a:latin typeface="Poppins"/>
                <a:ea typeface="Poppins"/>
                <a:cs typeface="Poppins"/>
                <a:sym typeface="Poppins"/>
              </a:rPr>
              <a:t>Cyber security expert </a:t>
            </a:r>
            <a:r>
              <a:rPr lang="en-US" sz="1100" dirty="0">
                <a:latin typeface="Poppins"/>
                <a:ea typeface="Poppins"/>
                <a:cs typeface="Poppins"/>
                <a:sym typeface="Poppins"/>
              </a:rPr>
              <a:t>– They use technology to protect computers and bank accounts from people who might want to steal money or information. They find and fix security problems and act a bit like digital police, stopping cyber attacks and keeping the bank’s systems safe.</a:t>
            </a:r>
            <a:endParaRPr sz="1100" dirty="0">
              <a:latin typeface="Poppins"/>
              <a:ea typeface="Poppins"/>
              <a:cs typeface="Poppins"/>
              <a:sym typeface="Poppins"/>
            </a:endParaRPr>
          </a:p>
          <a:p>
            <a:pPr marL="171450" lvl="0" indent="-165100" algn="l" rtl="0">
              <a:spcBef>
                <a:spcPts val="0"/>
              </a:spcBef>
              <a:spcAft>
                <a:spcPts val="0"/>
              </a:spcAft>
              <a:buClr>
                <a:schemeClr val="dk1"/>
              </a:buClr>
              <a:buSzPts val="1100"/>
              <a:buFont typeface="Poppins"/>
              <a:buChar char="•"/>
            </a:pPr>
            <a:r>
              <a:rPr lang="en-US" sz="1100" dirty="0">
                <a:latin typeface="Poppins"/>
                <a:ea typeface="Poppins"/>
                <a:cs typeface="Poppins"/>
                <a:sym typeface="Poppins"/>
              </a:rPr>
              <a:t>Lastly, as a </a:t>
            </a:r>
            <a:r>
              <a:rPr lang="en-US" sz="1100" b="1" dirty="0">
                <a:latin typeface="Poppins"/>
                <a:ea typeface="Poppins"/>
                <a:cs typeface="Poppins"/>
                <a:sym typeface="Poppins"/>
              </a:rPr>
              <a:t>Network Engineer, </a:t>
            </a:r>
            <a:r>
              <a:rPr lang="en-US" sz="1100" dirty="0">
                <a:latin typeface="Poppins"/>
                <a:ea typeface="Poppins"/>
                <a:cs typeface="Poppins"/>
                <a:sym typeface="Poppins"/>
              </a:rPr>
              <a:t>you would </a:t>
            </a:r>
            <a:r>
              <a:rPr lang="en-GB" sz="1100" dirty="0">
                <a:latin typeface="Poppins"/>
                <a:ea typeface="Poppins"/>
                <a:cs typeface="Poppins"/>
                <a:sym typeface="Poppins"/>
              </a:rPr>
              <a:t>make sure all the bank’s computers can connect to each other and the internet so that they work together properly. This means customers can use things like banking apps and websites without problems. </a:t>
            </a:r>
          </a:p>
          <a:p>
            <a:pPr marL="171450" lvl="0" indent="-165100" algn="l" rtl="0">
              <a:spcBef>
                <a:spcPts val="0"/>
              </a:spcBef>
              <a:spcAft>
                <a:spcPts val="0"/>
              </a:spcAft>
              <a:buClr>
                <a:schemeClr val="dk1"/>
              </a:buClr>
              <a:buSzPts val="1100"/>
              <a:buFont typeface="Poppins"/>
              <a:buChar char="•"/>
            </a:pPr>
            <a:endParaRPr lang="en-GB" sz="1100" dirty="0">
              <a:latin typeface="Poppins"/>
              <a:ea typeface="Poppins"/>
              <a:cs typeface="Poppins"/>
              <a:sym typeface="Poppins"/>
            </a:endParaRPr>
          </a:p>
          <a:p>
            <a:pPr marL="6350" lvl="0" indent="0" algn="l" rtl="0">
              <a:spcBef>
                <a:spcPts val="0"/>
              </a:spcBef>
              <a:spcAft>
                <a:spcPts val="0"/>
              </a:spcAft>
              <a:buClr>
                <a:schemeClr val="dk1"/>
              </a:buClr>
              <a:buSzPts val="1100"/>
              <a:buFont typeface="Poppins"/>
              <a:buNone/>
            </a:pPr>
            <a:r>
              <a:rPr lang="en-GB" sz="1100" dirty="0">
                <a:latin typeface="Poppins"/>
                <a:ea typeface="Poppins"/>
                <a:cs typeface="Poppins"/>
                <a:sym typeface="Poppins"/>
              </a:rPr>
              <a:t>Banking apps or mobile banking are really helpful for looking after our money. Let’s find out more about that now.</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p:txBody>
      </p:sp>
      <p:sp>
        <p:nvSpPr>
          <p:cNvPr id="388" name="Google Shape;388;g39a69dcbe3a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d846bc4fb0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d846bc4fb0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Now that Katie has her bank account, she wants to be able to keep an eye on how much money she has. So how will she do that?</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Well, have you ever seen an adult checking their phone and saying 'I'm just doing some banking or checking my balance'? They aren't playing a game, they are using mobile banking!</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Mobile banking is like having the bank in your pocket to get your money. You don't have to wait for the bank to open or stand in a queue. It's fast and easy, you can access it anytime and anywhere – all you have to do is tap the icon on the screen (like the square picture of the NatWest Rooster you can see here). </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You do this through an app on your phone or online on a website. You have to have the correct login details and the bank must keep the app and website safe so only you can access it. We will look more at the safety side in a minute.</a:t>
            </a:r>
            <a:endParaRPr sz="1100" dirty="0">
              <a:latin typeface="Poppins"/>
              <a:ea typeface="Poppins"/>
              <a:cs typeface="Poppins"/>
              <a:sym typeface="Poppins"/>
            </a:endParaRPr>
          </a:p>
          <a:p>
            <a:pPr marL="0" lvl="0" indent="0" algn="l" rtl="0">
              <a:spcBef>
                <a:spcPts val="0"/>
              </a:spcBef>
              <a:spcAft>
                <a:spcPts val="0"/>
              </a:spcAft>
              <a:buNone/>
            </a:pPr>
            <a:endParaRPr dirty="0"/>
          </a:p>
        </p:txBody>
      </p:sp>
      <p:sp>
        <p:nvSpPr>
          <p:cNvPr id="404" name="Google Shape;404;g3d846bc4fb0_0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1" name="Google Shape;41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Katie has a new NatWest Rooster Money account. With this account Katie gets a mobile banking app. </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Katie has set this up to show the different things she is saving as well as keeping track of how much money Katie has, how much is spent and how much is saved. We’ve used a magnifying glass so you can see the screen a bit better.</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The balance is how much money Katie has available to spend.</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b="0" dirty="0">
                <a:latin typeface="Poppins"/>
                <a:ea typeface="Poppins"/>
                <a:cs typeface="Poppins"/>
                <a:sym typeface="Poppins"/>
              </a:rPr>
              <a:t>What is Katie’s account balance? </a:t>
            </a:r>
            <a:r>
              <a:rPr lang="en-GB" sz="1100" b="1" i="1" dirty="0">
                <a:latin typeface="Poppins"/>
                <a:ea typeface="Poppins"/>
                <a:cs typeface="Poppins"/>
                <a:sym typeface="Poppins"/>
              </a:rPr>
              <a:t>Pause for a short time to allow students to work this out. Take ideas with hands up.</a:t>
            </a:r>
            <a:endParaRPr sz="1100" b="1" i="1"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Yes, correct it is £10.40 - the main amount is displayed at the top</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Each savings pot is separate to the main account balance and is used to save money for specific things. Each looks like a circle on the screen and holds different information.</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b="0" dirty="0">
                <a:latin typeface="Poppins"/>
                <a:ea typeface="Poppins"/>
                <a:cs typeface="Poppins"/>
                <a:sym typeface="Poppins"/>
              </a:rPr>
              <a:t>Can you see what Katie is saving for?</a:t>
            </a:r>
            <a:endParaRPr sz="1100" b="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b="1" i="1" dirty="0">
                <a:latin typeface="Poppins"/>
                <a:ea typeface="Poppins"/>
                <a:cs typeface="Poppins"/>
                <a:sym typeface="Poppins"/>
              </a:rPr>
              <a:t>Pause again to allow students to find the answer. Once again take suggestions from the students.</a:t>
            </a:r>
            <a:endParaRPr sz="1100" b="1" i="1"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That’s right, Katie has a savings pots for new toys, Christmas and also a savings pot for holiday money.</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b="0" dirty="0">
                <a:latin typeface="Poppins"/>
                <a:ea typeface="Poppins"/>
                <a:cs typeface="Poppins"/>
                <a:sym typeface="Poppins"/>
              </a:rPr>
              <a:t>Can you see what is different about Katie’s new toys savings pot?</a:t>
            </a:r>
            <a:endParaRPr sz="1100" b="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100" b="1" i="1" dirty="0">
                <a:latin typeface="Poppins"/>
                <a:ea typeface="Poppins"/>
                <a:cs typeface="Poppins"/>
                <a:sym typeface="Poppins"/>
              </a:rPr>
              <a:t>Pause again to allow students to find the answer. Once again take suggestions from the students.</a:t>
            </a:r>
            <a:endParaRPr sz="1100" b="1" i="1"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Well spotted, the pot says that Katie has saved £10 out of the £30 needed. There is a line round the edge to show how far away from the total she is. </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b="0" dirty="0">
                <a:latin typeface="Poppins"/>
                <a:ea typeface="Poppins"/>
                <a:cs typeface="Poppins"/>
                <a:sym typeface="Poppins"/>
              </a:rPr>
              <a:t>And finally. can you tell Katie how much is left to be saved?</a:t>
            </a:r>
            <a:endParaRPr sz="1100" b="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GB" sz="1100" b="1" i="1" dirty="0">
                <a:latin typeface="Poppins"/>
                <a:ea typeface="Poppins"/>
                <a:cs typeface="Poppins"/>
                <a:sym typeface="Poppins"/>
              </a:rPr>
              <a:t>Pause again to allow students to find the answer. Once again take suggestions from the students.</a:t>
            </a: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Well done, Katie can now see that there is £20 left to save.</a:t>
            </a: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400"/>
              <a:buNone/>
            </a:pPr>
            <a:r>
              <a:rPr lang="en-US" sz="1100" dirty="0">
                <a:latin typeface="Poppins"/>
                <a:ea typeface="Poppins"/>
                <a:cs typeface="Poppins"/>
                <a:sym typeface="Poppins"/>
              </a:rPr>
              <a:t>The saving pots are separate to the main account, so Katie has different pots of money!</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If you had a mobile app for your money, what would you name one of your 'Savings Pots'? </a:t>
            </a:r>
            <a:endParaRPr sz="1100" dirty="0">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d846bc4fb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d846bc4fb0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Now that we know what a bank is, how do we actually use it? </a:t>
            </a: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Like Katie, most people use an app on their phone. </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The app is a bit like a 'Money Diary’. It tells you the date and time, the shop, and the exact amount you have spent. It will also tell you if money has been moved from one savings pot to another!</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Real time updates means that when you use your card or a phone to pay, it is updated in your bank account automatically and really quickly, so that you can see the update on your app as well as how much money is left.</a:t>
            </a:r>
            <a:endParaRPr sz="1100" dirty="0">
              <a:latin typeface="Poppins"/>
              <a:ea typeface="Poppins"/>
              <a:cs typeface="Poppins"/>
              <a:sym typeface="Poppins"/>
            </a:endParaRPr>
          </a:p>
        </p:txBody>
      </p:sp>
      <p:sp>
        <p:nvSpPr>
          <p:cNvPr id="422" name="Google Shape;422;g3d846bc4fb0_0_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a:extLst>
            <a:ext uri="{FF2B5EF4-FFF2-40B4-BE49-F238E27FC236}">
              <a16:creationId xmlns:a16="http://schemas.microsoft.com/office/drawing/2014/main" id="{BF98EA3B-8594-F262-6B80-C13BA63AFF56}"/>
            </a:ext>
          </a:extLst>
        </p:cNvPr>
        <p:cNvGrpSpPr/>
        <p:nvPr/>
      </p:nvGrpSpPr>
      <p:grpSpPr>
        <a:xfrm>
          <a:off x="0" y="0"/>
          <a:ext cx="0" cy="0"/>
          <a:chOff x="0" y="0"/>
          <a:chExt cx="0" cy="0"/>
        </a:xfrm>
      </p:grpSpPr>
      <p:sp>
        <p:nvSpPr>
          <p:cNvPr id="429" name="Google Shape;429;g3da7697ea72_1_64:notes">
            <a:extLst>
              <a:ext uri="{FF2B5EF4-FFF2-40B4-BE49-F238E27FC236}">
                <a16:creationId xmlns:a16="http://schemas.microsoft.com/office/drawing/2014/main" id="{75C53603-16D6-0054-B400-BF33664123D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3da7697ea72_1_64:notes">
            <a:extLst>
              <a:ext uri="{FF2B5EF4-FFF2-40B4-BE49-F238E27FC236}">
                <a16:creationId xmlns:a16="http://schemas.microsoft.com/office/drawing/2014/main" id="{94CE6CE8-86AE-718B-CD49-17E051EB8B2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Ok, now it’s time to find out about another of the </a:t>
            </a:r>
            <a:r>
              <a:rPr lang="en-GB" sz="1100" dirty="0">
                <a:latin typeface="Poppins"/>
                <a:ea typeface="Poppins"/>
                <a:cs typeface="Poppins"/>
                <a:sym typeface="Poppins"/>
              </a:rPr>
              <a:t>jobs that you could have when you’re older.</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latin typeface="Poppins"/>
                <a:ea typeface="Poppins"/>
                <a:cs typeface="Poppins"/>
                <a:sym typeface="Poppins"/>
              </a:rPr>
              <a:t>UX Designer stands for User Experience Designer. Their job is to make sure people can use everything in a mobile banking app easily. They don't just make things look pretty; they make sure the app is easy to use so you can find your way around</a:t>
            </a:r>
            <a:r>
              <a:rPr lang="en-GB" sz="1100" dirty="0">
                <a:latin typeface="Poppins"/>
                <a:ea typeface="Poppins"/>
                <a:cs typeface="Poppins"/>
                <a:sym typeface="Poppins"/>
              </a:rPr>
              <a:t>, for example, making sure the right buttons are easy to find</a:t>
            </a:r>
            <a:r>
              <a:rPr lang="en-US" sz="1100" dirty="0">
                <a:latin typeface="Poppins"/>
                <a:ea typeface="Poppins"/>
                <a:cs typeface="Poppins"/>
                <a:sym typeface="Poppins"/>
              </a:rPr>
              <a:t>, how you see your savings, and how the screen looks, including the </a:t>
            </a:r>
            <a:r>
              <a:rPr lang="en-US" sz="1100" dirty="0" err="1">
                <a:latin typeface="Poppins"/>
                <a:ea typeface="Poppins"/>
                <a:cs typeface="Poppins"/>
                <a:sym typeface="Poppins"/>
              </a:rPr>
              <a:t>colours</a:t>
            </a:r>
            <a:r>
              <a:rPr lang="en-US" sz="1100" dirty="0">
                <a:latin typeface="Poppins"/>
                <a:ea typeface="Poppins"/>
                <a:cs typeface="Poppins"/>
                <a:sym typeface="Poppins"/>
              </a:rPr>
              <a:t> and shapes.</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They may also design the physical card, choosing the </a:t>
            </a:r>
            <a:r>
              <a:rPr lang="en-US" sz="1100" dirty="0" err="1">
                <a:latin typeface="Poppins"/>
                <a:ea typeface="Poppins"/>
                <a:cs typeface="Poppins"/>
                <a:sym typeface="Poppins"/>
              </a:rPr>
              <a:t>colours</a:t>
            </a:r>
            <a:r>
              <a:rPr lang="en-US" sz="1100" dirty="0">
                <a:latin typeface="Poppins"/>
                <a:ea typeface="Poppins"/>
                <a:cs typeface="Poppins"/>
                <a:sym typeface="Poppins"/>
              </a:rPr>
              <a:t> and where the chip and numbers are placed so it looks great and people want to use it!</a:t>
            </a:r>
            <a:endParaRPr sz="1100" dirty="0">
              <a:latin typeface="Poppins"/>
              <a:ea typeface="Poppins"/>
              <a:cs typeface="Poppins"/>
              <a:sym typeface="Poppins"/>
            </a:endParaRPr>
          </a:p>
        </p:txBody>
      </p:sp>
      <p:sp>
        <p:nvSpPr>
          <p:cNvPr id="431" name="Google Shape;431;g3da7697ea72_1_64:notes">
            <a:extLst>
              <a:ext uri="{FF2B5EF4-FFF2-40B4-BE49-F238E27FC236}">
                <a16:creationId xmlns:a16="http://schemas.microsoft.com/office/drawing/2014/main" id="{C1211875-900E-36C6-422C-E9F6F0B1AB5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3931101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d846bc4fb0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3d846bc4fb0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Because we can manage our money using apps on devices like mobile phones, it is really important to make sure that that access to these apps is safe and secure. </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That means no one can access your online bank account without your permission.</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When someone creates an account, they will have a username which is often an email address. Next, they’ll be asked to create a password.</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A password is a secret that should not be easy to guess and should only be known by you and your trusted adult. It can be hard to set a password. One trick is to use three random words.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GB" sz="1100" dirty="0">
                <a:latin typeface="Poppins"/>
                <a:ea typeface="Poppins"/>
                <a:cs typeface="Poppins"/>
                <a:sym typeface="Poppins"/>
              </a:rPr>
              <a:t>The words you choose shouldn’t have any information about you and shouldn’t normally go together.</a:t>
            </a: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a:t>
            </a:r>
            <a:r>
              <a:rPr lang="en-US" sz="1100" dirty="0">
                <a:latin typeface="Poppins"/>
                <a:ea typeface="Poppins"/>
                <a:cs typeface="Poppins"/>
                <a:sym typeface="Poppins"/>
              </a:rPr>
              <a:t>For example, </a:t>
            </a:r>
            <a:r>
              <a:rPr lang="en-US" sz="1100" dirty="0" err="1">
                <a:latin typeface="Poppins"/>
                <a:ea typeface="Poppins"/>
                <a:cs typeface="Poppins"/>
                <a:sym typeface="Poppins"/>
              </a:rPr>
              <a:t>penzebraapple</a:t>
            </a:r>
            <a:r>
              <a:rPr lang="en-US" sz="1100" dirty="0">
                <a:latin typeface="Poppins"/>
                <a:ea typeface="Poppins"/>
                <a:cs typeface="Poppins"/>
                <a:sym typeface="Poppins"/>
              </a:rPr>
              <a:t> or </a:t>
            </a:r>
            <a:r>
              <a:rPr lang="en-US" sz="1100" dirty="0" err="1">
                <a:latin typeface="Poppins"/>
                <a:ea typeface="Poppins"/>
                <a:cs typeface="Poppins"/>
                <a:sym typeface="Poppins"/>
              </a:rPr>
              <a:t>carbreadhouse</a:t>
            </a: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Click - </a:t>
            </a:r>
            <a:r>
              <a:rPr lang="en-US" sz="1100" dirty="0">
                <a:latin typeface="Poppins"/>
                <a:ea typeface="Poppins"/>
                <a:cs typeface="Poppins"/>
                <a:sym typeface="Poppins"/>
              </a:rPr>
              <a:t>Katie has started to think about which password she should use and has two options, Tex is asking which one is stronger for Katie to use? Is it </a:t>
            </a:r>
            <a:r>
              <a:rPr lang="en-US" sz="1100" dirty="0" err="1">
                <a:latin typeface="Poppins"/>
                <a:ea typeface="Poppins"/>
                <a:cs typeface="Poppins"/>
                <a:sym typeface="Poppins"/>
              </a:rPr>
              <a:t>texlovesbones</a:t>
            </a:r>
            <a:r>
              <a:rPr lang="en-US" sz="1100" dirty="0">
                <a:latin typeface="Poppins"/>
                <a:ea typeface="Poppins"/>
                <a:cs typeface="Poppins"/>
                <a:sym typeface="Poppins"/>
              </a:rPr>
              <a:t> or </a:t>
            </a:r>
            <a:r>
              <a:rPr lang="en-US" sz="1100" dirty="0" err="1">
                <a:latin typeface="Poppins"/>
                <a:ea typeface="Poppins"/>
                <a:cs typeface="Poppins"/>
                <a:sym typeface="Poppins"/>
              </a:rPr>
              <a:t>colournotebookrocket</a:t>
            </a:r>
            <a:r>
              <a:rPr lang="en-US" sz="1100" dirty="0">
                <a:latin typeface="Poppins"/>
                <a:ea typeface="Poppins"/>
                <a:cs typeface="Poppins"/>
                <a:sym typeface="Poppins"/>
              </a:rPr>
              <a:t>? I’m going to give you 30 seconds to talk to the person next to you and decide which one is best. Off you go.</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Pause for 30 seconds for students to discuss.  You could get students to vote for the password they thought was best and see if they can tell you why.</a:t>
            </a: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Okay time to stop talking now. Did you choose the second one? Well, you are right, ‘</a:t>
            </a:r>
            <a:r>
              <a:rPr lang="en-US" sz="1100" dirty="0" err="1">
                <a:latin typeface="Poppins"/>
                <a:ea typeface="Poppins"/>
                <a:cs typeface="Poppins"/>
                <a:sym typeface="Poppins"/>
              </a:rPr>
              <a:t>colournotebookrocket</a:t>
            </a:r>
            <a:r>
              <a:rPr lang="en-US" sz="1100" dirty="0">
                <a:latin typeface="Poppins"/>
                <a:ea typeface="Poppins"/>
                <a:cs typeface="Poppins"/>
                <a:sym typeface="Poppins"/>
              </a:rPr>
              <a:t>’ is stronger as it has three random words which aren’t connected and don’t have any information about Katie or her friend Tex.</a:t>
            </a:r>
            <a:endParaRPr dirty="0"/>
          </a:p>
        </p:txBody>
      </p:sp>
      <p:sp>
        <p:nvSpPr>
          <p:cNvPr id="442" name="Google Shape;442;g3d846bc4fb0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d846bc4fb0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3d846bc4fb0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You saw in the animation that Katie and Tex were talking about using your fingerprints or face to get into a phone </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That is called Biometrics! It's just like  using your body as a key.</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The mobile phone can look at an image of your face and remembers how it looks, like how big your eyes are and how far away your nose is from your mouth! If someone else tries to use their face, like Tex did in the animation, it’ll be different, so the phone wont work for them. Everyone's fingerprints and faces are different. This makes it a perfect way for the bank to know that it is really you and nobody else accessing your account.</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Tex was hoping that barking could be used in the future, did you know some banks can even </a:t>
            </a:r>
            <a:r>
              <a:rPr lang="en-US" sz="1100" dirty="0" err="1">
                <a:latin typeface="Poppins"/>
                <a:ea typeface="Poppins"/>
                <a:cs typeface="Poppins"/>
                <a:sym typeface="Poppins"/>
              </a:rPr>
              <a:t>recognise</a:t>
            </a:r>
            <a:r>
              <a:rPr lang="en-US" sz="1100" dirty="0">
                <a:latin typeface="Poppins"/>
                <a:ea typeface="Poppins"/>
                <a:cs typeface="Poppins"/>
                <a:sym typeface="Poppins"/>
              </a:rPr>
              <a:t> your voice? Each voice has a special pattern, like a musical fingerprint!</a:t>
            </a:r>
            <a:endParaRPr sz="1100" dirty="0">
              <a:latin typeface="Poppins"/>
              <a:ea typeface="Poppins"/>
              <a:cs typeface="Poppins"/>
              <a:sym typeface="Poppins"/>
            </a:endParaRPr>
          </a:p>
          <a:p>
            <a:pPr marL="0" lvl="0" indent="0" algn="l" rtl="0">
              <a:spcBef>
                <a:spcPts val="0"/>
              </a:spcBef>
              <a:spcAft>
                <a:spcPts val="0"/>
              </a:spcAft>
              <a:buNone/>
            </a:pPr>
            <a:endParaRPr dirty="0"/>
          </a:p>
        </p:txBody>
      </p:sp>
      <p:sp>
        <p:nvSpPr>
          <p:cNvPr id="463" name="Google Shape;463;g3d846bc4fb0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d846bc4fb0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3d846bc4fb0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dirty="0"/>
              <a:t>It is very important that you look after your money so that you know how much you have got. When you know how much you have, you can choose whether to </a:t>
            </a:r>
            <a:r>
              <a:rPr lang="en-GB" sz="1100" b="1" dirty="0"/>
              <a:t>spend</a:t>
            </a:r>
            <a:r>
              <a:rPr lang="en-GB" sz="1100" dirty="0"/>
              <a:t> it or </a:t>
            </a:r>
            <a:r>
              <a:rPr lang="en-GB" sz="1100" b="1" dirty="0"/>
              <a:t>save</a:t>
            </a:r>
            <a:r>
              <a:rPr lang="en-GB" sz="1100" dirty="0"/>
              <a:t> it.</a:t>
            </a:r>
          </a:p>
          <a:p>
            <a:pPr marL="0" lvl="0" indent="0" algn="l" rtl="0">
              <a:spcBef>
                <a:spcPts val="0"/>
              </a:spcBef>
              <a:spcAft>
                <a:spcPts val="0"/>
              </a:spcAft>
              <a:buNone/>
            </a:pPr>
            <a:endParaRPr lang="en-GB" sz="1100" dirty="0"/>
          </a:p>
          <a:p>
            <a:pPr marL="0" lvl="0" indent="0" algn="l" rtl="0">
              <a:spcBef>
                <a:spcPts val="0"/>
              </a:spcBef>
              <a:spcAft>
                <a:spcPts val="0"/>
              </a:spcAft>
              <a:buNone/>
            </a:pPr>
            <a:r>
              <a:rPr lang="en-GB" sz="1100" dirty="0"/>
              <a:t>Budgeting is a bit like keeping a money diary. It means keeping track of your money so you know how much money you </a:t>
            </a:r>
            <a:r>
              <a:rPr lang="en-GB" sz="1100" b="1" dirty="0"/>
              <a:t>have, </a:t>
            </a:r>
            <a:r>
              <a:rPr lang="en-GB" sz="1100" dirty="0"/>
              <a:t>how much you have </a:t>
            </a:r>
            <a:r>
              <a:rPr lang="en-GB" sz="1100" b="1" dirty="0"/>
              <a:t>spent</a:t>
            </a:r>
            <a:r>
              <a:rPr lang="en-GB" sz="1100" dirty="0"/>
              <a:t>, as well as how much you’ve </a:t>
            </a:r>
            <a:r>
              <a:rPr lang="en-GB" sz="1100" b="1" dirty="0"/>
              <a:t>saved</a:t>
            </a:r>
            <a:r>
              <a:rPr lang="en-GB" sz="1100" dirty="0"/>
              <a:t>!</a:t>
            </a:r>
          </a:p>
          <a:p>
            <a:pPr marL="0" lvl="0" indent="0" algn="l" rtl="0">
              <a:spcBef>
                <a:spcPts val="0"/>
              </a:spcBef>
              <a:spcAft>
                <a:spcPts val="0"/>
              </a:spcAft>
              <a:buNone/>
            </a:pPr>
            <a:endParaRPr lang="en-US"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There are three important things to think about when budgeting:</a:t>
            </a:r>
            <a:endParaRPr sz="1100" dirty="0">
              <a:latin typeface="Poppins"/>
              <a:ea typeface="Poppins"/>
              <a:cs typeface="Poppins"/>
              <a:sym typeface="Poppins"/>
            </a:endParaRPr>
          </a:p>
          <a:p>
            <a:pPr marL="457200" lvl="0" indent="-298450" algn="l" rtl="0">
              <a:spcBef>
                <a:spcPts val="0"/>
              </a:spcBef>
              <a:spcAft>
                <a:spcPts val="0"/>
              </a:spcAft>
              <a:buSzPts val="1100"/>
              <a:buChar char="●"/>
            </a:pPr>
            <a:r>
              <a:rPr lang="en-US" sz="1100" b="1" dirty="0">
                <a:latin typeface="Poppins"/>
                <a:ea typeface="Poppins"/>
                <a:cs typeface="Poppins"/>
                <a:sym typeface="Poppins"/>
              </a:rPr>
              <a:t>click - </a:t>
            </a:r>
            <a:r>
              <a:rPr lang="en-US" sz="1100" dirty="0">
                <a:latin typeface="Poppins"/>
                <a:ea typeface="Poppins"/>
                <a:cs typeface="Poppins"/>
                <a:sym typeface="Poppins"/>
              </a:rPr>
              <a:t>Income – </a:t>
            </a:r>
            <a:r>
              <a:rPr lang="en-GB" sz="1100" dirty="0">
                <a:latin typeface="Poppins"/>
                <a:ea typeface="Poppins"/>
                <a:cs typeface="Poppins"/>
                <a:sym typeface="Poppins"/>
              </a:rPr>
              <a:t>this is the money you have coming in. You can earn money through a job or perhaps by doing chores at home.</a:t>
            </a:r>
            <a:endParaRPr sz="1100" dirty="0">
              <a:latin typeface="Poppins"/>
              <a:ea typeface="Poppins"/>
              <a:cs typeface="Poppins"/>
              <a:sym typeface="Poppins"/>
            </a:endParaRPr>
          </a:p>
          <a:p>
            <a:pPr marL="457200" lvl="0" indent="-298450" algn="l" rtl="0">
              <a:spcBef>
                <a:spcPts val="0"/>
              </a:spcBef>
              <a:spcAft>
                <a:spcPts val="0"/>
              </a:spcAft>
              <a:buSzPts val="1100"/>
              <a:buChar char="●"/>
            </a:pPr>
            <a:r>
              <a:rPr lang="en-US" sz="1100" b="1" dirty="0">
                <a:latin typeface="Poppins"/>
                <a:ea typeface="Poppins"/>
                <a:cs typeface="Poppins"/>
                <a:sym typeface="Poppins"/>
              </a:rPr>
              <a:t>click - </a:t>
            </a:r>
            <a:r>
              <a:rPr lang="en-US" sz="1100" dirty="0">
                <a:latin typeface="Poppins"/>
                <a:ea typeface="Poppins"/>
                <a:cs typeface="Poppins"/>
                <a:sym typeface="Poppins"/>
              </a:rPr>
              <a:t>Outgoings – this is keeping track of how much you have spent. It can also be helpful to know if you are going to spend money in the future too – like getting your hair cut next week for example.</a:t>
            </a:r>
          </a:p>
          <a:p>
            <a:pPr marL="457200" lvl="0" indent="-298450" algn="l" rtl="0">
              <a:spcBef>
                <a:spcPts val="0"/>
              </a:spcBef>
              <a:spcAft>
                <a:spcPts val="0"/>
              </a:spcAft>
              <a:buSzPts val="1100"/>
              <a:buChar char="●"/>
            </a:pPr>
            <a:r>
              <a:rPr lang="en-US" sz="1100" b="1" dirty="0">
                <a:latin typeface="Poppins"/>
                <a:ea typeface="Poppins"/>
                <a:cs typeface="Poppins"/>
                <a:sym typeface="Poppins"/>
              </a:rPr>
              <a:t>click - </a:t>
            </a:r>
            <a:r>
              <a:rPr lang="en-US" sz="1100" dirty="0">
                <a:latin typeface="Poppins"/>
                <a:ea typeface="Poppins"/>
                <a:cs typeface="Poppins"/>
                <a:sym typeface="Poppins"/>
              </a:rPr>
              <a:t>Savings – this is the money that you have put to one side to save for something like a new toy, a bone for Tex or for emergencies</a:t>
            </a:r>
          </a:p>
          <a:p>
            <a:pPr marL="457200" lvl="0" indent="-298450" algn="l" rtl="0">
              <a:spcBef>
                <a:spcPts val="0"/>
              </a:spcBef>
              <a:spcAft>
                <a:spcPts val="0"/>
              </a:spcAft>
              <a:buSzPts val="1100"/>
              <a:buChar char="●"/>
            </a:pPr>
            <a:endParaRPr lang="en-US" sz="1100" dirty="0">
              <a:latin typeface="Poppins"/>
              <a:ea typeface="Poppins"/>
              <a:cs typeface="Poppins"/>
              <a:sym typeface="Poppins"/>
            </a:endParaRPr>
          </a:p>
          <a:p>
            <a:pPr marL="457200" lvl="0" indent="-298450" algn="l" rtl="0">
              <a:spcBef>
                <a:spcPts val="0"/>
              </a:spcBef>
              <a:spcAft>
                <a:spcPts val="0"/>
              </a:spcAft>
              <a:buSzPts val="1100"/>
              <a:buChar char="●"/>
            </a:pPr>
            <a:endParaRPr lang="en-US" sz="1100" dirty="0">
              <a:latin typeface="Poppins"/>
              <a:ea typeface="Poppins"/>
              <a:cs typeface="Poppins"/>
              <a:sym typeface="Poppins"/>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Poppins"/>
                <a:ea typeface="Poppins"/>
                <a:cs typeface="Poppins"/>
                <a:sym typeface="Poppins"/>
              </a:rPr>
              <a:t>Katie is doing some budgeting.</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dirty="0">
              <a:latin typeface="Poppins"/>
              <a:ea typeface="Poppins"/>
              <a:cs typeface="Poppins"/>
              <a:sym typeface="Poppins"/>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dirty="0">
                <a:latin typeface="Poppins"/>
                <a:ea typeface="Poppins"/>
                <a:cs typeface="Poppins"/>
                <a:sym typeface="Poppins"/>
              </a:rPr>
              <a:t>Look at Katie in the picture—she’s checking her list to see if she can afford the new bone for Tex. Using pen and paper like this and counting cash can take time and you could make mistakes.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dirty="0">
              <a:latin typeface="Poppins"/>
              <a:ea typeface="Poppins"/>
              <a:cs typeface="Poppins"/>
              <a:sym typeface="Poppins"/>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dirty="0">
                <a:latin typeface="Poppins"/>
                <a:ea typeface="Poppins"/>
                <a:cs typeface="Poppins"/>
                <a:sym typeface="Poppins"/>
              </a:rPr>
              <a:t>How else do you think she could keep track of her money and do some budgeting? </a:t>
            </a:r>
            <a:r>
              <a:rPr lang="en-GB" sz="1100" b="1" dirty="0">
                <a:latin typeface="Poppins"/>
                <a:ea typeface="Poppins"/>
                <a:cs typeface="Poppins"/>
                <a:sym typeface="Poppins"/>
              </a:rPr>
              <a:t>Take a few ideas here.</a:t>
            </a:r>
            <a:endParaRPr lang="en-GB" sz="1100" dirty="0">
              <a:latin typeface="Poppins"/>
              <a:ea typeface="Poppins"/>
              <a:cs typeface="Poppins"/>
              <a:sym typeface="Poppins"/>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100" dirty="0">
              <a:latin typeface="Poppins"/>
              <a:ea typeface="Poppins"/>
              <a:cs typeface="Poppins"/>
              <a:sym typeface="Poppins"/>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1" dirty="0">
                <a:latin typeface="Poppins"/>
                <a:ea typeface="Poppins"/>
                <a:cs typeface="Poppins"/>
                <a:sym typeface="Poppins"/>
              </a:rPr>
              <a:t>PAUSE then click x2 </a:t>
            </a:r>
            <a:r>
              <a:rPr lang="en-GB" sz="1100" dirty="0">
                <a:latin typeface="Poppins"/>
                <a:ea typeface="Poppins"/>
                <a:cs typeface="Poppins"/>
                <a:sym typeface="Poppins"/>
              </a:rPr>
              <a:t>That’s right – by using a banking app! </a:t>
            </a:r>
          </a:p>
          <a:p>
            <a:pPr marL="158750" lvl="0" indent="0" algn="l" rtl="0">
              <a:spcBef>
                <a:spcPts val="0"/>
              </a:spcBef>
              <a:spcAft>
                <a:spcPts val="0"/>
              </a:spcAft>
              <a:buSzPts val="1100"/>
              <a:buNone/>
            </a:pPr>
            <a:endParaRPr sz="1100" dirty="0">
              <a:latin typeface="Poppins"/>
              <a:ea typeface="Poppins"/>
              <a:cs typeface="Poppins"/>
              <a:sym typeface="Poppins"/>
            </a:endParaRPr>
          </a:p>
        </p:txBody>
      </p:sp>
      <p:sp>
        <p:nvSpPr>
          <p:cNvPr id="475" name="Google Shape;475;g3d846bc4fb0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d846bc4fb0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d846bc4fb0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latin typeface="Poppins"/>
                <a:ea typeface="Poppins"/>
                <a:cs typeface="Poppins"/>
                <a:sym typeface="Poppins"/>
              </a:rPr>
              <a:t>We now know that a budget looks at what comes in (your income), what is going out (your outgoings) and what is being saved (what’s left). </a:t>
            </a:r>
          </a:p>
          <a:p>
            <a:pPr marL="0" lvl="0" indent="0" algn="l" rtl="0">
              <a:spcBef>
                <a:spcPts val="0"/>
              </a:spcBef>
              <a:spcAft>
                <a:spcPts val="0"/>
              </a:spcAft>
              <a:buNone/>
            </a:pPr>
            <a:endParaRPr lang="en-US"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When we budget, we should always make sure we do not spend too much. But how can we do that?</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indent="0"/>
            <a:r>
              <a:rPr lang="en-US" sz="1100" dirty="0">
                <a:latin typeface="Poppins"/>
                <a:ea typeface="Poppins"/>
                <a:cs typeface="Poppins"/>
                <a:sym typeface="Poppins"/>
              </a:rPr>
              <a:t>Imagine a see-saw. If you put something heavy (like Tex) on one side, it touches the ground, right? Money is the same! If your spending or outgoings are 'heavier' or more than your income (your money coming in) your budget is unbalanced.</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It is important to remember that Income minus Outgoings (spending) = money left. To be a super saver like Katie, we want that 'money left' number to be as big as possible! That’s why banking apps are so handy for helping us keep an eye on our budgets quickly and easily!</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indent="0"/>
            <a:r>
              <a:rPr lang="en-US" sz="1100" dirty="0">
                <a:latin typeface="Poppins"/>
                <a:ea typeface="Poppins"/>
                <a:cs typeface="Poppins"/>
                <a:sym typeface="Poppins"/>
              </a:rPr>
              <a:t>If Katie wants to buy Tex his new bone faster, what could she do? She could earn more, maybe by doing a chore like washing a car, or spend less on her treats. Which one do you think is easier for her? </a:t>
            </a:r>
            <a:r>
              <a:rPr lang="en-US" sz="1100" b="1" dirty="0">
                <a:latin typeface="Poppins"/>
                <a:ea typeface="Poppins"/>
                <a:cs typeface="Poppins"/>
                <a:sym typeface="Poppins"/>
              </a:rPr>
              <a:t>You could take a hands up vote here or take a few suggestions.</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a:p>
            <a:pPr marL="0" lvl="0" indent="0" algn="l" rtl="0">
              <a:spcBef>
                <a:spcPts val="0"/>
              </a:spcBef>
              <a:spcAft>
                <a:spcPts val="0"/>
              </a:spcAft>
              <a:buNone/>
            </a:pPr>
            <a:r>
              <a:rPr lang="en-US" sz="1100" dirty="0">
                <a:latin typeface="Poppins"/>
                <a:ea typeface="Poppins"/>
                <a:cs typeface="Poppins"/>
                <a:sym typeface="Poppins"/>
              </a:rPr>
              <a:t>A balanced budget keeps you in control. It means you are the boss of your money, instead of your money being the boss of you!</a:t>
            </a:r>
            <a:endParaRPr sz="1100" dirty="0">
              <a:latin typeface="Poppins"/>
              <a:ea typeface="Poppins"/>
              <a:cs typeface="Poppins"/>
              <a:sym typeface="Poppins"/>
            </a:endParaRPr>
          </a:p>
          <a:p>
            <a:pPr marL="0" lvl="0" indent="0" algn="l" rtl="0">
              <a:spcBef>
                <a:spcPts val="0"/>
              </a:spcBef>
              <a:spcAft>
                <a:spcPts val="0"/>
              </a:spcAft>
              <a:buNone/>
            </a:pPr>
            <a:endParaRPr sz="1100" dirty="0">
              <a:latin typeface="Poppins"/>
              <a:ea typeface="Poppins"/>
              <a:cs typeface="Poppins"/>
              <a:sym typeface="Poppins"/>
            </a:endParaRPr>
          </a:p>
        </p:txBody>
      </p:sp>
      <p:sp>
        <p:nvSpPr>
          <p:cNvPr id="486" name="Google Shape;486;g3d846bc4fb0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da7697ea72_1_20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dirty="0">
                <a:latin typeface="Poppins"/>
                <a:ea typeface="Poppins"/>
                <a:cs typeface="Poppins"/>
                <a:sym typeface="Poppins"/>
              </a:rPr>
              <a:t>So if you want to be creating and developing the technology behind banking apps or their security systems, here are some jobs that you might like in the future.</a:t>
            </a:r>
            <a:endParaRPr sz="1100" dirty="0">
              <a:latin typeface="Poppins"/>
              <a:ea typeface="Poppins"/>
              <a:cs typeface="Poppins"/>
              <a:sym typeface="Poppins"/>
            </a:endParaRPr>
          </a:p>
          <a:p>
            <a:pPr marL="0" lvl="0" indent="0" algn="l" rtl="0">
              <a:spcBef>
                <a:spcPts val="0"/>
              </a:spcBef>
              <a:spcAft>
                <a:spcPts val="0"/>
              </a:spcAft>
              <a:buClr>
                <a:schemeClr val="dk1"/>
              </a:buClr>
              <a:buSzPts val="1200"/>
              <a:buFont typeface="Calibri"/>
              <a:buNone/>
            </a:pPr>
            <a:endParaRPr sz="1100" dirty="0">
              <a:solidFill>
                <a:schemeClr val="dk1"/>
              </a:solidFill>
              <a:latin typeface="Poppins"/>
              <a:ea typeface="Poppins"/>
              <a:cs typeface="Poppins"/>
              <a:sym typeface="Poppins"/>
            </a:endParaRPr>
          </a:p>
          <a:p>
            <a:pPr marL="171450" lvl="0" indent="-165100" algn="l" rtl="0">
              <a:spcBef>
                <a:spcPts val="0"/>
              </a:spcBef>
              <a:spcAft>
                <a:spcPts val="0"/>
              </a:spcAft>
              <a:buClr>
                <a:schemeClr val="dk1"/>
              </a:buClr>
              <a:buSzPts val="1100"/>
              <a:buFont typeface="Poppins"/>
              <a:buChar char="•"/>
            </a:pPr>
            <a:r>
              <a:rPr lang="en-US" sz="1100" dirty="0">
                <a:latin typeface="Poppins"/>
                <a:ea typeface="Poppins"/>
                <a:cs typeface="Poppins"/>
                <a:sym typeface="Poppins"/>
              </a:rPr>
              <a:t>If biometrics interested you, you could become a Biometrics engineer - They build the security systems that </a:t>
            </a:r>
            <a:r>
              <a:rPr lang="en-GB" sz="1100" dirty="0">
                <a:latin typeface="Poppins"/>
                <a:ea typeface="Poppins"/>
                <a:cs typeface="Poppins"/>
                <a:sym typeface="Poppins"/>
              </a:rPr>
              <a:t>use people’s bodies, such as their face, fingerprints, eyes or voice. They make sure these systems work so only the right people can unlock phones or computers to pay for things or see important information .</a:t>
            </a:r>
            <a:endParaRPr sz="1100" dirty="0">
              <a:latin typeface="Poppins"/>
              <a:ea typeface="Poppins"/>
              <a:cs typeface="Poppins"/>
              <a:sym typeface="Poppins"/>
            </a:endParaRPr>
          </a:p>
          <a:p>
            <a:pPr marL="171450" marR="0" lvl="0" indent="-177800" algn="l" defTabSz="914400" rtl="0" eaLnBrk="1" fontAlgn="auto" latinLnBrk="0" hangingPunct="1">
              <a:lnSpc>
                <a:spcPct val="100000"/>
              </a:lnSpc>
              <a:spcBef>
                <a:spcPts val="0"/>
              </a:spcBef>
              <a:spcAft>
                <a:spcPts val="0"/>
              </a:spcAft>
              <a:buClr>
                <a:srgbClr val="000000"/>
              </a:buClr>
              <a:buSzPts val="1300"/>
              <a:buFont typeface="Poppins"/>
              <a:buChar char="•"/>
              <a:tabLst/>
              <a:defRPr/>
            </a:pPr>
            <a:r>
              <a:rPr lang="en-GB" sz="1050" dirty="0">
                <a:latin typeface="Poppins"/>
                <a:ea typeface="Poppins"/>
                <a:cs typeface="Poppins"/>
                <a:sym typeface="Poppins"/>
              </a:rPr>
              <a:t>App developer - </a:t>
            </a:r>
            <a:r>
              <a:rPr lang="en-GB" sz="1100" dirty="0">
                <a:sym typeface="Poppins"/>
              </a:rPr>
              <a:t>A money app developer makes apps that help people save, spend, send, or keep track of their money safely. They write computer code so the app can do things like show your balance, pay for things, or help you budget. They also make sure the app is easy to use and keeps people’s money information protected.</a:t>
            </a:r>
          </a:p>
          <a:p>
            <a:pPr marL="171450" indent="-177800">
              <a:buSzPts val="1300"/>
              <a:buFont typeface="Poppins"/>
              <a:buChar char="•"/>
            </a:pPr>
            <a:r>
              <a:rPr lang="en-US" sz="1100" dirty="0">
                <a:latin typeface="Poppins"/>
                <a:ea typeface="Poppins"/>
                <a:cs typeface="Poppins"/>
                <a:sym typeface="Poppins"/>
              </a:rPr>
              <a:t>Or if you love gaming and still want to work with money, you could become a Virtual Economy Designer. T</a:t>
            </a:r>
            <a:r>
              <a:rPr lang="en-US" dirty="0">
                <a:sym typeface="Poppins"/>
              </a:rPr>
              <a:t>hey decide how players collect pretend money in video games, like coins in Super Mario games or rings in Sonic. They can also choose how much things 'cost' in an online shop, like a new sword or clothes for your character. This can be tricky because they need to make sure the game is fair and fun to play.</a:t>
            </a:r>
          </a:p>
          <a:p>
            <a:pPr marL="171450" indent="-177800">
              <a:buSzPts val="1300"/>
              <a:buFont typeface="Poppins"/>
              <a:buChar char="•"/>
            </a:pPr>
            <a:endParaRPr lang="en-US" dirty="0">
              <a:sym typeface="Poppins"/>
            </a:endParaRPr>
          </a:p>
          <a:p>
            <a:pPr marL="171450" indent="-177800">
              <a:buSzPts val="1300"/>
              <a:buFont typeface="Poppins"/>
              <a:buChar char="•"/>
            </a:pPr>
            <a:r>
              <a:rPr lang="en-US" dirty="0">
                <a:sym typeface="Poppins"/>
              </a:rPr>
              <a:t>There are going to be so many jobs in tech for money when you’re older. I wonder what the future of our money might look like with people like you working on that technology?</a:t>
            </a:r>
            <a:endParaRPr dirty="0">
              <a:sym typeface="Poppins"/>
            </a:endParaRPr>
          </a:p>
        </p:txBody>
      </p:sp>
      <p:sp>
        <p:nvSpPr>
          <p:cNvPr id="511" name="Google Shape;511;g3da7697ea72_1_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d846bc4fb0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3d846bc4fb0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We have now seen how money, and how we get our money, has changed so much over the years. </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Tex was even looking at how barks could be used to access a bank account in the future.</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We have looked at how technology is used to access money like with biometrics, as well as keeping our money safe with strong passwords. But what does the future hold?</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Right now, we still use coins and notes. But in the future, people might use less cash or even none at all, instead using more digital tools.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Instead of coins and notes, we might use just cards, phones, or watches to pay for things or maybe something completely different that has not been thought of yet. </a:t>
            </a: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Will we use banking apps to keep an eye on our money on mobile phones, or will there be an even easier way to manage our budgets?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The more we use computers the more we will need help from technology to keep our money safe.</a:t>
            </a: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GB" sz="1100" b="1" dirty="0">
                <a:latin typeface="Poppins"/>
                <a:ea typeface="Poppins"/>
                <a:cs typeface="Poppins"/>
                <a:sym typeface="Poppins"/>
              </a:rPr>
              <a:t>CLICK</a:t>
            </a:r>
          </a:p>
          <a:p>
            <a:pPr marL="0" indent="0">
              <a:buClr>
                <a:schemeClr val="dk1"/>
              </a:buClr>
              <a:buSzPts val="1100"/>
            </a:pPr>
            <a:r>
              <a:rPr lang="en-GB" sz="1100" dirty="0">
                <a:latin typeface="Poppins"/>
                <a:ea typeface="Poppins"/>
                <a:cs typeface="Poppins"/>
                <a:sym typeface="Poppins"/>
              </a:rPr>
              <a:t>Now is your turn to become a Fintech Futurist! </a:t>
            </a:r>
            <a:r>
              <a:rPr lang="en-GB" sz="1100" dirty="0">
                <a:solidFill>
                  <a:srgbClr val="000000"/>
                </a:solidFill>
                <a:latin typeface="Poppins"/>
                <a:cs typeface="Poppins"/>
                <a:sym typeface="Poppins"/>
              </a:rPr>
              <a:t>In this job you </a:t>
            </a:r>
            <a:r>
              <a:rPr lang="en-GB" sz="1100" dirty="0">
                <a:solidFill>
                  <a:srgbClr val="333333"/>
                </a:solidFill>
                <a:highlight>
                  <a:srgbClr val="FFFFFF"/>
                </a:highlight>
                <a:sym typeface="Poppins"/>
              </a:rPr>
              <a:t>look at new tech like digital wallets, contactless payments, or even paying with your face or voice and imagine what could come next.</a:t>
            </a:r>
            <a:r>
              <a:rPr lang="en-GB" sz="1100" dirty="0">
                <a:latin typeface="Poppins"/>
                <a:ea typeface="Poppins"/>
                <a:cs typeface="Poppins"/>
                <a:sym typeface="Poppins"/>
              </a:rPr>
              <a:t>  They help give  companies new and exciting ideas to help them make better ways for people to pay.</a:t>
            </a:r>
          </a:p>
          <a:p>
            <a:pPr marL="0" lvl="0" indent="0" algn="l" rtl="0">
              <a:spcBef>
                <a:spcPts val="0"/>
              </a:spcBef>
              <a:spcAft>
                <a:spcPts val="0"/>
              </a:spcAft>
              <a:buClr>
                <a:schemeClr val="dk1"/>
              </a:buClr>
              <a:buSzPts val="1100"/>
              <a:buFont typeface="Arial"/>
              <a:buNone/>
            </a:pPr>
            <a:endParaRPr lang="en-US"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GB" sz="1100" dirty="0">
                <a:latin typeface="Poppins"/>
                <a:ea typeface="Poppins"/>
                <a:cs typeface="Poppins"/>
                <a:sym typeface="Poppins"/>
              </a:rPr>
              <a:t>So now, imagine the world when you’re a much older grown-up, maybe in 50 years time. I’d like you to think about these questions:</a:t>
            </a: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How will we pay for things? Will we still use cash? Will we just plastic cards, phones and watches? Or will it be something completely new?</a:t>
            </a: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How will we manage our money? Will we still use banking apps?</a:t>
            </a: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What about security? How will technology keep our money safe?</a:t>
            </a:r>
            <a:endParaRPr sz="1100" dirty="0">
              <a:latin typeface="Poppins"/>
              <a:ea typeface="Poppins"/>
              <a:cs typeface="Poppins"/>
              <a:sym typeface="Poppins"/>
            </a:endParaRPr>
          </a:p>
          <a:p>
            <a:pPr marL="0" indent="0">
              <a:buSzPts val="1100"/>
            </a:pPr>
            <a:endParaRPr lang="en-US" sz="1100" dirty="0">
              <a:latin typeface="Poppins"/>
              <a:ea typeface="Poppins"/>
              <a:cs typeface="Poppins"/>
              <a:sym typeface="Poppins"/>
            </a:endParaRPr>
          </a:p>
          <a:p>
            <a:pPr marL="0" indent="0">
              <a:buClr>
                <a:schemeClr val="dk1"/>
              </a:buClr>
              <a:buSzPts val="1100"/>
            </a:pPr>
            <a:r>
              <a:rPr lang="en-US" sz="1100" dirty="0">
                <a:latin typeface="Poppins"/>
                <a:ea typeface="Poppins"/>
                <a:cs typeface="Poppins"/>
                <a:sym typeface="Poppins"/>
              </a:rPr>
              <a:t>I am going to give you 5 minutes with your paper and pens to come up with what you think the future of money is going to be and how technology will be involved. You could write notes or you could draw your ideas. There are no rules! Just use your imagination and get inventing!</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 am sure you will have some great ideas, let's get started!</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Teachers, we love to see your student’s ideas. If you can, please take some pictures and share them on social media - my colleague will put details in the chat now for how to tag us.</a:t>
            </a: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indent="0">
              <a:buClr>
                <a:schemeClr val="dk1"/>
              </a:buClr>
              <a:buSzPts val="1100"/>
            </a:pPr>
            <a:r>
              <a:rPr lang="en-GB" sz="1100" b="1" dirty="0">
                <a:latin typeface="Poppins"/>
                <a:ea typeface="Poppins"/>
                <a:cs typeface="Poppins"/>
                <a:sym typeface="Poppins"/>
              </a:rPr>
              <a:t>Start the timer by clicking. During the time, circulate around the room and talk to the students about their ideas.</a:t>
            </a:r>
          </a:p>
          <a:p>
            <a:pPr marL="0" indent="0">
              <a:buClr>
                <a:schemeClr val="dk1"/>
              </a:buClr>
              <a:buSzPts val="1100"/>
            </a:pPr>
            <a:r>
              <a:rPr lang="en-GB" sz="1100" b="1" dirty="0">
                <a:latin typeface="Poppins"/>
                <a:ea typeface="Poppins"/>
                <a:cs typeface="Poppins"/>
                <a:sym typeface="Poppins"/>
              </a:rPr>
              <a:t>Remind pupils of time when about halfway through.</a:t>
            </a:r>
          </a:p>
          <a:p>
            <a:pPr marL="0" indent="0">
              <a:buClr>
                <a:schemeClr val="dk1"/>
              </a:buClr>
              <a:buSzPts val="1100"/>
            </a:pPr>
            <a:r>
              <a:rPr lang="en-GB" sz="1100" b="1" dirty="0">
                <a:latin typeface="Poppins"/>
                <a:ea typeface="Poppins"/>
                <a:cs typeface="Poppins"/>
                <a:sym typeface="Poppins"/>
              </a:rPr>
              <a:t>At end of time, click again for sound to signal that time has ended.</a:t>
            </a: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I am sure you had some great ideas for the future of money and using technology.</a:t>
            </a:r>
          </a:p>
          <a:p>
            <a:pPr marL="0" lvl="0" indent="0" algn="l" rtl="0">
              <a:spcBef>
                <a:spcPts val="0"/>
              </a:spcBef>
              <a:spcAft>
                <a:spcPts val="0"/>
              </a:spcAft>
              <a:buClr>
                <a:schemeClr val="dk1"/>
              </a:buClr>
              <a:buSzPts val="1100"/>
              <a:buFont typeface="Arial"/>
              <a:buNone/>
            </a:pPr>
            <a:r>
              <a:rPr lang="en-US" sz="1100" b="1" dirty="0">
                <a:latin typeface="Poppins"/>
                <a:ea typeface="Poppins"/>
                <a:cs typeface="Poppins"/>
                <a:sym typeface="Poppins"/>
              </a:rPr>
              <a:t>If you have time and an engaged class, </a:t>
            </a:r>
            <a:r>
              <a:rPr lang="en-US" sz="1100" b="1">
                <a:latin typeface="Poppins"/>
                <a:ea typeface="Poppins"/>
                <a:cs typeface="Poppins"/>
                <a:sym typeface="Poppins"/>
              </a:rPr>
              <a:t>you could </a:t>
            </a:r>
            <a:r>
              <a:rPr lang="en-US" sz="1100" b="1" dirty="0">
                <a:latin typeface="Poppins"/>
                <a:ea typeface="Poppins"/>
                <a:cs typeface="Poppins"/>
                <a:sym typeface="Poppins"/>
              </a:rPr>
              <a:t>ask some students to present their ideas to you and their class.</a:t>
            </a:r>
            <a:endParaRPr sz="1100" b="1"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endParaRPr sz="1100" dirty="0">
              <a:latin typeface="Poppins"/>
              <a:ea typeface="Poppins"/>
              <a:cs typeface="Poppins"/>
              <a:sym typeface="Poppins"/>
            </a:endParaRPr>
          </a:p>
          <a:p>
            <a:pPr marL="0" lvl="0" indent="0" algn="l" rtl="0">
              <a:spcBef>
                <a:spcPts val="0"/>
              </a:spcBef>
              <a:spcAft>
                <a:spcPts val="0"/>
              </a:spcAft>
              <a:buClr>
                <a:schemeClr val="dk1"/>
              </a:buClr>
              <a:buSzPts val="1100"/>
              <a:buFont typeface="Arial"/>
              <a:buNone/>
            </a:pPr>
            <a:r>
              <a:rPr lang="en-US" sz="1100" dirty="0">
                <a:latin typeface="Poppins"/>
                <a:ea typeface="Poppins"/>
                <a:cs typeface="Poppins"/>
                <a:sym typeface="Poppins"/>
              </a:rPr>
              <a:t>Now that you have had a think about the future of money, does it sound like an interesting future to be part of and help with new ideas and changes?</a:t>
            </a:r>
            <a:endParaRPr sz="1100" dirty="0">
              <a:latin typeface="Poppins"/>
              <a:ea typeface="Poppins"/>
              <a:cs typeface="Poppins"/>
              <a:sym typeface="Poppins"/>
            </a:endParaRPr>
          </a:p>
        </p:txBody>
      </p:sp>
      <p:sp>
        <p:nvSpPr>
          <p:cNvPr id="527" name="Google Shape;527;g3d846bc4fb0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d885aebdd0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7" name="Google Shape;537;g3d885aebdd0_0_2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Today we’ve learnt about so many different ways that technology is used to pay for things, manage our budgets and keep our money safe.</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b="1" dirty="0">
                <a:latin typeface="Poppins"/>
                <a:ea typeface="Poppins"/>
                <a:cs typeface="Poppins"/>
                <a:sym typeface="Poppins"/>
              </a:rPr>
              <a:t>CLICK </a:t>
            </a:r>
            <a:r>
              <a:rPr lang="en-US" sz="1100" dirty="0">
                <a:latin typeface="Poppins"/>
                <a:ea typeface="Poppins"/>
                <a:cs typeface="Poppins"/>
                <a:sym typeface="Poppins"/>
              </a:rPr>
              <a:t>So, do you now think this sounds interesting, and would maybe like a future job working with technology and money? </a:t>
            </a:r>
            <a:r>
              <a:rPr lang="en-GB" sz="1100" b="1" i="0" u="none" strike="noStrike" cap="none" dirty="0">
                <a:solidFill>
                  <a:srgbClr val="000000"/>
                </a:solidFill>
                <a:effectLst/>
                <a:highlight>
                  <a:srgbClr val="FFFF00"/>
                </a:highlight>
                <a:latin typeface="Arial"/>
                <a:ea typeface="Arial"/>
                <a:cs typeface="Arial"/>
                <a:sym typeface="Arial"/>
              </a:rPr>
              <a:t>(You can ask the teacher to take a picture of the backs of the students' heads here if you'd like to, or ask the teacher to do a quick count and note the number down again to compare to the start of the lesson) </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dirty="0">
                <a:latin typeface="Poppins"/>
                <a:ea typeface="Poppins"/>
                <a:cs typeface="Poppins"/>
                <a:sym typeface="Poppins"/>
              </a:rPr>
              <a:t>We hope you have enjoyed today’s session and also learnt something new!</a:t>
            </a:r>
            <a:endParaRPr sz="1100" dirty="0">
              <a:latin typeface="Poppins"/>
              <a:ea typeface="Poppins"/>
              <a:cs typeface="Poppins"/>
              <a:sym typeface="Poppins"/>
            </a:endParaRPr>
          </a:p>
          <a:p>
            <a:pPr marL="0" lvl="0" indent="0" algn="l" rtl="0">
              <a:lnSpc>
                <a:spcPct val="100000"/>
              </a:lnSpc>
              <a:spcBef>
                <a:spcPts val="0"/>
              </a:spcBef>
              <a:spcAft>
                <a:spcPts val="0"/>
              </a:spcAft>
              <a:buSzPts val="1100"/>
              <a:buNone/>
            </a:pPr>
            <a:endParaRPr dirty="0">
              <a:latin typeface="Poppins"/>
              <a:ea typeface="Poppins"/>
              <a:cs typeface="Poppins"/>
              <a:sym typeface="Poppi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3d885aebdd0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6" name="Google Shape;566;g3d885aebdd0_0_3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a:latin typeface="Poppins"/>
                <a:ea typeface="Poppins"/>
                <a:cs typeface="Poppins"/>
                <a:sym typeface="Poppins"/>
              </a:rPr>
              <a:t>That brings us to the end of today's lesson.</a:t>
            </a:r>
            <a:endParaRPr sz="1100">
              <a:latin typeface="Poppins"/>
              <a:ea typeface="Poppins"/>
              <a:cs typeface="Poppins"/>
              <a:sym typeface="Poppins"/>
            </a:endParaRPr>
          </a:p>
          <a:p>
            <a:pPr marL="0" lvl="0" indent="0" algn="l" rtl="0">
              <a:lnSpc>
                <a:spcPct val="100000"/>
              </a:lnSpc>
              <a:spcBef>
                <a:spcPts val="0"/>
              </a:spcBef>
              <a:spcAft>
                <a:spcPts val="0"/>
              </a:spcAft>
              <a:buSzPts val="1100"/>
              <a:buNone/>
            </a:pPr>
            <a:endParaRPr sz="110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a:latin typeface="Poppins"/>
                <a:ea typeface="Poppins"/>
                <a:cs typeface="Poppins"/>
                <a:sym typeface="Poppins"/>
              </a:rPr>
              <a:t>Thank you so much everyone for how well you listened. Thank you all for joining us today and we will hopefully see you all soon for another Tech We Can session. </a:t>
            </a:r>
            <a:endParaRPr sz="1100">
              <a:latin typeface="Poppins"/>
              <a:ea typeface="Poppins"/>
              <a:cs typeface="Poppins"/>
              <a:sym typeface="Poppins"/>
            </a:endParaRPr>
          </a:p>
          <a:p>
            <a:pPr marL="0" lvl="0" indent="0" algn="l" rtl="0">
              <a:lnSpc>
                <a:spcPct val="100000"/>
              </a:lnSpc>
              <a:spcBef>
                <a:spcPts val="0"/>
              </a:spcBef>
              <a:spcAft>
                <a:spcPts val="0"/>
              </a:spcAft>
              <a:buSzPts val="1100"/>
              <a:buNone/>
            </a:pPr>
            <a:endParaRPr sz="1100">
              <a:latin typeface="Poppins"/>
              <a:ea typeface="Poppins"/>
              <a:cs typeface="Poppins"/>
              <a:sym typeface="Poppins"/>
            </a:endParaRPr>
          </a:p>
          <a:p>
            <a:pPr marL="0" lvl="0" indent="0" algn="l" rtl="0">
              <a:lnSpc>
                <a:spcPct val="100000"/>
              </a:lnSpc>
              <a:spcBef>
                <a:spcPts val="0"/>
              </a:spcBef>
              <a:spcAft>
                <a:spcPts val="0"/>
              </a:spcAft>
              <a:buSzPts val="1100"/>
              <a:buNone/>
            </a:pPr>
            <a:r>
              <a:rPr lang="en-US" sz="1100">
                <a:latin typeface="Poppins"/>
                <a:ea typeface="Poppins"/>
                <a:cs typeface="Poppins"/>
                <a:sym typeface="Poppins"/>
              </a:rPr>
              <a:t>Bye everyone! And Bye from Katie and Tex!</a:t>
            </a:r>
            <a:endParaRPr sz="1200">
              <a:latin typeface="Poppins"/>
              <a:ea typeface="Poppins"/>
              <a:cs typeface="Poppins"/>
              <a:sym typeface="Poppi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2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3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3"/>
          <p:cNvSpPr>
            <a:spLocks noGrp="1"/>
          </p:cNvSpPr>
          <p:nvPr>
            <p:ph type="pic" idx="2"/>
          </p:nvPr>
        </p:nvSpPr>
        <p:spPr>
          <a:xfrm>
            <a:off x="5183188" y="987425"/>
            <a:ext cx="6172200" cy="4873625"/>
          </a:xfrm>
          <a:prstGeom prst="rect">
            <a:avLst/>
          </a:prstGeom>
          <a:noFill/>
          <a:ln>
            <a:noFill/>
          </a:ln>
        </p:spPr>
      </p:sp>
      <p:sp>
        <p:nvSpPr>
          <p:cNvPr id="58" name="Google Shape;58;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9_Title and Content">
  <p:cSld name="9_Title and Content">
    <p:spTree>
      <p:nvGrpSpPr>
        <p:cNvPr id="1" name="Shape 74"/>
        <p:cNvGrpSpPr/>
        <p:nvPr/>
      </p:nvGrpSpPr>
      <p:grpSpPr>
        <a:xfrm>
          <a:off x="0" y="0"/>
          <a:ext cx="0" cy="0"/>
          <a:chOff x="0" y="0"/>
          <a:chExt cx="0" cy="0"/>
        </a:xfrm>
      </p:grpSpPr>
      <p:sp>
        <p:nvSpPr>
          <p:cNvPr id="75" name="Google Shape;75;g3d885aebdd0_0_144"/>
          <p:cNvSpPr txBox="1">
            <a:spLocks noGrp="1"/>
          </p:cNvSpPr>
          <p:nvPr>
            <p:ph type="title"/>
          </p:nvPr>
        </p:nvSpPr>
        <p:spPr>
          <a:xfrm>
            <a:off x="442913" y="331216"/>
            <a:ext cx="11306400" cy="8163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lt1"/>
              </a:buClr>
              <a:buSzPts val="2900"/>
              <a:buFont typeface="Arial"/>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6" name="Google Shape;76;g3d885aebdd0_0_144"/>
          <p:cNvSpPr txBox="1">
            <a:spLocks noGrp="1"/>
          </p:cNvSpPr>
          <p:nvPr>
            <p:ph type="body" idx="1"/>
          </p:nvPr>
        </p:nvSpPr>
        <p:spPr>
          <a:xfrm>
            <a:off x="442912" y="1372207"/>
            <a:ext cx="11306400" cy="4898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700"/>
              <a:buNone/>
              <a:defRPr>
                <a:solidFill>
                  <a:schemeClr val="lt1"/>
                </a:solidFill>
              </a:defRPr>
            </a:lvl1pPr>
            <a:lvl2pPr marL="914400" lvl="1" indent="-228600" algn="l">
              <a:lnSpc>
                <a:spcPct val="100000"/>
              </a:lnSpc>
              <a:spcBef>
                <a:spcPts val="900"/>
              </a:spcBef>
              <a:spcAft>
                <a:spcPts val="0"/>
              </a:spcAft>
              <a:buClr>
                <a:schemeClr val="lt1"/>
              </a:buClr>
              <a:buSzPts val="1700"/>
              <a:buNone/>
              <a:defRPr>
                <a:solidFill>
                  <a:schemeClr val="lt1"/>
                </a:solidFill>
              </a:defRPr>
            </a:lvl2pPr>
            <a:lvl3pPr marL="1371600" lvl="2" indent="-336550" algn="l">
              <a:lnSpc>
                <a:spcPct val="100000"/>
              </a:lnSpc>
              <a:spcBef>
                <a:spcPts val="500"/>
              </a:spcBef>
              <a:spcAft>
                <a:spcPts val="0"/>
              </a:spcAft>
              <a:buClr>
                <a:schemeClr val="lt1"/>
              </a:buClr>
              <a:buSzPts val="1700"/>
              <a:buChar char="•"/>
              <a:defRPr>
                <a:solidFill>
                  <a:schemeClr val="lt1"/>
                </a:solidFill>
              </a:defRPr>
            </a:lvl3pPr>
            <a:lvl4pPr marL="1828800" lvl="3" indent="-336550" algn="l">
              <a:lnSpc>
                <a:spcPct val="100000"/>
              </a:lnSpc>
              <a:spcBef>
                <a:spcPts val="500"/>
              </a:spcBef>
              <a:spcAft>
                <a:spcPts val="0"/>
              </a:spcAft>
              <a:buClr>
                <a:schemeClr val="lt1"/>
              </a:buClr>
              <a:buSzPts val="1700"/>
              <a:buChar char="–"/>
              <a:defRPr>
                <a:solidFill>
                  <a:schemeClr val="lt1"/>
                </a:solidFill>
              </a:defRPr>
            </a:lvl4pPr>
            <a:lvl5pPr marL="2286000" lvl="4" indent="-336550" algn="l">
              <a:lnSpc>
                <a:spcPct val="100000"/>
              </a:lnSpc>
              <a:spcBef>
                <a:spcPts val="500"/>
              </a:spcBef>
              <a:spcAft>
                <a:spcPts val="0"/>
              </a:spcAft>
              <a:buClr>
                <a:schemeClr val="lt1"/>
              </a:buClr>
              <a:buSzPts val="1700"/>
              <a:buChar char="•"/>
              <a:defRPr>
                <a:solidFill>
                  <a:schemeClr val="lt1"/>
                </a:solidFill>
              </a:defRPr>
            </a:lvl5pPr>
            <a:lvl6pPr marL="2743200" lvl="5" indent="-323850" algn="l">
              <a:lnSpc>
                <a:spcPct val="100000"/>
              </a:lnSpc>
              <a:spcBef>
                <a:spcPts val="500"/>
              </a:spcBef>
              <a:spcAft>
                <a:spcPts val="0"/>
              </a:spcAft>
              <a:buClr>
                <a:schemeClr val="lt1"/>
              </a:buClr>
              <a:buSzPts val="1500"/>
              <a:buChar char="–"/>
              <a:defRPr>
                <a:solidFill>
                  <a:schemeClr val="lt1"/>
                </a:solidFill>
              </a:defRPr>
            </a:lvl6pPr>
            <a:lvl7pPr marL="3200400" lvl="6" indent="-323850" algn="l">
              <a:lnSpc>
                <a:spcPct val="100000"/>
              </a:lnSpc>
              <a:spcBef>
                <a:spcPts val="500"/>
              </a:spcBef>
              <a:spcAft>
                <a:spcPts val="0"/>
              </a:spcAft>
              <a:buClr>
                <a:schemeClr val="lt1"/>
              </a:buClr>
              <a:buSzPts val="1500"/>
              <a:buChar char="•"/>
              <a:defRPr>
                <a:solidFill>
                  <a:schemeClr val="lt1"/>
                </a:solidFill>
              </a:defRPr>
            </a:lvl7pPr>
            <a:lvl8pPr marL="3657600" lvl="7" indent="-323850" algn="l">
              <a:lnSpc>
                <a:spcPct val="100000"/>
              </a:lnSpc>
              <a:spcBef>
                <a:spcPts val="500"/>
              </a:spcBef>
              <a:spcAft>
                <a:spcPts val="0"/>
              </a:spcAft>
              <a:buClr>
                <a:schemeClr val="lt1"/>
              </a:buClr>
              <a:buSzPts val="1500"/>
              <a:buChar char="–"/>
              <a:defRPr>
                <a:solidFill>
                  <a:schemeClr val="lt1"/>
                </a:solidFill>
              </a:defRPr>
            </a:lvl8pPr>
            <a:lvl9pPr marL="4114800" lvl="8" indent="-323850" algn="l">
              <a:lnSpc>
                <a:spcPct val="100000"/>
              </a:lnSpc>
              <a:spcBef>
                <a:spcPts val="500"/>
              </a:spcBef>
              <a:spcAft>
                <a:spcPts val="500"/>
              </a:spcAft>
              <a:buClr>
                <a:schemeClr val="lt1"/>
              </a:buClr>
              <a:buSzPts val="1500"/>
              <a:buChar char="•"/>
              <a:defRPr>
                <a:solidFill>
                  <a:schemeClr val="lt1"/>
                </a:solidFill>
              </a:defRPr>
            </a:lvl9pPr>
          </a:lstStyle>
          <a:p>
            <a:endParaRPr/>
          </a:p>
        </p:txBody>
      </p:sp>
      <p:sp>
        <p:nvSpPr>
          <p:cNvPr id="77" name="Google Shape;77;g3d885aebdd0_0_144"/>
          <p:cNvSpPr txBox="1">
            <a:spLocks noGrp="1"/>
          </p:cNvSpPr>
          <p:nvPr>
            <p:ph type="sldNum" idx="12"/>
          </p:nvPr>
        </p:nvSpPr>
        <p:spPr>
          <a:xfrm>
            <a:off x="11327145" y="6400800"/>
            <a:ext cx="422100" cy="137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8" name="Google Shape;78;g3d885aebdd0_0_144"/>
          <p:cNvSpPr txBox="1"/>
          <p:nvPr/>
        </p:nvSpPr>
        <p:spPr>
          <a:xfrm>
            <a:off x="442912" y="6400800"/>
            <a:ext cx="2996700" cy="137100"/>
          </a:xfrm>
          <a:prstGeom prst="rect">
            <a:avLst/>
          </a:prstGeom>
          <a:solidFill>
            <a:schemeClr val="accent1"/>
          </a:solid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lt1"/>
              </a:buClr>
              <a:buSzPts val="800"/>
              <a:buFont typeface="Arial"/>
              <a:buNone/>
            </a:pPr>
            <a:r>
              <a:rPr lang="en-US" sz="800" b="1" i="0" u="none" strike="noStrike" cap="none">
                <a:solidFill>
                  <a:schemeClr val="lt1"/>
                </a:solidFill>
                <a:latin typeface="Arial"/>
                <a:ea typeface="Arial"/>
                <a:cs typeface="Arial"/>
                <a:sym typeface="Arial"/>
              </a:rPr>
              <a:t>Tech We Can  </a:t>
            </a:r>
            <a:r>
              <a:rPr lang="en-US" sz="800" b="0" i="0" u="none" strike="noStrike" cap="none">
                <a:solidFill>
                  <a:schemeClr val="lt1"/>
                </a:solidFill>
                <a:latin typeface="Arial"/>
                <a:ea typeface="Arial"/>
                <a:cs typeface="Arial"/>
                <a:sym typeface="Arial"/>
              </a:rPr>
              <a:t>|  Tech for Entertainment and Art</a:t>
            </a:r>
            <a:endParaRPr sz="15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9"/>
        <p:cNvGrpSpPr/>
        <p:nvPr/>
      </p:nvGrpSpPr>
      <p:grpSpPr>
        <a:xfrm>
          <a:off x="0" y="0"/>
          <a:ext cx="0" cy="0"/>
          <a:chOff x="0" y="0"/>
          <a:chExt cx="0" cy="0"/>
        </a:xfrm>
      </p:grpSpPr>
      <p:sp>
        <p:nvSpPr>
          <p:cNvPr id="80" name="Google Shape;80;g3d885aebdd0_0_411"/>
          <p:cNvSpPr txBox="1">
            <a:spLocks noGrp="1"/>
          </p:cNvSpPr>
          <p:nvPr>
            <p:ph type="sldNum" idx="12"/>
          </p:nvPr>
        </p:nvSpPr>
        <p:spPr>
          <a:xfrm>
            <a:off x="11327145" y="6400800"/>
            <a:ext cx="422100" cy="137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Title and Content" type="obj">
  <p:cSld name="OBJECT">
    <p:spTree>
      <p:nvGrpSpPr>
        <p:cNvPr id="1" name="Shape 81"/>
        <p:cNvGrpSpPr/>
        <p:nvPr/>
      </p:nvGrpSpPr>
      <p:grpSpPr>
        <a:xfrm>
          <a:off x="0" y="0"/>
          <a:ext cx="0" cy="0"/>
          <a:chOff x="0" y="0"/>
          <a:chExt cx="0" cy="0"/>
        </a:xfrm>
      </p:grpSpPr>
      <p:sp>
        <p:nvSpPr>
          <p:cNvPr id="82" name="Google Shape;82;g3d885aebdd0_0_512"/>
          <p:cNvSpPr txBox="1">
            <a:spLocks noGrp="1"/>
          </p:cNvSpPr>
          <p:nvPr>
            <p:ph type="title"/>
          </p:nvPr>
        </p:nvSpPr>
        <p:spPr>
          <a:xfrm>
            <a:off x="422972" y="621881"/>
            <a:ext cx="11340000" cy="578400"/>
          </a:xfrm>
          <a:prstGeom prst="rect">
            <a:avLst/>
          </a:prstGeom>
          <a:noFill/>
          <a:ln>
            <a:noFill/>
          </a:ln>
        </p:spPr>
        <p:txBody>
          <a:bodyPr spcFirstLastPara="1" wrap="square" lIns="121900" tIns="60925" rIns="121900" bIns="60925" anchor="b" anchorCtr="0">
            <a:normAutofit/>
          </a:bodyPr>
          <a:lstStyle>
            <a:lvl1pPr lvl="0" algn="l">
              <a:lnSpc>
                <a:spcPct val="100000"/>
              </a:lnSpc>
              <a:spcBef>
                <a:spcPts val="0"/>
              </a:spcBef>
              <a:spcAft>
                <a:spcPts val="0"/>
              </a:spcAft>
              <a:buSzPts val="3300"/>
              <a:buNone/>
              <a:defRPr sz="4000" b="1">
                <a:solidFill>
                  <a:srgbClr val="FF6023"/>
                </a:solidFill>
                <a:latin typeface="Poppins"/>
                <a:ea typeface="Poppins"/>
                <a:cs typeface="Poppins"/>
                <a:sym typeface="Poppins"/>
              </a:defRPr>
            </a:lvl1pPr>
            <a:lvl2pPr lvl="1" algn="l">
              <a:lnSpc>
                <a:spcPct val="100000"/>
              </a:lnSpc>
              <a:spcBef>
                <a:spcPts val="0"/>
              </a:spcBef>
              <a:spcAft>
                <a:spcPts val="0"/>
              </a:spcAft>
              <a:buSzPts val="1600"/>
              <a:buNone/>
              <a:defRPr/>
            </a:lvl2pPr>
            <a:lvl3pPr lvl="2" algn="l">
              <a:lnSpc>
                <a:spcPct val="100000"/>
              </a:lnSpc>
              <a:spcBef>
                <a:spcPts val="0"/>
              </a:spcBef>
              <a:spcAft>
                <a:spcPts val="0"/>
              </a:spcAft>
              <a:buSzPts val="1600"/>
              <a:buNone/>
              <a:defRPr/>
            </a:lvl3pPr>
            <a:lvl4pPr lvl="3" algn="l">
              <a:lnSpc>
                <a:spcPct val="100000"/>
              </a:lnSpc>
              <a:spcBef>
                <a:spcPts val="0"/>
              </a:spcBef>
              <a:spcAft>
                <a:spcPts val="0"/>
              </a:spcAft>
              <a:buSzPts val="1600"/>
              <a:buNone/>
              <a:defRPr/>
            </a:lvl4pPr>
            <a:lvl5pPr lvl="4" algn="l">
              <a:lnSpc>
                <a:spcPct val="100000"/>
              </a:lnSpc>
              <a:spcBef>
                <a:spcPts val="0"/>
              </a:spcBef>
              <a:spcAft>
                <a:spcPts val="0"/>
              </a:spcAft>
              <a:buSzPts val="1600"/>
              <a:buNone/>
              <a:defRPr/>
            </a:lvl5pPr>
            <a:lvl6pPr lvl="5" algn="l">
              <a:lnSpc>
                <a:spcPct val="100000"/>
              </a:lnSpc>
              <a:spcBef>
                <a:spcPts val="0"/>
              </a:spcBef>
              <a:spcAft>
                <a:spcPts val="0"/>
              </a:spcAft>
              <a:buSzPts val="1600"/>
              <a:buNone/>
              <a:defRPr/>
            </a:lvl6pPr>
            <a:lvl7pPr lvl="6" algn="l">
              <a:lnSpc>
                <a:spcPct val="100000"/>
              </a:lnSpc>
              <a:spcBef>
                <a:spcPts val="0"/>
              </a:spcBef>
              <a:spcAft>
                <a:spcPts val="0"/>
              </a:spcAft>
              <a:buSzPts val="1600"/>
              <a:buNone/>
              <a:defRPr/>
            </a:lvl7pPr>
            <a:lvl8pPr lvl="7" algn="l">
              <a:lnSpc>
                <a:spcPct val="100000"/>
              </a:lnSpc>
              <a:spcBef>
                <a:spcPts val="0"/>
              </a:spcBef>
              <a:spcAft>
                <a:spcPts val="0"/>
              </a:spcAft>
              <a:buSzPts val="1600"/>
              <a:buNone/>
              <a:defRPr/>
            </a:lvl8pPr>
            <a:lvl9pPr lvl="8" algn="l">
              <a:lnSpc>
                <a:spcPct val="100000"/>
              </a:lnSpc>
              <a:spcBef>
                <a:spcPts val="0"/>
              </a:spcBef>
              <a:spcAft>
                <a:spcPts val="0"/>
              </a:spcAft>
              <a:buSzPts val="1600"/>
              <a:buNone/>
              <a:defRPr/>
            </a:lvl9pPr>
          </a:lstStyle>
          <a:p>
            <a:endParaRPr/>
          </a:p>
        </p:txBody>
      </p:sp>
      <p:sp>
        <p:nvSpPr>
          <p:cNvPr id="83" name="Google Shape;83;g3d885aebdd0_0_512"/>
          <p:cNvSpPr txBox="1">
            <a:spLocks noGrp="1"/>
          </p:cNvSpPr>
          <p:nvPr>
            <p:ph type="body" idx="1"/>
          </p:nvPr>
        </p:nvSpPr>
        <p:spPr>
          <a:xfrm>
            <a:off x="422972" y="1825625"/>
            <a:ext cx="11140500" cy="4351200"/>
          </a:xfrm>
          <a:prstGeom prst="rect">
            <a:avLst/>
          </a:prstGeom>
          <a:noFill/>
          <a:ln>
            <a:noFill/>
          </a:ln>
        </p:spPr>
        <p:txBody>
          <a:bodyPr spcFirstLastPara="1" wrap="square" lIns="0" tIns="0" rIns="0" bIns="0" anchor="t" anchorCtr="0">
            <a:noAutofit/>
          </a:bodyPr>
          <a:lstStyle>
            <a:lvl1pPr marL="457200" lvl="0" indent="-336550" algn="l">
              <a:lnSpc>
                <a:spcPct val="100000"/>
              </a:lnSpc>
              <a:spcBef>
                <a:spcPts val="0"/>
              </a:spcBef>
              <a:spcAft>
                <a:spcPts val="0"/>
              </a:spcAft>
              <a:buSzPts val="1700"/>
              <a:buChar char="•"/>
              <a:defRPr/>
            </a:lvl1pPr>
            <a:lvl2pPr marL="914400" lvl="1" indent="-336550" algn="l">
              <a:lnSpc>
                <a:spcPct val="100000"/>
              </a:lnSpc>
              <a:spcBef>
                <a:spcPts val="900"/>
              </a:spcBef>
              <a:spcAft>
                <a:spcPts val="0"/>
              </a:spcAft>
              <a:buSzPts val="1700"/>
              <a:buChar char="•"/>
              <a:defRPr/>
            </a:lvl2pPr>
            <a:lvl3pPr marL="1371600" lvl="2" indent="-336550" algn="l">
              <a:lnSpc>
                <a:spcPct val="100000"/>
              </a:lnSpc>
              <a:spcBef>
                <a:spcPts val="500"/>
              </a:spcBef>
              <a:spcAft>
                <a:spcPts val="0"/>
              </a:spcAft>
              <a:buSzPts val="1700"/>
              <a:buChar char="•"/>
              <a:defRPr/>
            </a:lvl3pPr>
            <a:lvl4pPr marL="1828800" lvl="3" indent="-336550" algn="l">
              <a:lnSpc>
                <a:spcPct val="100000"/>
              </a:lnSpc>
              <a:spcBef>
                <a:spcPts val="500"/>
              </a:spcBef>
              <a:spcAft>
                <a:spcPts val="0"/>
              </a:spcAft>
              <a:buSzPts val="1700"/>
              <a:buChar char="•"/>
              <a:defRPr/>
            </a:lvl4pPr>
            <a:lvl5pPr marL="2286000" lvl="4" indent="-336550" algn="l">
              <a:lnSpc>
                <a:spcPct val="100000"/>
              </a:lnSpc>
              <a:spcBef>
                <a:spcPts val="500"/>
              </a:spcBef>
              <a:spcAft>
                <a:spcPts val="0"/>
              </a:spcAft>
              <a:buSzPts val="1700"/>
              <a:buChar char="•"/>
              <a:defRPr/>
            </a:lvl5pPr>
            <a:lvl6pPr marL="2743200" lvl="5" indent="-323850" algn="l">
              <a:lnSpc>
                <a:spcPct val="100000"/>
              </a:lnSpc>
              <a:spcBef>
                <a:spcPts val="500"/>
              </a:spcBef>
              <a:spcAft>
                <a:spcPts val="0"/>
              </a:spcAft>
              <a:buSzPts val="1500"/>
              <a:buChar char="•"/>
              <a:defRPr/>
            </a:lvl6pPr>
            <a:lvl7pPr marL="3200400" lvl="6" indent="-323850" algn="l">
              <a:lnSpc>
                <a:spcPct val="100000"/>
              </a:lnSpc>
              <a:spcBef>
                <a:spcPts val="500"/>
              </a:spcBef>
              <a:spcAft>
                <a:spcPts val="0"/>
              </a:spcAft>
              <a:buSzPts val="1500"/>
              <a:buChar char="•"/>
              <a:defRPr/>
            </a:lvl7pPr>
            <a:lvl8pPr marL="3657600" lvl="7" indent="-323850" algn="l">
              <a:lnSpc>
                <a:spcPct val="100000"/>
              </a:lnSpc>
              <a:spcBef>
                <a:spcPts val="500"/>
              </a:spcBef>
              <a:spcAft>
                <a:spcPts val="0"/>
              </a:spcAft>
              <a:buSzPts val="1500"/>
              <a:buChar char="•"/>
              <a:defRPr/>
            </a:lvl8pPr>
            <a:lvl9pPr marL="4114800" lvl="8" indent="-323850" algn="l">
              <a:lnSpc>
                <a:spcPct val="100000"/>
              </a:lnSpc>
              <a:spcBef>
                <a:spcPts val="500"/>
              </a:spcBef>
              <a:spcAft>
                <a:spcPts val="500"/>
              </a:spcAft>
              <a:buSzPts val="1500"/>
              <a:buChar char="•"/>
              <a:defRPr/>
            </a:lvl9pPr>
          </a:lstStyle>
          <a:p>
            <a:endParaRPr/>
          </a:p>
        </p:txBody>
      </p:sp>
      <p:sp>
        <p:nvSpPr>
          <p:cNvPr id="84" name="Google Shape;84;g3d885aebdd0_0_512"/>
          <p:cNvSpPr txBox="1">
            <a:spLocks noGrp="1"/>
          </p:cNvSpPr>
          <p:nvPr>
            <p:ph type="dt" idx="10"/>
          </p:nvPr>
        </p:nvSpPr>
        <p:spPr>
          <a:xfrm>
            <a:off x="1117600" y="8475133"/>
            <a:ext cx="3657600" cy="486900"/>
          </a:xfrm>
          <a:prstGeom prst="rect">
            <a:avLst/>
          </a:prstGeom>
          <a:noFill/>
          <a:ln>
            <a:noFill/>
          </a:ln>
        </p:spPr>
        <p:txBody>
          <a:bodyPr spcFirstLastPara="1" wrap="square" lIns="121900" tIns="60925" rIns="121900" bIns="60925" anchor="ctr" anchorCtr="0">
            <a:noAutofit/>
          </a:bodyPr>
          <a:lstStyle>
            <a:lvl1pPr marR="0" lvl="0" algn="l">
              <a:lnSpc>
                <a:spcPct val="100000"/>
              </a:lnSpc>
              <a:spcBef>
                <a:spcPts val="0"/>
              </a:spcBef>
              <a:spcAft>
                <a:spcPts val="0"/>
              </a:spcAft>
              <a:buSzPts val="1400"/>
              <a:buNone/>
              <a:defRPr sz="16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5" name="Google Shape;85;g3d885aebdd0_0_512"/>
          <p:cNvSpPr txBox="1">
            <a:spLocks noGrp="1"/>
          </p:cNvSpPr>
          <p:nvPr>
            <p:ph type="ftr" idx="11"/>
          </p:nvPr>
        </p:nvSpPr>
        <p:spPr>
          <a:xfrm>
            <a:off x="5384800" y="8475133"/>
            <a:ext cx="5486400" cy="486900"/>
          </a:xfrm>
          <a:prstGeom prst="rect">
            <a:avLst/>
          </a:prstGeom>
          <a:noFill/>
          <a:ln>
            <a:noFill/>
          </a:ln>
        </p:spPr>
        <p:txBody>
          <a:bodyPr spcFirstLastPara="1" wrap="square" lIns="121900" tIns="60925" rIns="121900" bIns="60925" anchor="ctr" anchorCtr="0">
            <a:noAutofit/>
          </a:bodyPr>
          <a:lstStyle>
            <a:lvl1pPr marR="0" lvl="0" algn="ctr">
              <a:lnSpc>
                <a:spcPct val="100000"/>
              </a:lnSpc>
              <a:spcBef>
                <a:spcPts val="0"/>
              </a:spcBef>
              <a:spcAft>
                <a:spcPts val="0"/>
              </a:spcAft>
              <a:buSzPts val="1400"/>
              <a:buNone/>
              <a:defRPr sz="16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6" name="Google Shape;86;g3d885aebdd0_0_512"/>
          <p:cNvSpPr txBox="1">
            <a:spLocks noGrp="1"/>
          </p:cNvSpPr>
          <p:nvPr>
            <p:ph type="sldNum" idx="12"/>
          </p:nvPr>
        </p:nvSpPr>
        <p:spPr>
          <a:xfrm>
            <a:off x="11327145" y="6400800"/>
            <a:ext cx="422100" cy="137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800"/>
              <a:buFont typeface="Arial"/>
              <a:buNone/>
              <a:defRPr/>
            </a:lvl1pPr>
            <a:lvl2pPr marL="0" marR="0" lvl="1" indent="0" algn="r">
              <a:lnSpc>
                <a:spcPct val="100000"/>
              </a:lnSpc>
              <a:spcBef>
                <a:spcPts val="0"/>
              </a:spcBef>
              <a:spcAft>
                <a:spcPts val="0"/>
              </a:spcAft>
              <a:buClr>
                <a:srgbClr val="000000"/>
              </a:buClr>
              <a:buSzPts val="800"/>
              <a:buFont typeface="Arial"/>
              <a:buNone/>
              <a:defRPr/>
            </a:lvl2pPr>
            <a:lvl3pPr marL="0" marR="0" lvl="2" indent="0" algn="r">
              <a:lnSpc>
                <a:spcPct val="100000"/>
              </a:lnSpc>
              <a:spcBef>
                <a:spcPts val="0"/>
              </a:spcBef>
              <a:spcAft>
                <a:spcPts val="0"/>
              </a:spcAft>
              <a:buClr>
                <a:srgbClr val="000000"/>
              </a:buClr>
              <a:buSzPts val="800"/>
              <a:buFont typeface="Arial"/>
              <a:buNone/>
              <a:defRPr/>
            </a:lvl3pPr>
            <a:lvl4pPr marL="0" marR="0" lvl="3" indent="0" algn="r">
              <a:lnSpc>
                <a:spcPct val="100000"/>
              </a:lnSpc>
              <a:spcBef>
                <a:spcPts val="0"/>
              </a:spcBef>
              <a:spcAft>
                <a:spcPts val="0"/>
              </a:spcAft>
              <a:buClr>
                <a:srgbClr val="000000"/>
              </a:buClr>
              <a:buSzPts val="800"/>
              <a:buFont typeface="Arial"/>
              <a:buNone/>
              <a:defRPr/>
            </a:lvl4pPr>
            <a:lvl5pPr marL="0" marR="0" lvl="4" indent="0" algn="r">
              <a:lnSpc>
                <a:spcPct val="100000"/>
              </a:lnSpc>
              <a:spcBef>
                <a:spcPts val="0"/>
              </a:spcBef>
              <a:spcAft>
                <a:spcPts val="0"/>
              </a:spcAft>
              <a:buClr>
                <a:srgbClr val="000000"/>
              </a:buClr>
              <a:buSzPts val="800"/>
              <a:buFont typeface="Arial"/>
              <a:buNone/>
              <a:defRPr/>
            </a:lvl5pPr>
            <a:lvl6pPr marL="0" marR="0" lvl="5" indent="0" algn="r">
              <a:lnSpc>
                <a:spcPct val="100000"/>
              </a:lnSpc>
              <a:spcBef>
                <a:spcPts val="0"/>
              </a:spcBef>
              <a:spcAft>
                <a:spcPts val="0"/>
              </a:spcAft>
              <a:buClr>
                <a:srgbClr val="000000"/>
              </a:buClr>
              <a:buSzPts val="800"/>
              <a:buFont typeface="Arial"/>
              <a:buNone/>
              <a:defRPr/>
            </a:lvl6pPr>
            <a:lvl7pPr marL="0" marR="0" lvl="6" indent="0" algn="r">
              <a:lnSpc>
                <a:spcPct val="100000"/>
              </a:lnSpc>
              <a:spcBef>
                <a:spcPts val="0"/>
              </a:spcBef>
              <a:spcAft>
                <a:spcPts val="0"/>
              </a:spcAft>
              <a:buClr>
                <a:srgbClr val="000000"/>
              </a:buClr>
              <a:buSzPts val="800"/>
              <a:buFont typeface="Arial"/>
              <a:buNone/>
              <a:defRPr/>
            </a:lvl7pPr>
            <a:lvl8pPr marL="0" marR="0" lvl="7" indent="0" algn="r">
              <a:lnSpc>
                <a:spcPct val="100000"/>
              </a:lnSpc>
              <a:spcBef>
                <a:spcPts val="0"/>
              </a:spcBef>
              <a:spcAft>
                <a:spcPts val="0"/>
              </a:spcAft>
              <a:buClr>
                <a:srgbClr val="000000"/>
              </a:buClr>
              <a:buSzPts val="800"/>
              <a:buFont typeface="Arial"/>
              <a:buNone/>
              <a:defRPr/>
            </a:lvl8pPr>
            <a:lvl9pPr marL="0" marR="0" lvl="8" indent="0" algn="r">
              <a:lnSpc>
                <a:spcPct val="100000"/>
              </a:lnSpc>
              <a:spcBef>
                <a:spcPts val="0"/>
              </a:spcBef>
              <a:spcAft>
                <a:spcPts val="0"/>
              </a:spcAft>
              <a:buClr>
                <a:srgbClr val="000000"/>
              </a:buClr>
              <a:buSzPts val="800"/>
              <a:buFont typeface="Aria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3"/>
        <p:cNvGrpSpPr/>
        <p:nvPr/>
      </p:nvGrpSpPr>
      <p:grpSpPr>
        <a:xfrm>
          <a:off x="0" y="0"/>
          <a:ext cx="0" cy="0"/>
          <a:chOff x="0" y="0"/>
          <a:chExt cx="0" cy="0"/>
        </a:xfrm>
      </p:grpSpPr>
      <p:sp>
        <p:nvSpPr>
          <p:cNvPr id="94" name="Google Shape;94;g3da7697ea72_1_22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g3da7697ea72_1_22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6" name="Google Shape;96;g3da7697ea72_1_2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g3da7697ea72_1_2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g3da7697ea72_1_2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9_Title and Content">
  <p:cSld name="9_Title and Content">
    <p:spTree>
      <p:nvGrpSpPr>
        <p:cNvPr id="1" name="Shape 99"/>
        <p:cNvGrpSpPr/>
        <p:nvPr/>
      </p:nvGrpSpPr>
      <p:grpSpPr>
        <a:xfrm>
          <a:off x="0" y="0"/>
          <a:ext cx="0" cy="0"/>
          <a:chOff x="0" y="0"/>
          <a:chExt cx="0" cy="0"/>
        </a:xfrm>
      </p:grpSpPr>
      <p:sp>
        <p:nvSpPr>
          <p:cNvPr id="100" name="Google Shape;100;g3da7697ea72_1_233"/>
          <p:cNvSpPr txBox="1">
            <a:spLocks noGrp="1"/>
          </p:cNvSpPr>
          <p:nvPr>
            <p:ph type="title"/>
          </p:nvPr>
        </p:nvSpPr>
        <p:spPr>
          <a:xfrm>
            <a:off x="442913" y="331216"/>
            <a:ext cx="11306400" cy="8163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lt1"/>
              </a:buClr>
              <a:buSzPts val="22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g3da7697ea72_1_233"/>
          <p:cNvSpPr txBox="1">
            <a:spLocks noGrp="1"/>
          </p:cNvSpPr>
          <p:nvPr>
            <p:ph type="body" idx="1"/>
          </p:nvPr>
        </p:nvSpPr>
        <p:spPr>
          <a:xfrm>
            <a:off x="442912" y="1372207"/>
            <a:ext cx="11306400" cy="4898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300"/>
              <a:buNone/>
              <a:defRPr>
                <a:solidFill>
                  <a:schemeClr val="lt1"/>
                </a:solidFill>
              </a:defRPr>
            </a:lvl1pPr>
            <a:lvl2pPr marL="914400" lvl="1" indent="-228600" algn="l">
              <a:lnSpc>
                <a:spcPct val="100000"/>
              </a:lnSpc>
              <a:spcBef>
                <a:spcPts val="933"/>
              </a:spcBef>
              <a:spcAft>
                <a:spcPts val="0"/>
              </a:spcAft>
              <a:buClr>
                <a:schemeClr val="lt1"/>
              </a:buClr>
              <a:buSzPts val="1300"/>
              <a:buNone/>
              <a:defRPr>
                <a:solidFill>
                  <a:schemeClr val="lt1"/>
                </a:solidFill>
              </a:defRPr>
            </a:lvl2pPr>
            <a:lvl3pPr marL="1371600" lvl="2" indent="-311150" algn="l">
              <a:lnSpc>
                <a:spcPct val="100000"/>
              </a:lnSpc>
              <a:spcBef>
                <a:spcPts val="533"/>
              </a:spcBef>
              <a:spcAft>
                <a:spcPts val="0"/>
              </a:spcAft>
              <a:buClr>
                <a:schemeClr val="lt1"/>
              </a:buClr>
              <a:buSzPts val="1300"/>
              <a:buChar char="•"/>
              <a:defRPr>
                <a:solidFill>
                  <a:schemeClr val="lt1"/>
                </a:solidFill>
              </a:defRPr>
            </a:lvl3pPr>
            <a:lvl4pPr marL="1828800" lvl="3" indent="-311150" algn="l">
              <a:lnSpc>
                <a:spcPct val="100000"/>
              </a:lnSpc>
              <a:spcBef>
                <a:spcPts val="533"/>
              </a:spcBef>
              <a:spcAft>
                <a:spcPts val="0"/>
              </a:spcAft>
              <a:buClr>
                <a:schemeClr val="lt1"/>
              </a:buClr>
              <a:buSzPts val="1300"/>
              <a:buChar char="–"/>
              <a:defRPr>
                <a:solidFill>
                  <a:schemeClr val="lt1"/>
                </a:solidFill>
              </a:defRPr>
            </a:lvl4pPr>
            <a:lvl5pPr marL="2286000" lvl="4" indent="-311150" algn="l">
              <a:lnSpc>
                <a:spcPct val="100000"/>
              </a:lnSpc>
              <a:spcBef>
                <a:spcPts val="533"/>
              </a:spcBef>
              <a:spcAft>
                <a:spcPts val="0"/>
              </a:spcAft>
              <a:buClr>
                <a:schemeClr val="lt1"/>
              </a:buClr>
              <a:buSzPts val="1300"/>
              <a:buChar char="•"/>
              <a:defRPr>
                <a:solidFill>
                  <a:schemeClr val="lt1"/>
                </a:solidFill>
              </a:defRPr>
            </a:lvl5pPr>
            <a:lvl6pPr marL="2743200" lvl="5" indent="-298450" algn="l">
              <a:lnSpc>
                <a:spcPct val="100000"/>
              </a:lnSpc>
              <a:spcBef>
                <a:spcPts val="533"/>
              </a:spcBef>
              <a:spcAft>
                <a:spcPts val="0"/>
              </a:spcAft>
              <a:buClr>
                <a:schemeClr val="lt1"/>
              </a:buClr>
              <a:buSzPts val="1100"/>
              <a:buChar char="–"/>
              <a:defRPr>
                <a:solidFill>
                  <a:schemeClr val="lt1"/>
                </a:solidFill>
              </a:defRPr>
            </a:lvl6pPr>
            <a:lvl7pPr marL="3200400" lvl="6" indent="-298450" algn="l">
              <a:lnSpc>
                <a:spcPct val="100000"/>
              </a:lnSpc>
              <a:spcBef>
                <a:spcPts val="533"/>
              </a:spcBef>
              <a:spcAft>
                <a:spcPts val="0"/>
              </a:spcAft>
              <a:buClr>
                <a:schemeClr val="lt1"/>
              </a:buClr>
              <a:buSzPts val="1100"/>
              <a:buChar char="•"/>
              <a:defRPr>
                <a:solidFill>
                  <a:schemeClr val="lt1"/>
                </a:solidFill>
              </a:defRPr>
            </a:lvl7pPr>
            <a:lvl8pPr marL="3657600" lvl="7" indent="-298450" algn="l">
              <a:lnSpc>
                <a:spcPct val="100000"/>
              </a:lnSpc>
              <a:spcBef>
                <a:spcPts val="533"/>
              </a:spcBef>
              <a:spcAft>
                <a:spcPts val="0"/>
              </a:spcAft>
              <a:buClr>
                <a:schemeClr val="lt1"/>
              </a:buClr>
              <a:buSzPts val="1100"/>
              <a:buChar char="–"/>
              <a:defRPr>
                <a:solidFill>
                  <a:schemeClr val="lt1"/>
                </a:solidFill>
              </a:defRPr>
            </a:lvl8pPr>
            <a:lvl9pPr marL="4114800" lvl="8" indent="-298450" algn="l">
              <a:lnSpc>
                <a:spcPct val="100000"/>
              </a:lnSpc>
              <a:spcBef>
                <a:spcPts val="533"/>
              </a:spcBef>
              <a:spcAft>
                <a:spcPts val="533"/>
              </a:spcAft>
              <a:buClr>
                <a:schemeClr val="lt1"/>
              </a:buClr>
              <a:buSzPts val="1100"/>
              <a:buChar char="•"/>
              <a:defRPr>
                <a:solidFill>
                  <a:schemeClr val="lt1"/>
                </a:solidFill>
              </a:defRPr>
            </a:lvl9pPr>
          </a:lstStyle>
          <a:p>
            <a:endParaRPr/>
          </a:p>
        </p:txBody>
      </p:sp>
      <p:sp>
        <p:nvSpPr>
          <p:cNvPr id="102" name="Google Shape;102;g3da7697ea72_1_233"/>
          <p:cNvSpPr txBox="1">
            <a:spLocks noGrp="1"/>
          </p:cNvSpPr>
          <p:nvPr>
            <p:ph type="sldNum" idx="12"/>
          </p:nvPr>
        </p:nvSpPr>
        <p:spPr>
          <a:xfrm>
            <a:off x="11327145" y="6400800"/>
            <a:ext cx="422100" cy="137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g3da7697ea72_1_233"/>
          <p:cNvSpPr txBox="1"/>
          <p:nvPr/>
        </p:nvSpPr>
        <p:spPr>
          <a:xfrm>
            <a:off x="442912" y="6400800"/>
            <a:ext cx="2996700" cy="137100"/>
          </a:xfrm>
          <a:prstGeom prst="rect">
            <a:avLst/>
          </a:prstGeom>
          <a:solidFill>
            <a:schemeClr val="accent1"/>
          </a:solid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lt1"/>
              </a:buClr>
              <a:buSzPts val="600"/>
              <a:buFont typeface="Arial"/>
              <a:buNone/>
            </a:pPr>
            <a:r>
              <a:rPr lang="en-US" sz="800" b="1" i="0" u="none" strike="noStrike" cap="none">
                <a:solidFill>
                  <a:schemeClr val="lt1"/>
                </a:solidFill>
                <a:latin typeface="Arial"/>
                <a:ea typeface="Arial"/>
                <a:cs typeface="Arial"/>
                <a:sym typeface="Arial"/>
              </a:rPr>
              <a:t>Tech We Can  </a:t>
            </a:r>
            <a:r>
              <a:rPr lang="en-US" sz="800" b="0" i="0" u="none" strike="noStrike" cap="none">
                <a:solidFill>
                  <a:schemeClr val="lt1"/>
                </a:solidFill>
                <a:latin typeface="Arial"/>
                <a:ea typeface="Arial"/>
                <a:cs typeface="Arial"/>
                <a:sym typeface="Arial"/>
              </a:rPr>
              <a:t>|  Tech for Entertainment and Art</a:t>
            </a:r>
            <a:endParaRPr sz="1467"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sp>
        <p:nvSpPr>
          <p:cNvPr id="105" name="Google Shape;105;g3da7697ea72_1_2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g3da7697ea72_1_23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g3da7697ea72_1_2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g3da7697ea72_1_24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g3da7697ea72_1_24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g3da7697ea72_1_24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g3da7697ea72_1_24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g3da7697ea72_1_2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4_Title and Content">
  <p:cSld name="4_Title and Content">
    <p:spTree>
      <p:nvGrpSpPr>
        <p:cNvPr id="1" name="Shape 114"/>
        <p:cNvGrpSpPr/>
        <p:nvPr/>
      </p:nvGrpSpPr>
      <p:grpSpPr>
        <a:xfrm>
          <a:off x="0" y="0"/>
          <a:ext cx="0" cy="0"/>
          <a:chOff x="0" y="0"/>
          <a:chExt cx="0" cy="0"/>
        </a:xfrm>
      </p:grpSpPr>
      <p:sp>
        <p:nvSpPr>
          <p:cNvPr id="115" name="Google Shape;115;g3da7697ea72_1_248"/>
          <p:cNvSpPr txBox="1">
            <a:spLocks noGrp="1"/>
          </p:cNvSpPr>
          <p:nvPr>
            <p:ph type="title"/>
          </p:nvPr>
        </p:nvSpPr>
        <p:spPr>
          <a:xfrm>
            <a:off x="442913" y="331216"/>
            <a:ext cx="11306400" cy="8163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lt1"/>
              </a:buClr>
              <a:buSzPts val="22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 name="Google Shape;116;g3da7697ea72_1_248"/>
          <p:cNvSpPr txBox="1">
            <a:spLocks noGrp="1"/>
          </p:cNvSpPr>
          <p:nvPr>
            <p:ph type="body" idx="1"/>
          </p:nvPr>
        </p:nvSpPr>
        <p:spPr>
          <a:xfrm>
            <a:off x="442912" y="1372207"/>
            <a:ext cx="11306400" cy="4898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lt1"/>
              </a:buClr>
              <a:buSzPts val="1300"/>
              <a:buNone/>
              <a:defRPr>
                <a:solidFill>
                  <a:schemeClr val="lt1"/>
                </a:solidFill>
              </a:defRPr>
            </a:lvl1pPr>
            <a:lvl2pPr marL="914400" lvl="1" indent="-228600" algn="l">
              <a:lnSpc>
                <a:spcPct val="100000"/>
              </a:lnSpc>
              <a:spcBef>
                <a:spcPts val="933"/>
              </a:spcBef>
              <a:spcAft>
                <a:spcPts val="0"/>
              </a:spcAft>
              <a:buClr>
                <a:schemeClr val="lt1"/>
              </a:buClr>
              <a:buSzPts val="1300"/>
              <a:buNone/>
              <a:defRPr>
                <a:solidFill>
                  <a:schemeClr val="lt1"/>
                </a:solidFill>
              </a:defRPr>
            </a:lvl2pPr>
            <a:lvl3pPr marL="1371600" lvl="2" indent="-311150" algn="l">
              <a:lnSpc>
                <a:spcPct val="100000"/>
              </a:lnSpc>
              <a:spcBef>
                <a:spcPts val="533"/>
              </a:spcBef>
              <a:spcAft>
                <a:spcPts val="0"/>
              </a:spcAft>
              <a:buClr>
                <a:schemeClr val="lt1"/>
              </a:buClr>
              <a:buSzPts val="1300"/>
              <a:buChar char="•"/>
              <a:defRPr>
                <a:solidFill>
                  <a:schemeClr val="lt1"/>
                </a:solidFill>
              </a:defRPr>
            </a:lvl3pPr>
            <a:lvl4pPr marL="1828800" lvl="3" indent="-311150" algn="l">
              <a:lnSpc>
                <a:spcPct val="100000"/>
              </a:lnSpc>
              <a:spcBef>
                <a:spcPts val="533"/>
              </a:spcBef>
              <a:spcAft>
                <a:spcPts val="0"/>
              </a:spcAft>
              <a:buClr>
                <a:schemeClr val="lt1"/>
              </a:buClr>
              <a:buSzPts val="1300"/>
              <a:buChar char="–"/>
              <a:defRPr>
                <a:solidFill>
                  <a:schemeClr val="lt1"/>
                </a:solidFill>
              </a:defRPr>
            </a:lvl4pPr>
            <a:lvl5pPr marL="2286000" lvl="4" indent="-311150" algn="l">
              <a:lnSpc>
                <a:spcPct val="100000"/>
              </a:lnSpc>
              <a:spcBef>
                <a:spcPts val="533"/>
              </a:spcBef>
              <a:spcAft>
                <a:spcPts val="0"/>
              </a:spcAft>
              <a:buClr>
                <a:schemeClr val="lt1"/>
              </a:buClr>
              <a:buSzPts val="1300"/>
              <a:buChar char="•"/>
              <a:defRPr>
                <a:solidFill>
                  <a:schemeClr val="lt1"/>
                </a:solidFill>
              </a:defRPr>
            </a:lvl5pPr>
            <a:lvl6pPr marL="2743200" lvl="5" indent="-298450" algn="l">
              <a:lnSpc>
                <a:spcPct val="100000"/>
              </a:lnSpc>
              <a:spcBef>
                <a:spcPts val="533"/>
              </a:spcBef>
              <a:spcAft>
                <a:spcPts val="0"/>
              </a:spcAft>
              <a:buClr>
                <a:schemeClr val="lt1"/>
              </a:buClr>
              <a:buSzPts val="1100"/>
              <a:buChar char="–"/>
              <a:defRPr>
                <a:solidFill>
                  <a:schemeClr val="lt1"/>
                </a:solidFill>
              </a:defRPr>
            </a:lvl6pPr>
            <a:lvl7pPr marL="3200400" lvl="6" indent="-298450" algn="l">
              <a:lnSpc>
                <a:spcPct val="100000"/>
              </a:lnSpc>
              <a:spcBef>
                <a:spcPts val="533"/>
              </a:spcBef>
              <a:spcAft>
                <a:spcPts val="0"/>
              </a:spcAft>
              <a:buClr>
                <a:schemeClr val="lt1"/>
              </a:buClr>
              <a:buSzPts val="1100"/>
              <a:buChar char="•"/>
              <a:defRPr>
                <a:solidFill>
                  <a:schemeClr val="lt1"/>
                </a:solidFill>
              </a:defRPr>
            </a:lvl7pPr>
            <a:lvl8pPr marL="3657600" lvl="7" indent="-298450" algn="l">
              <a:lnSpc>
                <a:spcPct val="100000"/>
              </a:lnSpc>
              <a:spcBef>
                <a:spcPts val="533"/>
              </a:spcBef>
              <a:spcAft>
                <a:spcPts val="0"/>
              </a:spcAft>
              <a:buClr>
                <a:schemeClr val="lt1"/>
              </a:buClr>
              <a:buSzPts val="1100"/>
              <a:buChar char="–"/>
              <a:defRPr>
                <a:solidFill>
                  <a:schemeClr val="lt1"/>
                </a:solidFill>
              </a:defRPr>
            </a:lvl8pPr>
            <a:lvl9pPr marL="4114800" lvl="8" indent="-298450" algn="l">
              <a:lnSpc>
                <a:spcPct val="100000"/>
              </a:lnSpc>
              <a:spcBef>
                <a:spcPts val="533"/>
              </a:spcBef>
              <a:spcAft>
                <a:spcPts val="533"/>
              </a:spcAft>
              <a:buClr>
                <a:schemeClr val="lt1"/>
              </a:buClr>
              <a:buSzPts val="1100"/>
              <a:buChar char="•"/>
              <a:defRPr>
                <a:solidFill>
                  <a:schemeClr val="lt1"/>
                </a:solidFill>
              </a:defRPr>
            </a:lvl9pPr>
          </a:lstStyle>
          <a:p>
            <a:endParaRPr/>
          </a:p>
        </p:txBody>
      </p:sp>
      <p:sp>
        <p:nvSpPr>
          <p:cNvPr id="117" name="Google Shape;117;g3da7697ea72_1_248"/>
          <p:cNvSpPr txBox="1">
            <a:spLocks noGrp="1"/>
          </p:cNvSpPr>
          <p:nvPr>
            <p:ph type="sldNum" idx="12"/>
          </p:nvPr>
        </p:nvSpPr>
        <p:spPr>
          <a:xfrm>
            <a:off x="11327145" y="6400800"/>
            <a:ext cx="422100" cy="1371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600"/>
              <a:buFont typeface="Arial"/>
              <a:buNone/>
              <a:defRPr sz="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8" name="Google Shape;118;g3da7697ea72_1_248"/>
          <p:cNvSpPr txBox="1"/>
          <p:nvPr/>
        </p:nvSpPr>
        <p:spPr>
          <a:xfrm>
            <a:off x="442912" y="6400800"/>
            <a:ext cx="2996700" cy="137100"/>
          </a:xfrm>
          <a:prstGeom prst="rect">
            <a:avLst/>
          </a:prstGeom>
          <a:solidFill>
            <a:schemeClr val="accent3"/>
          </a:solid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chemeClr val="lt1"/>
              </a:buClr>
              <a:buSzPts val="600"/>
              <a:buFont typeface="Arial"/>
              <a:buNone/>
            </a:pPr>
            <a:r>
              <a:rPr lang="en-US" sz="800" b="1" i="0" u="none" strike="noStrike" cap="none">
                <a:solidFill>
                  <a:schemeClr val="lt1"/>
                </a:solidFill>
                <a:latin typeface="Arial"/>
                <a:ea typeface="Arial"/>
                <a:cs typeface="Arial"/>
                <a:sym typeface="Arial"/>
              </a:rPr>
              <a:t>Tech We Can  </a:t>
            </a:r>
            <a:r>
              <a:rPr lang="en-US" sz="800" b="0" i="0" u="none" strike="noStrike" cap="none">
                <a:solidFill>
                  <a:schemeClr val="lt1"/>
                </a:solidFill>
                <a:latin typeface="Arial"/>
                <a:ea typeface="Arial"/>
                <a:cs typeface="Arial"/>
                <a:sym typeface="Arial"/>
              </a:rPr>
              <a:t>|  Tech for Entertainment and Art</a:t>
            </a:r>
            <a:endParaRPr sz="1467"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9"/>
        <p:cNvGrpSpPr/>
        <p:nvPr/>
      </p:nvGrpSpPr>
      <p:grpSpPr>
        <a:xfrm>
          <a:off x="0" y="0"/>
          <a:ext cx="0" cy="0"/>
          <a:chOff x="0" y="0"/>
          <a:chExt cx="0" cy="0"/>
        </a:xfrm>
      </p:grpSpPr>
      <p:sp>
        <p:nvSpPr>
          <p:cNvPr id="120" name="Google Shape;120;g3da7697ea72_1_25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g3da7697ea72_1_25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22" name="Google Shape;122;g3da7697ea72_1_2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g3da7697ea72_1_2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g3da7697ea72_1_2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5"/>
        <p:cNvGrpSpPr/>
        <p:nvPr/>
      </p:nvGrpSpPr>
      <p:grpSpPr>
        <a:xfrm>
          <a:off x="0" y="0"/>
          <a:ext cx="0" cy="0"/>
          <a:chOff x="0" y="0"/>
          <a:chExt cx="0" cy="0"/>
        </a:xfrm>
      </p:grpSpPr>
      <p:sp>
        <p:nvSpPr>
          <p:cNvPr id="126" name="Google Shape;126;g3da7697ea72_1_2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g3da7697ea72_1_25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g3da7697ea72_1_25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g3da7697ea72_1_2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g3da7697ea72_1_2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g3da7697ea72_1_2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2"/>
        <p:cNvGrpSpPr/>
        <p:nvPr/>
      </p:nvGrpSpPr>
      <p:grpSpPr>
        <a:xfrm>
          <a:off x="0" y="0"/>
          <a:ext cx="0" cy="0"/>
          <a:chOff x="0" y="0"/>
          <a:chExt cx="0" cy="0"/>
        </a:xfrm>
      </p:grpSpPr>
      <p:sp>
        <p:nvSpPr>
          <p:cNvPr id="133" name="Google Shape;133;g3da7697ea72_1_266"/>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g3da7697ea72_1_266"/>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5" name="Google Shape;135;g3da7697ea72_1_266"/>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g3da7697ea72_1_266"/>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7" name="Google Shape;137;g3da7697ea72_1_266"/>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g3da7697ea72_1_26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g3da7697ea72_1_26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g3da7697ea72_1_2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1"/>
        <p:cNvGrpSpPr/>
        <p:nvPr/>
      </p:nvGrpSpPr>
      <p:grpSpPr>
        <a:xfrm>
          <a:off x="0" y="0"/>
          <a:ext cx="0" cy="0"/>
          <a:chOff x="0" y="0"/>
          <a:chExt cx="0" cy="0"/>
        </a:xfrm>
      </p:grpSpPr>
      <p:sp>
        <p:nvSpPr>
          <p:cNvPr id="142" name="Google Shape;142;g3da7697ea72_1_27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g3da7697ea72_1_27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g3da7697ea72_1_27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g3da7697ea72_1_2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6"/>
        <p:cNvGrpSpPr/>
        <p:nvPr/>
      </p:nvGrpSpPr>
      <p:grpSpPr>
        <a:xfrm>
          <a:off x="0" y="0"/>
          <a:ext cx="0" cy="0"/>
          <a:chOff x="0" y="0"/>
          <a:chExt cx="0" cy="0"/>
        </a:xfrm>
      </p:grpSpPr>
      <p:sp>
        <p:nvSpPr>
          <p:cNvPr id="147" name="Google Shape;147;g3da7697ea72_1_28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g3da7697ea72_1_280"/>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9" name="Google Shape;149;g3da7697ea72_1_28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0" name="Google Shape;150;g3da7697ea72_1_28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g3da7697ea72_1_28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g3da7697ea72_1_28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3"/>
        <p:cNvGrpSpPr/>
        <p:nvPr/>
      </p:nvGrpSpPr>
      <p:grpSpPr>
        <a:xfrm>
          <a:off x="0" y="0"/>
          <a:ext cx="0" cy="0"/>
          <a:chOff x="0" y="0"/>
          <a:chExt cx="0" cy="0"/>
        </a:xfrm>
      </p:grpSpPr>
      <p:sp>
        <p:nvSpPr>
          <p:cNvPr id="154" name="Google Shape;154;g3da7697ea72_1_28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g3da7697ea72_1_287"/>
          <p:cNvSpPr>
            <a:spLocks noGrp="1"/>
          </p:cNvSpPr>
          <p:nvPr>
            <p:ph type="pic" idx="2"/>
          </p:nvPr>
        </p:nvSpPr>
        <p:spPr>
          <a:xfrm>
            <a:off x="5183188" y="987425"/>
            <a:ext cx="6172200" cy="4873500"/>
          </a:xfrm>
          <a:prstGeom prst="rect">
            <a:avLst/>
          </a:prstGeom>
          <a:noFill/>
          <a:ln>
            <a:noFill/>
          </a:ln>
        </p:spPr>
      </p:sp>
      <p:sp>
        <p:nvSpPr>
          <p:cNvPr id="156" name="Google Shape;156;g3da7697ea72_1_28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7" name="Google Shape;157;g3da7697ea72_1_28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g3da7697ea72_1_28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g3da7697ea72_1_2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0"/>
        <p:cNvGrpSpPr/>
        <p:nvPr/>
      </p:nvGrpSpPr>
      <p:grpSpPr>
        <a:xfrm>
          <a:off x="0" y="0"/>
          <a:ext cx="0" cy="0"/>
          <a:chOff x="0" y="0"/>
          <a:chExt cx="0" cy="0"/>
        </a:xfrm>
      </p:grpSpPr>
      <p:sp>
        <p:nvSpPr>
          <p:cNvPr id="161" name="Google Shape;161;g3da7697ea72_1_2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g3da7697ea72_1_294"/>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g3da7697ea72_1_29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g3da7697ea72_1_29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g3da7697ea72_1_2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6"/>
        <p:cNvGrpSpPr/>
        <p:nvPr/>
      </p:nvGrpSpPr>
      <p:grpSpPr>
        <a:xfrm>
          <a:off x="0" y="0"/>
          <a:ext cx="0" cy="0"/>
          <a:chOff x="0" y="0"/>
          <a:chExt cx="0" cy="0"/>
        </a:xfrm>
      </p:grpSpPr>
      <p:sp>
        <p:nvSpPr>
          <p:cNvPr id="167" name="Google Shape;167;g3da7697ea72_1_30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g3da7697ea72_1_30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g3da7697ea72_1_3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g3da7697ea72_1_3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g3da7697ea72_1_3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A3E"/>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1A3E"/>
        </a:solidFill>
        <a:effectLst/>
      </p:bgPr>
    </p:bg>
    <p:spTree>
      <p:nvGrpSpPr>
        <p:cNvPr id="1" name="Shape 87"/>
        <p:cNvGrpSpPr/>
        <p:nvPr/>
      </p:nvGrpSpPr>
      <p:grpSpPr>
        <a:xfrm>
          <a:off x="0" y="0"/>
          <a:ext cx="0" cy="0"/>
          <a:chOff x="0" y="0"/>
          <a:chExt cx="0" cy="0"/>
        </a:xfrm>
      </p:grpSpPr>
      <p:sp>
        <p:nvSpPr>
          <p:cNvPr id="88" name="Google Shape;88;g3da7697ea72_1_2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Google Shape;89;g3da7697ea72_1_2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0" name="Google Shape;90;g3da7697ea72_1_2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1" name="Google Shape;91;g3da7697ea72_1_2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 name="Google Shape;92;g3da7697ea72_1_2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757575"/>
                </a:solidFill>
                <a:latin typeface="Arial"/>
                <a:ea typeface="Arial"/>
                <a:cs typeface="Arial"/>
                <a:sym typeface="Arial"/>
              </a:defRPr>
            </a:lvl1pPr>
            <a:lvl2pPr marL="0" marR="0" lvl="1" indent="0" algn="r">
              <a:spcBef>
                <a:spcPts val="0"/>
              </a:spcBef>
              <a:buNone/>
              <a:defRPr sz="1200" b="0" i="0" u="none" strike="noStrike" cap="none">
                <a:solidFill>
                  <a:srgbClr val="757575"/>
                </a:solidFill>
                <a:latin typeface="Arial"/>
                <a:ea typeface="Arial"/>
                <a:cs typeface="Arial"/>
                <a:sym typeface="Arial"/>
              </a:defRPr>
            </a:lvl2pPr>
            <a:lvl3pPr marL="0" marR="0" lvl="2" indent="0" algn="r">
              <a:spcBef>
                <a:spcPts val="0"/>
              </a:spcBef>
              <a:buNone/>
              <a:defRPr sz="1200" b="0" i="0" u="none" strike="noStrike" cap="none">
                <a:solidFill>
                  <a:srgbClr val="757575"/>
                </a:solidFill>
                <a:latin typeface="Arial"/>
                <a:ea typeface="Arial"/>
                <a:cs typeface="Arial"/>
                <a:sym typeface="Arial"/>
              </a:defRPr>
            </a:lvl3pPr>
            <a:lvl4pPr marL="0" marR="0" lvl="3" indent="0" algn="r">
              <a:spcBef>
                <a:spcPts val="0"/>
              </a:spcBef>
              <a:buNone/>
              <a:defRPr sz="1200" b="0" i="0" u="none" strike="noStrike" cap="none">
                <a:solidFill>
                  <a:srgbClr val="757575"/>
                </a:solidFill>
                <a:latin typeface="Arial"/>
                <a:ea typeface="Arial"/>
                <a:cs typeface="Arial"/>
                <a:sym typeface="Arial"/>
              </a:defRPr>
            </a:lvl4pPr>
            <a:lvl5pPr marL="0" marR="0" lvl="4" indent="0" algn="r">
              <a:spcBef>
                <a:spcPts val="0"/>
              </a:spcBef>
              <a:buNone/>
              <a:defRPr sz="1200" b="0" i="0" u="none" strike="noStrike" cap="none">
                <a:solidFill>
                  <a:srgbClr val="757575"/>
                </a:solidFill>
                <a:latin typeface="Arial"/>
                <a:ea typeface="Arial"/>
                <a:cs typeface="Arial"/>
                <a:sym typeface="Arial"/>
              </a:defRPr>
            </a:lvl5pPr>
            <a:lvl6pPr marL="0" marR="0" lvl="5" indent="0" algn="r">
              <a:spcBef>
                <a:spcPts val="0"/>
              </a:spcBef>
              <a:buNone/>
              <a:defRPr sz="1200" b="0" i="0" u="none" strike="noStrike" cap="none">
                <a:solidFill>
                  <a:srgbClr val="757575"/>
                </a:solidFill>
                <a:latin typeface="Arial"/>
                <a:ea typeface="Arial"/>
                <a:cs typeface="Arial"/>
                <a:sym typeface="Arial"/>
              </a:defRPr>
            </a:lvl6pPr>
            <a:lvl7pPr marL="0" marR="0" lvl="6" indent="0" algn="r">
              <a:spcBef>
                <a:spcPts val="0"/>
              </a:spcBef>
              <a:buNone/>
              <a:defRPr sz="1200" b="0" i="0" u="none" strike="noStrike" cap="none">
                <a:solidFill>
                  <a:srgbClr val="757575"/>
                </a:solidFill>
                <a:latin typeface="Arial"/>
                <a:ea typeface="Arial"/>
                <a:cs typeface="Arial"/>
                <a:sym typeface="Arial"/>
              </a:defRPr>
            </a:lvl7pPr>
            <a:lvl8pPr marL="0" marR="0" lvl="7" indent="0" algn="r">
              <a:spcBef>
                <a:spcPts val="0"/>
              </a:spcBef>
              <a:buNone/>
              <a:defRPr sz="1200" b="0" i="0" u="none" strike="noStrike" cap="none">
                <a:solidFill>
                  <a:srgbClr val="757575"/>
                </a:solidFill>
                <a:latin typeface="Arial"/>
                <a:ea typeface="Arial"/>
                <a:cs typeface="Arial"/>
                <a:sym typeface="Arial"/>
              </a:defRPr>
            </a:lvl8pPr>
            <a:lvl9pPr marL="0" marR="0" lvl="8" indent="0" algn="r">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eDIQDLNdhaM?feature=oembed" TargetMode="Externa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2.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image" Target="../media/image43.jpe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2" name="Freeform 2">
            <a:extLst>
              <a:ext uri="{FF2B5EF4-FFF2-40B4-BE49-F238E27FC236}">
                <a16:creationId xmlns:a16="http://schemas.microsoft.com/office/drawing/2014/main" id="{541C9DB8-F30B-C07F-6C8A-6835F2528189}"/>
              </a:ext>
            </a:extLst>
          </p:cNvPr>
          <p:cNvSpPr/>
          <p:nvPr/>
        </p:nvSpPr>
        <p:spPr>
          <a:xfrm>
            <a:off x="4181129" y="2140772"/>
            <a:ext cx="8072364" cy="4735302"/>
          </a:xfrm>
          <a:custGeom>
            <a:avLst/>
            <a:gdLst/>
            <a:ahLst/>
            <a:cxnLst/>
            <a:rect l="l" t="t" r="r" b="b"/>
            <a:pathLst>
              <a:path w="12422038" h="8229600">
                <a:moveTo>
                  <a:pt x="0" y="0"/>
                </a:moveTo>
                <a:lnTo>
                  <a:pt x="12422038" y="0"/>
                </a:lnTo>
                <a:lnTo>
                  <a:pt x="12422038" y="8229600"/>
                </a:lnTo>
                <a:lnTo>
                  <a:pt x="0" y="8229600"/>
                </a:lnTo>
                <a:lnTo>
                  <a:pt x="0" y="0"/>
                </a:lnTo>
                <a:close/>
              </a:path>
            </a:pathLst>
          </a:custGeom>
          <a:blipFill>
            <a:blip r:embed="rId3">
              <a:alphaModFix amt="50000"/>
            </a:blip>
            <a:stretch>
              <a:fillRect/>
            </a:stretch>
          </a:blipFill>
        </p:spPr>
        <p:txBody>
          <a:bodyPr/>
          <a:lstStyle/>
          <a:p>
            <a:endParaRPr lang="en-GB"/>
          </a:p>
        </p:txBody>
      </p:sp>
      <p:sp>
        <p:nvSpPr>
          <p:cNvPr id="177" name="Google Shape;177;g3d885aebdd0_0_14"/>
          <p:cNvSpPr txBox="1"/>
          <p:nvPr/>
        </p:nvSpPr>
        <p:spPr>
          <a:xfrm>
            <a:off x="3163893" y="6353953"/>
            <a:ext cx="1800000" cy="415500"/>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lt1"/>
                </a:solidFill>
                <a:latin typeface="Poppins"/>
                <a:ea typeface="Poppins"/>
                <a:cs typeface="Poppins"/>
                <a:sym typeface="Poppins"/>
              </a:rPr>
              <a:t>© Tech She Can 2025</a:t>
            </a:r>
            <a:endParaRPr sz="1100" b="0" i="0" u="none" strike="noStrike" cap="none">
              <a:solidFill>
                <a:schemeClr val="dk1"/>
              </a:solidFill>
              <a:latin typeface="Poppins"/>
              <a:ea typeface="Poppins"/>
              <a:cs typeface="Poppins"/>
              <a:sym typeface="Poppins"/>
            </a:endParaRPr>
          </a:p>
        </p:txBody>
      </p:sp>
      <p:sp>
        <p:nvSpPr>
          <p:cNvPr id="178" name="Google Shape;178;g3d885aebdd0_0_14"/>
          <p:cNvSpPr txBox="1"/>
          <p:nvPr/>
        </p:nvSpPr>
        <p:spPr>
          <a:xfrm>
            <a:off x="72925" y="5457040"/>
            <a:ext cx="3391500" cy="11235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1900" b="0" i="0" u="none" strike="noStrike" cap="none">
                <a:solidFill>
                  <a:srgbClr val="FE5E00"/>
                </a:solidFill>
                <a:latin typeface="Poppins"/>
                <a:ea typeface="Poppins"/>
                <a:cs typeface="Poppins"/>
                <a:sym typeface="Poppins"/>
              </a:rPr>
              <a:t>techshecan.org</a:t>
            </a:r>
            <a:endParaRPr sz="1900" b="0" i="0" u="none" strike="noStrike" cap="none">
              <a:solidFill>
                <a:srgbClr val="FE5E00"/>
              </a:solidFill>
              <a:latin typeface="Poppins"/>
              <a:ea typeface="Poppins"/>
              <a:cs typeface="Poppins"/>
              <a:sym typeface="Poppins"/>
            </a:endParaRPr>
          </a:p>
          <a:p>
            <a:pPr marL="0" marR="0" lvl="0" indent="0" algn="l" rtl="0">
              <a:lnSpc>
                <a:spcPct val="100000"/>
              </a:lnSpc>
              <a:spcBef>
                <a:spcPts val="0"/>
              </a:spcBef>
              <a:spcAft>
                <a:spcPts val="0"/>
              </a:spcAft>
              <a:buClr>
                <a:schemeClr val="dk1"/>
              </a:buClr>
              <a:buSzPts val="1500"/>
              <a:buFont typeface="Arial"/>
              <a:buNone/>
            </a:pPr>
            <a:r>
              <a:rPr lang="en-US" sz="1900" b="0" i="0" u="none" strike="noStrike" cap="none">
                <a:solidFill>
                  <a:srgbClr val="FE5E00"/>
                </a:solidFill>
                <a:latin typeface="Poppins"/>
                <a:ea typeface="Poppins"/>
                <a:cs typeface="Poppins"/>
                <a:sym typeface="Poppins"/>
              </a:rPr>
              <a:t>@Tech_She_Can</a:t>
            </a:r>
            <a:endParaRPr sz="1900" b="0" i="0" u="none" strike="noStrike" cap="none">
              <a:solidFill>
                <a:srgbClr val="FE5E00"/>
              </a:solidFill>
              <a:latin typeface="Poppins"/>
              <a:ea typeface="Poppins"/>
              <a:cs typeface="Poppins"/>
              <a:sym typeface="Poppins"/>
            </a:endParaRPr>
          </a:p>
          <a:p>
            <a:pPr marL="0" marR="0" lvl="0" indent="0" algn="l" rtl="0">
              <a:lnSpc>
                <a:spcPct val="100000"/>
              </a:lnSpc>
              <a:spcBef>
                <a:spcPts val="0"/>
              </a:spcBef>
              <a:spcAft>
                <a:spcPts val="0"/>
              </a:spcAft>
              <a:buClr>
                <a:schemeClr val="dk1"/>
              </a:buClr>
              <a:buSzPts val="1500"/>
              <a:buFont typeface="Arial"/>
              <a:buNone/>
            </a:pPr>
            <a:r>
              <a:rPr lang="en-US" sz="1900" b="0" i="0" u="none" strike="noStrike" cap="none">
                <a:solidFill>
                  <a:srgbClr val="FE5E00"/>
                </a:solidFill>
                <a:latin typeface="Poppins"/>
                <a:ea typeface="Poppins"/>
                <a:cs typeface="Poppins"/>
                <a:sym typeface="Poppins"/>
              </a:rPr>
              <a:t>#TechSheCan</a:t>
            </a:r>
            <a:endParaRPr sz="1900" b="0" i="0" u="none" strike="noStrike" cap="none">
              <a:solidFill>
                <a:srgbClr val="FE5E00"/>
              </a:solidFill>
              <a:latin typeface="Poppins"/>
              <a:ea typeface="Poppins"/>
              <a:cs typeface="Poppins"/>
              <a:sym typeface="Poppins"/>
            </a:endParaRPr>
          </a:p>
        </p:txBody>
      </p:sp>
      <p:sp>
        <p:nvSpPr>
          <p:cNvPr id="179" name="Google Shape;179;g3d885aebdd0_0_14"/>
          <p:cNvSpPr txBox="1"/>
          <p:nvPr/>
        </p:nvSpPr>
        <p:spPr>
          <a:xfrm>
            <a:off x="2202796" y="6055749"/>
            <a:ext cx="2761200" cy="415500"/>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1300"/>
              <a:buFont typeface="Arial"/>
              <a:buNone/>
            </a:pPr>
            <a:r>
              <a:rPr lang="en-US" sz="1100" b="0" i="0" u="none" strike="noStrike" cap="none">
                <a:solidFill>
                  <a:schemeClr val="lt1"/>
                </a:solidFill>
                <a:latin typeface="Poppins"/>
                <a:ea typeface="Poppins"/>
                <a:cs typeface="Poppins"/>
                <a:sym typeface="Poppins"/>
              </a:rPr>
              <a:t>Registered charity number: 1195284</a:t>
            </a:r>
            <a:endParaRPr sz="1100" b="0" i="0" u="none" strike="noStrike" cap="none">
              <a:solidFill>
                <a:schemeClr val="lt1"/>
              </a:solidFill>
              <a:latin typeface="Poppins"/>
              <a:ea typeface="Poppins"/>
              <a:cs typeface="Poppins"/>
              <a:sym typeface="Poppins"/>
            </a:endParaRPr>
          </a:p>
        </p:txBody>
      </p:sp>
      <p:sp>
        <p:nvSpPr>
          <p:cNvPr id="180" name="Google Shape;180;g3d885aebdd0_0_14"/>
          <p:cNvSpPr txBox="1"/>
          <p:nvPr/>
        </p:nvSpPr>
        <p:spPr>
          <a:xfrm>
            <a:off x="2247597" y="2358429"/>
            <a:ext cx="7868100" cy="2925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Lora"/>
              <a:ea typeface="Lora"/>
              <a:cs typeface="Lora"/>
              <a:sym typeface="Lora"/>
            </a:endParaRPr>
          </a:p>
        </p:txBody>
      </p:sp>
      <p:sp>
        <p:nvSpPr>
          <p:cNvPr id="181" name="Google Shape;181;g3d885aebdd0_0_14"/>
          <p:cNvSpPr/>
          <p:nvPr/>
        </p:nvSpPr>
        <p:spPr>
          <a:xfrm>
            <a:off x="4181128" y="-1507659"/>
            <a:ext cx="2148900" cy="21489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2" name="Google Shape;182;g3d885aebdd0_0_14"/>
          <p:cNvSpPr/>
          <p:nvPr/>
        </p:nvSpPr>
        <p:spPr>
          <a:xfrm>
            <a:off x="10984469" y="817648"/>
            <a:ext cx="2099700" cy="2099700"/>
          </a:xfrm>
          <a:prstGeom prst="ellipse">
            <a:avLst/>
          </a:prstGeom>
          <a:noFill/>
          <a:ln w="21175" cap="flat" cmpd="sng">
            <a:solidFill>
              <a:srgbClr val="FF6023"/>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3" name="Google Shape;183;g3d885aebdd0_0_14"/>
          <p:cNvSpPr/>
          <p:nvPr/>
        </p:nvSpPr>
        <p:spPr>
          <a:xfrm>
            <a:off x="10917475" y="4273051"/>
            <a:ext cx="830700" cy="8307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5" name="Google Shape;185;g3d885aebdd0_0_14"/>
          <p:cNvSpPr/>
          <p:nvPr/>
        </p:nvSpPr>
        <p:spPr>
          <a:xfrm>
            <a:off x="5228231" y="4126400"/>
            <a:ext cx="255600" cy="2556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6" name="Google Shape;186;g3d885aebdd0_0_14"/>
          <p:cNvSpPr/>
          <p:nvPr/>
        </p:nvSpPr>
        <p:spPr>
          <a:xfrm>
            <a:off x="4249212" y="4582212"/>
            <a:ext cx="831300" cy="8313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7" name="Google Shape;187;g3d885aebdd0_0_14"/>
          <p:cNvSpPr/>
          <p:nvPr/>
        </p:nvSpPr>
        <p:spPr>
          <a:xfrm>
            <a:off x="6200728" y="3418016"/>
            <a:ext cx="129300" cy="1293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8" name="Google Shape;188;g3d885aebdd0_0_14"/>
          <p:cNvSpPr/>
          <p:nvPr/>
        </p:nvSpPr>
        <p:spPr>
          <a:xfrm>
            <a:off x="11738071" y="5487029"/>
            <a:ext cx="326100" cy="3261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89" name="Google Shape;189;g3d885aebdd0_0_14"/>
          <p:cNvSpPr/>
          <p:nvPr/>
        </p:nvSpPr>
        <p:spPr>
          <a:xfrm>
            <a:off x="3944335" y="-1720157"/>
            <a:ext cx="2606400" cy="2606400"/>
          </a:xfrm>
          <a:prstGeom prst="ellipse">
            <a:avLst/>
          </a:prstGeom>
          <a:noFill/>
          <a:ln w="12700" cap="flat" cmpd="sng">
            <a:solidFill>
              <a:srgbClr val="BFBFBF"/>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90" name="Google Shape;190;g3d885aebdd0_0_14"/>
          <p:cNvSpPr/>
          <p:nvPr/>
        </p:nvSpPr>
        <p:spPr>
          <a:xfrm>
            <a:off x="6175499" y="5964075"/>
            <a:ext cx="1554300" cy="1554300"/>
          </a:xfrm>
          <a:prstGeom prst="ellipse">
            <a:avLst/>
          </a:prstGeom>
          <a:noFill/>
          <a:ln w="21175" cap="flat" cmpd="sng">
            <a:solidFill>
              <a:srgbClr val="FFC8D2"/>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91" name="Google Shape;191;g3d885aebdd0_0_14"/>
          <p:cNvSpPr txBox="1"/>
          <p:nvPr/>
        </p:nvSpPr>
        <p:spPr>
          <a:xfrm>
            <a:off x="347203" y="2513055"/>
            <a:ext cx="8720400" cy="6156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6900"/>
              <a:buFont typeface="Arial"/>
              <a:buNone/>
            </a:pPr>
            <a:r>
              <a:rPr lang="en-US" sz="3200" b="0" i="0" u="none" strike="noStrike" cap="none">
                <a:solidFill>
                  <a:schemeClr val="lt1"/>
                </a:solidFill>
                <a:latin typeface="Poppins SemiBold"/>
                <a:ea typeface="Poppins SemiBold"/>
                <a:cs typeface="Poppins SemiBold"/>
                <a:sym typeface="Poppins SemiBold"/>
              </a:rPr>
              <a:t>Thanks for joining us for </a:t>
            </a:r>
            <a:endParaRPr sz="1900" b="0" i="0" u="none" strike="noStrike" cap="none">
              <a:solidFill>
                <a:srgbClr val="000000"/>
              </a:solidFill>
              <a:latin typeface="Arial"/>
              <a:ea typeface="Arial"/>
              <a:cs typeface="Arial"/>
              <a:sym typeface="Arial"/>
            </a:endParaRPr>
          </a:p>
        </p:txBody>
      </p:sp>
      <p:sp>
        <p:nvSpPr>
          <p:cNvPr id="192" name="Google Shape;192;g3d885aebdd0_0_14"/>
          <p:cNvSpPr txBox="1"/>
          <p:nvPr/>
        </p:nvSpPr>
        <p:spPr>
          <a:xfrm>
            <a:off x="347203" y="2999344"/>
            <a:ext cx="7124700" cy="1061789"/>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5300"/>
              <a:buFont typeface="Arial"/>
              <a:buNone/>
            </a:pPr>
            <a:r>
              <a:rPr lang="en-US" sz="5300" b="0" i="0" u="none" strike="noStrike" cap="none">
                <a:solidFill>
                  <a:schemeClr val="lt1"/>
                </a:solidFill>
                <a:latin typeface="Poppins SemiBold"/>
                <a:ea typeface="Poppins SemiBold"/>
                <a:cs typeface="Poppins SemiBold"/>
                <a:sym typeface="Poppins SemiBold"/>
              </a:rPr>
              <a:t>Tech for Money </a:t>
            </a:r>
            <a:endParaRPr sz="1900" b="0" i="0" u="none" strike="noStrike" cap="none">
              <a:solidFill>
                <a:srgbClr val="000000"/>
              </a:solidFill>
              <a:latin typeface="Arial"/>
              <a:ea typeface="Arial"/>
              <a:cs typeface="Arial"/>
              <a:sym typeface="Arial"/>
            </a:endParaRPr>
          </a:p>
        </p:txBody>
      </p:sp>
      <p:sp>
        <p:nvSpPr>
          <p:cNvPr id="9" name="Google Shape;183;g3d885aebdd0_0_14">
            <a:extLst>
              <a:ext uri="{FF2B5EF4-FFF2-40B4-BE49-F238E27FC236}">
                <a16:creationId xmlns:a16="http://schemas.microsoft.com/office/drawing/2014/main" id="{A42DFB19-43FD-25D0-9FB4-A735BE583AD8}"/>
              </a:ext>
            </a:extLst>
          </p:cNvPr>
          <p:cNvSpPr/>
          <p:nvPr/>
        </p:nvSpPr>
        <p:spPr>
          <a:xfrm>
            <a:off x="7410599" y="322041"/>
            <a:ext cx="638400" cy="6384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pic>
        <p:nvPicPr>
          <p:cNvPr id="10" name="Google Shape;221;g3d885aebdd0_0_413" title="Rooster designs.png">
            <a:extLst>
              <a:ext uri="{FF2B5EF4-FFF2-40B4-BE49-F238E27FC236}">
                <a16:creationId xmlns:a16="http://schemas.microsoft.com/office/drawing/2014/main" id="{B6C436BF-63BA-7CD9-06F9-D1ABDEF3968A}"/>
              </a:ext>
            </a:extLst>
          </p:cNvPr>
          <p:cNvPicPr preferRelativeResize="0"/>
          <p:nvPr/>
        </p:nvPicPr>
        <p:blipFill rotWithShape="1">
          <a:blip r:embed="rId4">
            <a:alphaModFix/>
          </a:blip>
          <a:srcRect l="20469" t="46851" r="36227" b="22531"/>
          <a:stretch/>
        </p:blipFill>
        <p:spPr>
          <a:xfrm flipH="1">
            <a:off x="5302835" y="4153012"/>
            <a:ext cx="2819354" cy="2961032"/>
          </a:xfrm>
          <a:prstGeom prst="rect">
            <a:avLst/>
          </a:prstGeom>
          <a:noFill/>
          <a:ln>
            <a:noFill/>
          </a:ln>
        </p:spPr>
      </p:pic>
      <p:pic>
        <p:nvPicPr>
          <p:cNvPr id="11" name="Picture 10">
            <a:extLst>
              <a:ext uri="{FF2B5EF4-FFF2-40B4-BE49-F238E27FC236}">
                <a16:creationId xmlns:a16="http://schemas.microsoft.com/office/drawing/2014/main" id="{5F038A78-D312-A804-03DF-BB39319529B9}"/>
              </a:ext>
            </a:extLst>
          </p:cNvPr>
          <p:cNvPicPr>
            <a:picLocks noChangeAspect="1"/>
          </p:cNvPicPr>
          <p:nvPr/>
        </p:nvPicPr>
        <p:blipFill>
          <a:blip r:embed="rId5"/>
          <a:srcRect l="18072" r="41881"/>
          <a:stretch>
            <a:fillRect/>
          </a:stretch>
        </p:blipFill>
        <p:spPr>
          <a:xfrm>
            <a:off x="7519009" y="206484"/>
            <a:ext cx="4651596" cy="8603877"/>
          </a:xfrm>
          <a:prstGeom prst="rect">
            <a:avLst/>
          </a:prstGeom>
        </p:spPr>
      </p:pic>
      <p:pic>
        <p:nvPicPr>
          <p:cNvPr id="4" name="Google Shape;193;g3d885aebdd0_0_14" title="NW_Rooster_Money_Stacked_RGB_NEG.png">
            <a:extLst>
              <a:ext uri="{FF2B5EF4-FFF2-40B4-BE49-F238E27FC236}">
                <a16:creationId xmlns:a16="http://schemas.microsoft.com/office/drawing/2014/main" id="{8A019E15-10E6-82AA-84E2-4E3119D23A6D}"/>
              </a:ext>
            </a:extLst>
          </p:cNvPr>
          <p:cNvPicPr preferRelativeResize="0"/>
          <p:nvPr/>
        </p:nvPicPr>
        <p:blipFill>
          <a:blip r:embed="rId6">
            <a:alphaModFix/>
          </a:blip>
          <a:stretch>
            <a:fillRect/>
          </a:stretch>
        </p:blipFill>
        <p:spPr>
          <a:xfrm>
            <a:off x="2105564" y="323966"/>
            <a:ext cx="2054495" cy="2099699"/>
          </a:xfrm>
          <a:prstGeom prst="rect">
            <a:avLst/>
          </a:prstGeom>
          <a:noFill/>
          <a:ln>
            <a:noFill/>
          </a:ln>
        </p:spPr>
      </p:pic>
      <p:sp>
        <p:nvSpPr>
          <p:cNvPr id="5" name="Google Shape;195;g3d885aebdd0_0_14">
            <a:extLst>
              <a:ext uri="{FF2B5EF4-FFF2-40B4-BE49-F238E27FC236}">
                <a16:creationId xmlns:a16="http://schemas.microsoft.com/office/drawing/2014/main" id="{670271D7-EC68-F6B2-5383-A30F969FC3E0}"/>
              </a:ext>
            </a:extLst>
          </p:cNvPr>
          <p:cNvSpPr txBox="1"/>
          <p:nvPr/>
        </p:nvSpPr>
        <p:spPr>
          <a:xfrm>
            <a:off x="2058361" y="188216"/>
            <a:ext cx="2148900" cy="415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US" sz="1600" dirty="0">
                <a:solidFill>
                  <a:schemeClr val="lt1"/>
                </a:solidFill>
                <a:latin typeface="Poppins"/>
                <a:ea typeface="Poppins"/>
                <a:cs typeface="Poppins"/>
                <a:sym typeface="Poppins"/>
              </a:rPr>
              <a:t>In partnership with:</a:t>
            </a:r>
            <a:endParaRPr sz="1600" dirty="0">
              <a:solidFill>
                <a:schemeClr val="lt1"/>
              </a:solidFill>
              <a:latin typeface="Poppins"/>
              <a:ea typeface="Poppins"/>
              <a:cs typeface="Poppins"/>
              <a:sym typeface="Poppins"/>
            </a:endParaRPr>
          </a:p>
        </p:txBody>
      </p:sp>
      <p:pic>
        <p:nvPicPr>
          <p:cNvPr id="6" name="Picture 5">
            <a:extLst>
              <a:ext uri="{FF2B5EF4-FFF2-40B4-BE49-F238E27FC236}">
                <a16:creationId xmlns:a16="http://schemas.microsoft.com/office/drawing/2014/main" id="{5C011AB6-5C79-9158-1016-2722AE3D2ED7}"/>
              </a:ext>
            </a:extLst>
          </p:cNvPr>
          <p:cNvPicPr>
            <a:picLocks noChangeAspect="1"/>
          </p:cNvPicPr>
          <p:nvPr/>
        </p:nvPicPr>
        <p:blipFill>
          <a:blip r:embed="rId7"/>
          <a:stretch>
            <a:fillRect/>
          </a:stretch>
        </p:blipFill>
        <p:spPr>
          <a:xfrm>
            <a:off x="59770" y="70146"/>
            <a:ext cx="1960694" cy="19606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 name="Google Shape;234;g3d885aebdd0_0_413">
            <a:extLst>
              <a:ext uri="{FF2B5EF4-FFF2-40B4-BE49-F238E27FC236}">
                <a16:creationId xmlns:a16="http://schemas.microsoft.com/office/drawing/2014/main" id="{C133D05B-85B7-F7A1-9061-62CE4E596FE3}"/>
              </a:ext>
            </a:extLst>
          </p:cNvPr>
          <p:cNvSpPr/>
          <p:nvPr/>
        </p:nvSpPr>
        <p:spPr>
          <a:xfrm>
            <a:off x="419289" y="2813308"/>
            <a:ext cx="6526259" cy="1351077"/>
          </a:xfrm>
          <a:prstGeom prst="roundRect">
            <a:avLst>
              <a:gd name="adj" fmla="val 16667"/>
            </a:avLst>
          </a:prstGeom>
          <a:solidFill>
            <a:srgbClr val="FFC8D2"/>
          </a:solidFill>
          <a:ln w="33875" cap="flat" cmpd="sng">
            <a:solidFill>
              <a:srgbClr val="FFC8D2"/>
            </a:solidFill>
            <a:prstDash val="solid"/>
            <a:round/>
            <a:headEnd type="none" w="sm" len="sm"/>
            <a:tailEnd type="none" w="sm" len="sm"/>
          </a:ln>
        </p:spPr>
        <p:txBody>
          <a:bodyPr spcFirstLastPara="1" wrap="square" lIns="121900" tIns="60925" rIns="121900" bIns="609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209" name="Google Shape;209;g3d885aebdd0_0_413"/>
          <p:cNvSpPr/>
          <p:nvPr/>
        </p:nvSpPr>
        <p:spPr>
          <a:xfrm>
            <a:off x="6589047" y="1691094"/>
            <a:ext cx="2238600" cy="638400"/>
          </a:xfrm>
          <a:prstGeom prst="roundRect">
            <a:avLst>
              <a:gd name="adj" fmla="val 16667"/>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0" name="Google Shape;210;g3d885aebdd0_0_413"/>
          <p:cNvSpPr txBox="1"/>
          <p:nvPr/>
        </p:nvSpPr>
        <p:spPr>
          <a:xfrm>
            <a:off x="430581" y="2811033"/>
            <a:ext cx="6440391" cy="1656292"/>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0" i="0" u="none" strike="noStrike" cap="none">
                <a:solidFill>
                  <a:schemeClr val="bg2"/>
                </a:solidFill>
                <a:latin typeface="Poppins"/>
                <a:ea typeface="Poppins"/>
                <a:cs typeface="Poppins"/>
                <a:sym typeface="Poppins"/>
              </a:rPr>
              <a:t>Technology is the use of science and knowledge to solve problems or invent useful tools.</a:t>
            </a:r>
            <a:endParaRPr lang="en-US" sz="2400" b="0" i="0" u="none" strike="noStrike" cap="none">
              <a:solidFill>
                <a:schemeClr val="bg2"/>
              </a:solidFill>
              <a:latin typeface="Poppins"/>
              <a:ea typeface="Poppins"/>
              <a:cs typeface="Poppins"/>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FC8D2"/>
              </a:solidFill>
              <a:latin typeface="Poppins"/>
              <a:ea typeface="Poppins"/>
              <a:cs typeface="Poppins"/>
              <a:sym typeface="Poppins"/>
            </a:endParaRPr>
          </a:p>
        </p:txBody>
      </p:sp>
      <p:sp>
        <p:nvSpPr>
          <p:cNvPr id="211" name="Google Shape;211;g3d885aebdd0_0_413"/>
          <p:cNvSpPr txBox="1">
            <a:spLocks noGrp="1"/>
          </p:cNvSpPr>
          <p:nvPr>
            <p:ph type="title"/>
          </p:nvPr>
        </p:nvSpPr>
        <p:spPr>
          <a:xfrm>
            <a:off x="422972" y="621881"/>
            <a:ext cx="11340000" cy="578400"/>
          </a:xfrm>
          <a:prstGeom prst="rect">
            <a:avLst/>
          </a:prstGeom>
          <a:noFill/>
          <a:ln>
            <a:noFill/>
          </a:ln>
        </p:spPr>
        <p:txBody>
          <a:bodyPr spcFirstLastPara="1" wrap="square" lIns="121900" tIns="60925" rIns="121900" bIns="60925" anchor="b" anchorCtr="0">
            <a:noAutofit/>
          </a:bodyPr>
          <a:lstStyle/>
          <a:p>
            <a:pPr marL="0" lvl="0" indent="0" algn="l" rtl="0">
              <a:lnSpc>
                <a:spcPct val="100000"/>
              </a:lnSpc>
              <a:spcBef>
                <a:spcPts val="0"/>
              </a:spcBef>
              <a:spcAft>
                <a:spcPts val="0"/>
              </a:spcAft>
              <a:buSzPts val="2900"/>
              <a:buNone/>
            </a:pPr>
            <a:r>
              <a:rPr lang="en-US" sz="3700">
                <a:latin typeface="Poppins"/>
                <a:ea typeface="Poppins"/>
                <a:cs typeface="Poppins"/>
                <a:sym typeface="Poppins"/>
              </a:rPr>
              <a:t>What is Technology?</a:t>
            </a:r>
            <a:endParaRPr sz="3700">
              <a:latin typeface="Poppins"/>
              <a:ea typeface="Poppins"/>
              <a:cs typeface="Poppins"/>
              <a:sym typeface="Poppins"/>
            </a:endParaRPr>
          </a:p>
        </p:txBody>
      </p:sp>
      <p:sp>
        <p:nvSpPr>
          <p:cNvPr id="212" name="Google Shape;212;g3d885aebdd0_0_413"/>
          <p:cNvSpPr/>
          <p:nvPr/>
        </p:nvSpPr>
        <p:spPr>
          <a:xfrm>
            <a:off x="8627167" y="2926017"/>
            <a:ext cx="4559100" cy="44280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3" name="Google Shape;213;g3d885aebdd0_0_413"/>
          <p:cNvSpPr/>
          <p:nvPr/>
        </p:nvSpPr>
        <p:spPr>
          <a:xfrm>
            <a:off x="8570019" y="607157"/>
            <a:ext cx="2807700" cy="26796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4" name="Google Shape;214;g3d885aebdd0_0_413"/>
          <p:cNvSpPr/>
          <p:nvPr/>
        </p:nvSpPr>
        <p:spPr>
          <a:xfrm>
            <a:off x="7788558" y="268364"/>
            <a:ext cx="830700" cy="8307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5" name="Google Shape;215;g3d885aebdd0_0_413"/>
          <p:cNvSpPr/>
          <p:nvPr/>
        </p:nvSpPr>
        <p:spPr>
          <a:xfrm>
            <a:off x="11328489" y="207241"/>
            <a:ext cx="638400" cy="6384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6" name="Google Shape;216;g3d885aebdd0_0_413"/>
          <p:cNvSpPr/>
          <p:nvPr/>
        </p:nvSpPr>
        <p:spPr>
          <a:xfrm>
            <a:off x="7249187" y="4706183"/>
            <a:ext cx="255600" cy="2556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7" name="Google Shape;217;g3d885aebdd0_0_413"/>
          <p:cNvSpPr/>
          <p:nvPr/>
        </p:nvSpPr>
        <p:spPr>
          <a:xfrm>
            <a:off x="10817320" y="424343"/>
            <a:ext cx="831300" cy="8313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8" name="Google Shape;218;g3d885aebdd0_0_413"/>
          <p:cNvSpPr/>
          <p:nvPr/>
        </p:nvSpPr>
        <p:spPr>
          <a:xfrm>
            <a:off x="7500172" y="4097735"/>
            <a:ext cx="129300" cy="1293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19" name="Google Shape;219;g3d885aebdd0_0_413"/>
          <p:cNvSpPr/>
          <p:nvPr/>
        </p:nvSpPr>
        <p:spPr>
          <a:xfrm>
            <a:off x="8408461" y="318681"/>
            <a:ext cx="326100" cy="3261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20" name="Google Shape;220;g3d885aebdd0_0_413"/>
          <p:cNvSpPr/>
          <p:nvPr/>
        </p:nvSpPr>
        <p:spPr>
          <a:xfrm>
            <a:off x="5717193" y="6229119"/>
            <a:ext cx="1554300" cy="1554300"/>
          </a:xfrm>
          <a:prstGeom prst="ellipse">
            <a:avLst/>
          </a:prstGeom>
          <a:noFill/>
          <a:ln w="21175" cap="flat" cmpd="sng">
            <a:solidFill>
              <a:srgbClr val="FFC8D2"/>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pic>
        <p:nvPicPr>
          <p:cNvPr id="221" name="Google Shape;221;g3d885aebdd0_0_413" title="Rooster designs.png"/>
          <p:cNvPicPr preferRelativeResize="0"/>
          <p:nvPr/>
        </p:nvPicPr>
        <p:blipFill rotWithShape="1">
          <a:blip r:embed="rId3">
            <a:alphaModFix/>
          </a:blip>
          <a:srcRect l="20469" t="46851" r="36227" b="22531"/>
          <a:stretch/>
        </p:blipFill>
        <p:spPr>
          <a:xfrm flipH="1">
            <a:off x="8713425" y="686496"/>
            <a:ext cx="2520900" cy="2520900"/>
          </a:xfrm>
          <a:prstGeom prst="rect">
            <a:avLst/>
          </a:prstGeom>
          <a:noFill/>
          <a:ln>
            <a:noFill/>
          </a:ln>
        </p:spPr>
      </p:pic>
      <p:pic>
        <p:nvPicPr>
          <p:cNvPr id="222" name="Google Shape;222;g3d885aebdd0_0_413" title="Katie.png"/>
          <p:cNvPicPr preferRelativeResize="0"/>
          <p:nvPr/>
        </p:nvPicPr>
        <p:blipFill>
          <a:blip r:embed="rId4">
            <a:alphaModFix/>
          </a:blip>
          <a:stretch>
            <a:fillRect/>
          </a:stretch>
        </p:blipFill>
        <p:spPr>
          <a:xfrm>
            <a:off x="8713425" y="2442888"/>
            <a:ext cx="4144549" cy="4782175"/>
          </a:xfrm>
          <a:prstGeom prst="rect">
            <a:avLst/>
          </a:prstGeom>
          <a:noFill/>
          <a:ln>
            <a:noFill/>
          </a:ln>
        </p:spPr>
      </p:pic>
      <p:sp>
        <p:nvSpPr>
          <p:cNvPr id="223" name="Google Shape;223;g3d885aebdd0_0_413"/>
          <p:cNvSpPr txBox="1"/>
          <p:nvPr/>
        </p:nvSpPr>
        <p:spPr>
          <a:xfrm>
            <a:off x="6869125" y="1702500"/>
            <a:ext cx="1883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rgbClr val="001A3E"/>
                </a:solidFill>
                <a:latin typeface="Poppins"/>
                <a:ea typeface="Poppins"/>
                <a:cs typeface="Poppins"/>
                <a:sym typeface="Poppins"/>
              </a:rPr>
              <a:t>Tex</a:t>
            </a:r>
            <a:endParaRPr sz="2800" b="1">
              <a:solidFill>
                <a:srgbClr val="001A3E"/>
              </a:solidFill>
              <a:latin typeface="Poppins"/>
              <a:ea typeface="Poppins"/>
              <a:cs typeface="Poppins"/>
              <a:sym typeface="Poppins"/>
            </a:endParaRPr>
          </a:p>
        </p:txBody>
      </p:sp>
      <p:sp>
        <p:nvSpPr>
          <p:cNvPr id="224" name="Google Shape;224;g3d885aebdd0_0_413"/>
          <p:cNvSpPr/>
          <p:nvPr/>
        </p:nvSpPr>
        <p:spPr>
          <a:xfrm>
            <a:off x="6691672" y="4588544"/>
            <a:ext cx="2238600" cy="638400"/>
          </a:xfrm>
          <a:prstGeom prst="roundRect">
            <a:avLst>
              <a:gd name="adj" fmla="val 16667"/>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900" b="0" i="0" u="none" strike="noStrike" cap="none">
              <a:solidFill>
                <a:schemeClr val="lt1"/>
              </a:solidFill>
              <a:latin typeface="Arial"/>
              <a:ea typeface="Arial"/>
              <a:cs typeface="Arial"/>
              <a:sym typeface="Arial"/>
            </a:endParaRPr>
          </a:p>
        </p:txBody>
      </p:sp>
      <p:sp>
        <p:nvSpPr>
          <p:cNvPr id="225" name="Google Shape;225;g3d885aebdd0_0_413"/>
          <p:cNvSpPr txBox="1"/>
          <p:nvPr/>
        </p:nvSpPr>
        <p:spPr>
          <a:xfrm>
            <a:off x="6943950" y="4599950"/>
            <a:ext cx="1883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rgbClr val="001A3E"/>
                </a:solidFill>
                <a:latin typeface="Poppins"/>
                <a:ea typeface="Poppins"/>
                <a:cs typeface="Poppins"/>
                <a:sym typeface="Poppins"/>
              </a:rPr>
              <a:t>Katie</a:t>
            </a:r>
            <a:endParaRPr sz="2800" b="1">
              <a:solidFill>
                <a:srgbClr val="001A3E"/>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3d885aebdd0_0_34"/>
          <p:cNvSpPr txBox="1"/>
          <p:nvPr/>
        </p:nvSpPr>
        <p:spPr>
          <a:xfrm>
            <a:off x="5322695" y="1355003"/>
            <a:ext cx="6324000" cy="30015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3500"/>
              <a:buFont typeface="Arial"/>
              <a:buNone/>
            </a:pPr>
            <a:r>
              <a:rPr lang="en-US" sz="3500" b="0" i="0" u="none" strike="noStrike" cap="none">
                <a:solidFill>
                  <a:srgbClr val="FFC8D2"/>
                </a:solidFill>
                <a:latin typeface="Poppins"/>
                <a:ea typeface="Poppins"/>
                <a:cs typeface="Poppins"/>
                <a:sym typeface="Poppins"/>
              </a:rPr>
              <a:t>Have you ever thought about what you would like to do for a job when you are an adult?</a:t>
            </a:r>
            <a:endParaRPr sz="3500" b="0" i="0" u="none" strike="noStrike" cap="none">
              <a:solidFill>
                <a:srgbClr val="FFC8D2"/>
              </a:solidFill>
              <a:latin typeface="Poppins"/>
              <a:ea typeface="Poppins"/>
              <a:cs typeface="Poppins"/>
              <a:sym typeface="Poppins"/>
            </a:endParaRPr>
          </a:p>
          <a:p>
            <a:pPr marL="0" marR="0" lvl="0" indent="0" algn="ctr" rtl="0">
              <a:lnSpc>
                <a:spcPct val="100000"/>
              </a:lnSpc>
              <a:spcBef>
                <a:spcPts val="0"/>
              </a:spcBef>
              <a:spcAft>
                <a:spcPts val="0"/>
              </a:spcAft>
              <a:buClr>
                <a:srgbClr val="000000"/>
              </a:buClr>
              <a:buSzPts val="3900"/>
              <a:buFont typeface="Arial"/>
              <a:buNone/>
            </a:pPr>
            <a:endParaRPr sz="3900" b="0" i="0" u="none" strike="noStrike" cap="none">
              <a:solidFill>
                <a:srgbClr val="FFC8D2"/>
              </a:solidFill>
              <a:latin typeface="Poppins"/>
              <a:ea typeface="Poppins"/>
              <a:cs typeface="Poppins"/>
              <a:sym typeface="Poppins"/>
            </a:endParaRPr>
          </a:p>
        </p:txBody>
      </p:sp>
      <p:sp>
        <p:nvSpPr>
          <p:cNvPr id="231" name="Google Shape;231;g3d885aebdd0_0_34"/>
          <p:cNvSpPr txBox="1"/>
          <p:nvPr/>
        </p:nvSpPr>
        <p:spPr>
          <a:xfrm>
            <a:off x="5322693" y="3643451"/>
            <a:ext cx="6324000" cy="28569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3700"/>
              <a:buFont typeface="Arial"/>
              <a:buNone/>
            </a:pPr>
            <a:r>
              <a:rPr lang="en-US" sz="3700" b="1" i="0" u="none" strike="noStrike" cap="none">
                <a:solidFill>
                  <a:srgbClr val="FFC8D2"/>
                </a:solidFill>
                <a:latin typeface="Poppins"/>
                <a:ea typeface="Poppins"/>
                <a:cs typeface="Poppins"/>
                <a:sym typeface="Poppins"/>
              </a:rPr>
              <a:t>Would you like a future job working with technology?</a:t>
            </a:r>
            <a:endParaRPr sz="3700" b="1" i="0" u="none" strike="noStrike" cap="none">
              <a:solidFill>
                <a:srgbClr val="FFC8D2"/>
              </a:solidFill>
              <a:latin typeface="Poppins"/>
              <a:ea typeface="Poppins"/>
              <a:cs typeface="Poppins"/>
              <a:sym typeface="Poppins"/>
            </a:endParaRPr>
          </a:p>
          <a:p>
            <a:pPr marL="0" marR="0" lvl="0" indent="0" algn="ctr" rtl="0">
              <a:lnSpc>
                <a:spcPct val="115000"/>
              </a:lnSpc>
              <a:spcBef>
                <a:spcPts val="0"/>
              </a:spcBef>
              <a:spcAft>
                <a:spcPts val="0"/>
              </a:spcAft>
              <a:buClr>
                <a:srgbClr val="000000"/>
              </a:buClr>
              <a:buSzPts val="2100"/>
              <a:buFont typeface="Arial"/>
              <a:buNone/>
            </a:pPr>
            <a:endParaRPr sz="2100" b="1" i="0" u="none" strike="noStrike" cap="none">
              <a:solidFill>
                <a:srgbClr val="FFC8D2"/>
              </a:solidFill>
              <a:latin typeface="Poppins"/>
              <a:ea typeface="Poppins"/>
              <a:cs typeface="Poppins"/>
              <a:sym typeface="Poppins"/>
            </a:endParaRPr>
          </a:p>
        </p:txBody>
      </p:sp>
      <p:pic>
        <p:nvPicPr>
          <p:cNvPr id="232" name="Google Shape;232;g3d885aebdd0_0_34"/>
          <p:cNvPicPr preferRelativeResize="0"/>
          <p:nvPr/>
        </p:nvPicPr>
        <p:blipFill rotWithShape="1">
          <a:blip r:embed="rId3">
            <a:alphaModFix/>
          </a:blip>
          <a:srcRect/>
          <a:stretch/>
        </p:blipFill>
        <p:spPr>
          <a:xfrm flipH="1">
            <a:off x="1485901" y="-81517"/>
            <a:ext cx="3645800" cy="3645767"/>
          </a:xfrm>
          <a:prstGeom prst="rect">
            <a:avLst/>
          </a:prstGeom>
          <a:noFill/>
          <a:ln>
            <a:noFill/>
          </a:ln>
        </p:spPr>
      </p:pic>
      <p:pic>
        <p:nvPicPr>
          <p:cNvPr id="233" name="Google Shape;233;g3d885aebdd0_0_34" title="Rooster designs (55).png"/>
          <p:cNvPicPr preferRelativeResize="0"/>
          <p:nvPr/>
        </p:nvPicPr>
        <p:blipFill rotWithShape="1">
          <a:blip r:embed="rId4">
            <a:alphaModFix/>
          </a:blip>
          <a:srcRect l="4879" t="14621" r="43812" b="11349"/>
          <a:stretch/>
        </p:blipFill>
        <p:spPr>
          <a:xfrm flipH="1">
            <a:off x="0" y="2442882"/>
            <a:ext cx="4179500" cy="44668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3d885aebdd0_0_41"/>
          <p:cNvSpPr/>
          <p:nvPr/>
        </p:nvSpPr>
        <p:spPr>
          <a:xfrm>
            <a:off x="442915" y="1790908"/>
            <a:ext cx="4308300" cy="924300"/>
          </a:xfrm>
          <a:prstGeom prst="rect">
            <a:avLst/>
          </a:prstGeom>
          <a:noFill/>
          <a:ln>
            <a:noFill/>
          </a:ln>
        </p:spPr>
        <p:txBody>
          <a:bodyPr spcFirstLastPara="1" wrap="square" lIns="0" tIns="0" rIns="0" bIns="0" anchor="t" anchorCtr="0">
            <a:noAutofit/>
          </a:bodyPr>
          <a:lstStyle/>
          <a:p>
            <a:pPr marL="12700" marR="0" lvl="0" indent="0" algn="l" rtl="0">
              <a:lnSpc>
                <a:spcPct val="100000"/>
              </a:lnSpc>
              <a:spcBef>
                <a:spcPts val="1300"/>
              </a:spcBef>
              <a:spcAft>
                <a:spcPts val="130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239" name="Google Shape;239;g3d885aebdd0_0_41"/>
          <p:cNvSpPr txBox="1"/>
          <p:nvPr/>
        </p:nvSpPr>
        <p:spPr>
          <a:xfrm>
            <a:off x="359733" y="6238700"/>
            <a:ext cx="3504000" cy="538800"/>
          </a:xfrm>
          <a:prstGeom prst="rect">
            <a:avLst/>
          </a:prstGeom>
          <a:solidFill>
            <a:srgbClr val="001A3E"/>
          </a:solid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40" name="Google Shape;240;g3d885aebdd0_0_41"/>
          <p:cNvSpPr txBox="1"/>
          <p:nvPr/>
        </p:nvSpPr>
        <p:spPr>
          <a:xfrm>
            <a:off x="442948" y="2271516"/>
            <a:ext cx="3504000" cy="2324100"/>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700" b="0" i="0" u="none" strike="noStrike" cap="none">
                <a:solidFill>
                  <a:srgbClr val="FFC8D2"/>
                </a:solidFill>
                <a:latin typeface="Poppins"/>
                <a:ea typeface="Poppins"/>
                <a:cs typeface="Poppins"/>
                <a:sym typeface="Poppins"/>
              </a:rPr>
              <a:t>Do you know how your hobbies and interests are related to jobs in technology? </a:t>
            </a:r>
            <a:endParaRPr sz="2700" b="0" i="0" u="none" strike="noStrike" cap="none">
              <a:solidFill>
                <a:srgbClr val="FFC8D2"/>
              </a:solidFill>
              <a:latin typeface="Poppins"/>
              <a:ea typeface="Poppins"/>
              <a:cs typeface="Poppins"/>
              <a:sym typeface="Poppins"/>
            </a:endParaRPr>
          </a:p>
        </p:txBody>
      </p:sp>
      <p:pic>
        <p:nvPicPr>
          <p:cNvPr id="4" name="Picture 3" descr="A person and a child shopping in a grocery store&#10;&#10;AI-generated content may be incorrect.">
            <a:extLst>
              <a:ext uri="{FF2B5EF4-FFF2-40B4-BE49-F238E27FC236}">
                <a16:creationId xmlns:a16="http://schemas.microsoft.com/office/drawing/2014/main" id="{25713618-C356-F35C-B774-F9969B967FDB}"/>
              </a:ext>
            </a:extLst>
          </p:cNvPr>
          <p:cNvPicPr>
            <a:picLocks noChangeAspect="1"/>
          </p:cNvPicPr>
          <p:nvPr/>
        </p:nvPicPr>
        <p:blipFill>
          <a:blip r:embed="rId3"/>
          <a:srcRect b="-585"/>
          <a:stretch>
            <a:fillRect/>
          </a:stretch>
        </p:blipFill>
        <p:spPr>
          <a:xfrm>
            <a:off x="8314816" y="3639380"/>
            <a:ext cx="3352800" cy="2347272"/>
          </a:xfrm>
          <a:prstGeom prst="roundRect">
            <a:avLst/>
          </a:prstGeom>
          <a:ln w="28575">
            <a:solidFill>
              <a:srgbClr val="FF6023"/>
            </a:solidFill>
          </a:ln>
        </p:spPr>
      </p:pic>
      <p:pic>
        <p:nvPicPr>
          <p:cNvPr id="5" name="Picture 4" descr="A child playing with legos&#10;&#10;AI-generated content may be incorrect.">
            <a:extLst>
              <a:ext uri="{FF2B5EF4-FFF2-40B4-BE49-F238E27FC236}">
                <a16:creationId xmlns:a16="http://schemas.microsoft.com/office/drawing/2014/main" id="{AB225914-E700-CF02-2AC9-A669AB08E0C5}"/>
              </a:ext>
            </a:extLst>
          </p:cNvPr>
          <p:cNvPicPr>
            <a:picLocks noChangeAspect="1"/>
          </p:cNvPicPr>
          <p:nvPr/>
        </p:nvPicPr>
        <p:blipFill>
          <a:blip r:embed="rId4"/>
          <a:srcRect b="-585"/>
          <a:stretch>
            <a:fillRect/>
          </a:stretch>
        </p:blipFill>
        <p:spPr>
          <a:xfrm>
            <a:off x="4290277" y="3641648"/>
            <a:ext cx="3352800" cy="2347272"/>
          </a:xfrm>
          <a:prstGeom prst="roundRect">
            <a:avLst/>
          </a:prstGeom>
          <a:ln w="28575">
            <a:solidFill>
              <a:srgbClr val="FF6023"/>
            </a:solidFill>
          </a:ln>
        </p:spPr>
      </p:pic>
      <p:pic>
        <p:nvPicPr>
          <p:cNvPr id="6" name="Picture 5" descr="A group of kids sitting around a table&#10;&#10;AI-generated content may be incorrect.">
            <a:extLst>
              <a:ext uri="{FF2B5EF4-FFF2-40B4-BE49-F238E27FC236}">
                <a16:creationId xmlns:a16="http://schemas.microsoft.com/office/drawing/2014/main" id="{A090C910-679F-2941-0750-B9BEE0DDEF3D}"/>
              </a:ext>
            </a:extLst>
          </p:cNvPr>
          <p:cNvPicPr>
            <a:picLocks noChangeAspect="1"/>
          </p:cNvPicPr>
          <p:nvPr/>
        </p:nvPicPr>
        <p:blipFill>
          <a:blip r:embed="rId5"/>
          <a:srcRect/>
          <a:stretch>
            <a:fillRect/>
          </a:stretch>
        </p:blipFill>
        <p:spPr>
          <a:xfrm>
            <a:off x="4291638" y="773715"/>
            <a:ext cx="3352800" cy="2333625"/>
          </a:xfrm>
          <a:prstGeom prst="roundRect">
            <a:avLst/>
          </a:prstGeom>
          <a:ln w="28575">
            <a:solidFill>
              <a:srgbClr val="FF6023"/>
            </a:solidFill>
          </a:ln>
        </p:spPr>
      </p:pic>
      <p:pic>
        <p:nvPicPr>
          <p:cNvPr id="7" name="Picture 6" descr="A person writing on a book&#10;&#10;AI-generated content may be incorrect.">
            <a:extLst>
              <a:ext uri="{FF2B5EF4-FFF2-40B4-BE49-F238E27FC236}">
                <a16:creationId xmlns:a16="http://schemas.microsoft.com/office/drawing/2014/main" id="{B5603D32-DBEA-8301-D13C-1C5FD7E97816}"/>
              </a:ext>
            </a:extLst>
          </p:cNvPr>
          <p:cNvPicPr>
            <a:picLocks noChangeAspect="1"/>
          </p:cNvPicPr>
          <p:nvPr/>
        </p:nvPicPr>
        <p:blipFill>
          <a:blip r:embed="rId6"/>
          <a:srcRect r="7170"/>
          <a:stretch>
            <a:fillRect/>
          </a:stretch>
        </p:blipFill>
        <p:spPr>
          <a:xfrm>
            <a:off x="8309827" y="765098"/>
            <a:ext cx="3359989" cy="2333625"/>
          </a:xfrm>
          <a:prstGeom prst="roundRect">
            <a:avLst/>
          </a:prstGeom>
          <a:ln w="28575">
            <a:solidFill>
              <a:srgbClr val="FF6023"/>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2" name="Google Shape;252;g38b71e6cdbf_0_0"/>
          <p:cNvSpPr txBox="1"/>
          <p:nvPr/>
        </p:nvSpPr>
        <p:spPr>
          <a:xfrm>
            <a:off x="381914" y="285970"/>
            <a:ext cx="6190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3200" b="1">
                <a:solidFill>
                  <a:srgbClr val="FF6023"/>
                </a:solidFill>
                <a:latin typeface="Poppins"/>
                <a:ea typeface="Poppins"/>
                <a:cs typeface="Poppins"/>
                <a:sym typeface="Poppins"/>
              </a:rPr>
              <a:t>What is money?</a:t>
            </a:r>
            <a:endParaRPr sz="3867" b="1" i="0" u="none" strike="noStrike" cap="none">
              <a:solidFill>
                <a:srgbClr val="FF6023"/>
              </a:solidFill>
              <a:latin typeface="Poppins"/>
              <a:ea typeface="Poppins"/>
              <a:cs typeface="Poppins"/>
              <a:sym typeface="Poppins"/>
            </a:endParaRPr>
          </a:p>
        </p:txBody>
      </p:sp>
      <p:sp>
        <p:nvSpPr>
          <p:cNvPr id="253" name="Google Shape;253;g38b71e6cdbf_0_0"/>
          <p:cNvSpPr txBox="1"/>
          <p:nvPr/>
        </p:nvSpPr>
        <p:spPr>
          <a:xfrm>
            <a:off x="381914" y="1199061"/>
            <a:ext cx="8754000" cy="2113359"/>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2200" dirty="0">
                <a:solidFill>
                  <a:schemeClr val="lt1"/>
                </a:solidFill>
                <a:latin typeface="Poppins"/>
                <a:ea typeface="Poppins"/>
                <a:cs typeface="Poppins"/>
                <a:sym typeface="Poppins"/>
              </a:rPr>
              <a:t>We use money </a:t>
            </a:r>
            <a:r>
              <a:rPr lang="en-US" sz="2200" b="1" dirty="0">
                <a:solidFill>
                  <a:schemeClr val="lt1"/>
                </a:solidFill>
                <a:latin typeface="Poppins"/>
                <a:ea typeface="Poppins"/>
                <a:cs typeface="Poppins"/>
                <a:sym typeface="Poppins"/>
              </a:rPr>
              <a:t>to trade for something we want</a:t>
            </a:r>
            <a:r>
              <a:rPr lang="en-US" sz="2200" dirty="0">
                <a:solidFill>
                  <a:schemeClr val="lt1"/>
                </a:solidFill>
                <a:latin typeface="Poppins"/>
                <a:ea typeface="Poppins"/>
                <a:cs typeface="Poppins"/>
                <a:sym typeface="Poppins"/>
              </a:rPr>
              <a:t>.</a:t>
            </a:r>
            <a:endParaRPr lang="en-US" sz="2200" b="0" i="0" u="none" strike="noStrike" cap="none" dirty="0">
              <a:solidFill>
                <a:schemeClr val="lt1"/>
              </a:solidFill>
              <a:latin typeface="Poppins"/>
              <a:ea typeface="Poppins"/>
              <a:cs typeface="Poppins"/>
              <a:sym typeface="Poppins"/>
            </a:endParaRPr>
          </a:p>
          <a:p>
            <a:pPr marL="0" marR="0" lvl="0" indent="0" algn="l" rtl="0">
              <a:lnSpc>
                <a:spcPct val="100000"/>
              </a:lnSpc>
              <a:spcBef>
                <a:spcPts val="1000"/>
              </a:spcBef>
              <a:spcAft>
                <a:spcPts val="0"/>
              </a:spcAft>
              <a:buNone/>
            </a:pPr>
            <a:endParaRPr lang="en-US" sz="2200" dirty="0">
              <a:solidFill>
                <a:schemeClr val="lt1"/>
              </a:solidFill>
              <a:latin typeface="Poppins"/>
              <a:ea typeface="Poppins"/>
              <a:cs typeface="Poppins"/>
              <a:sym typeface="Poppins"/>
            </a:endParaRPr>
          </a:p>
          <a:p>
            <a:pPr marL="457200" marR="0" lvl="0" indent="-368300" algn="l" rtl="0">
              <a:lnSpc>
                <a:spcPct val="100000"/>
              </a:lnSpc>
              <a:spcBef>
                <a:spcPts val="1000"/>
              </a:spcBef>
              <a:spcAft>
                <a:spcPts val="0"/>
              </a:spcAft>
              <a:buClr>
                <a:srgbClr val="FF6023"/>
              </a:buClr>
              <a:buSzPts val="2200"/>
              <a:buFont typeface="Poppins"/>
              <a:buChar char="●"/>
            </a:pPr>
            <a:r>
              <a:rPr lang="en-US" sz="2200" b="1" dirty="0">
                <a:solidFill>
                  <a:srgbClr val="FF6023"/>
                </a:solidFill>
                <a:latin typeface="Poppins"/>
                <a:ea typeface="Poppins"/>
                <a:cs typeface="Poppins"/>
                <a:sym typeface="Poppins"/>
              </a:rPr>
              <a:t>Physical</a:t>
            </a:r>
            <a:r>
              <a:rPr lang="en-US" sz="2200" dirty="0">
                <a:solidFill>
                  <a:schemeClr val="lt1"/>
                </a:solidFill>
                <a:latin typeface="Poppins"/>
                <a:ea typeface="Poppins"/>
                <a:cs typeface="Poppins"/>
                <a:sym typeface="Poppins"/>
              </a:rPr>
              <a:t>: we can touch it - coins or notes</a:t>
            </a:r>
          </a:p>
          <a:p>
            <a:pPr marL="457200" marR="0" lvl="0" indent="-368300" algn="l" rtl="0">
              <a:lnSpc>
                <a:spcPct val="100000"/>
              </a:lnSpc>
              <a:spcBef>
                <a:spcPts val="1000"/>
              </a:spcBef>
              <a:spcAft>
                <a:spcPts val="1000"/>
              </a:spcAft>
              <a:buClr>
                <a:srgbClr val="FF6023"/>
              </a:buClr>
              <a:buSzPts val="2200"/>
              <a:buFont typeface="Poppins"/>
              <a:buChar char="●"/>
            </a:pPr>
            <a:r>
              <a:rPr lang="en-US" sz="2200" b="1" dirty="0">
                <a:solidFill>
                  <a:srgbClr val="FF6023"/>
                </a:solidFill>
                <a:latin typeface="Poppins"/>
                <a:ea typeface="Poppins"/>
                <a:cs typeface="Poppins"/>
                <a:sym typeface="Poppins"/>
              </a:rPr>
              <a:t>Digital</a:t>
            </a:r>
            <a:r>
              <a:rPr lang="en-US" sz="2200" dirty="0">
                <a:solidFill>
                  <a:schemeClr val="lt1"/>
                </a:solidFill>
                <a:latin typeface="Poppins"/>
                <a:ea typeface="Poppins"/>
                <a:cs typeface="Poppins"/>
                <a:sym typeface="Poppins"/>
              </a:rPr>
              <a:t>: </a:t>
            </a:r>
            <a:r>
              <a:rPr lang="en-US" sz="2200" dirty="0">
                <a:solidFill>
                  <a:schemeClr val="lt1"/>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we cannot touch it</a:t>
            </a:r>
            <a:r>
              <a:rPr lang="en-US" sz="2200" dirty="0">
                <a:solidFill>
                  <a:schemeClr val="lt1"/>
                </a:solidFill>
                <a:latin typeface="Poppins"/>
                <a:ea typeface="Poppins"/>
                <a:cs typeface="Poppins"/>
                <a:sym typeface="Poppins"/>
              </a:rPr>
              <a:t> - saved on computers</a:t>
            </a:r>
          </a:p>
        </p:txBody>
      </p:sp>
      <p:grpSp>
        <p:nvGrpSpPr>
          <p:cNvPr id="4" name="Group 3">
            <a:extLst>
              <a:ext uri="{FF2B5EF4-FFF2-40B4-BE49-F238E27FC236}">
                <a16:creationId xmlns:a16="http://schemas.microsoft.com/office/drawing/2014/main" id="{DDDBC5EB-670E-6BAC-03BB-739D647B128A}"/>
              </a:ext>
            </a:extLst>
          </p:cNvPr>
          <p:cNvGrpSpPr/>
          <p:nvPr/>
        </p:nvGrpSpPr>
        <p:grpSpPr>
          <a:xfrm>
            <a:off x="7721136" y="3170117"/>
            <a:ext cx="5259507" cy="4412223"/>
            <a:chOff x="7882309" y="2717454"/>
            <a:chExt cx="5685175" cy="4673100"/>
          </a:xfrm>
        </p:grpSpPr>
        <p:sp>
          <p:nvSpPr>
            <p:cNvPr id="251" name="Google Shape;251;g38b71e6cdbf_0_0"/>
            <p:cNvSpPr/>
            <p:nvPr/>
          </p:nvSpPr>
          <p:spPr>
            <a:xfrm>
              <a:off x="8894384" y="2717454"/>
              <a:ext cx="4673100" cy="4673100"/>
            </a:xfrm>
            <a:prstGeom prst="ellipse">
              <a:avLst/>
            </a:prstGeom>
            <a:solidFill>
              <a:srgbClr val="FF6023"/>
            </a:solidFill>
            <a:ln>
              <a:noFill/>
            </a:ln>
          </p:spPr>
          <p:txBody>
            <a:bodyPr spcFirstLastPara="1" wrap="square" lIns="78200" tIns="78200" rIns="78200" bIns="78200" anchor="ctr" anchorCtr="0">
              <a:noAutofit/>
            </a:bodyPr>
            <a:lstStyle/>
            <a:p>
              <a:pPr marL="0" lvl="0" indent="0" algn="ctr" rtl="0">
                <a:spcBef>
                  <a:spcPts val="0"/>
                </a:spcBef>
                <a:spcAft>
                  <a:spcPts val="0"/>
                </a:spcAft>
                <a:buNone/>
              </a:pPr>
              <a:endParaRPr sz="1198"/>
            </a:p>
          </p:txBody>
        </p:sp>
        <p:pic>
          <p:nvPicPr>
            <p:cNvPr id="255" name="Google Shape;255;g38b71e6cdbf_0_0" title="Rooster designs (4).png"/>
            <p:cNvPicPr preferRelativeResize="0"/>
            <p:nvPr/>
          </p:nvPicPr>
          <p:blipFill rotWithShape="1">
            <a:blip r:embed="rId3">
              <a:alphaModFix/>
            </a:blip>
            <a:srcRect l="2064" t="5122" r="33951" b="56784"/>
            <a:stretch>
              <a:fillRect/>
            </a:stretch>
          </p:blipFill>
          <p:spPr>
            <a:xfrm>
              <a:off x="7882309" y="3268980"/>
              <a:ext cx="5159133" cy="2616609"/>
            </a:xfrm>
            <a:prstGeom prst="rect">
              <a:avLst/>
            </a:prstGeom>
            <a:noFill/>
            <a:ln>
              <a:noFill/>
            </a:ln>
            <a:effectLst>
              <a:outerShdw blurRad="48885" dist="16295" dir="5400000" algn="bl" rotWithShape="0">
                <a:srgbClr val="000000">
                  <a:alpha val="50000"/>
                </a:srgbClr>
              </a:outerShdw>
            </a:effectLst>
          </p:spPr>
        </p:pic>
      </p:grpSp>
      <p:grpSp>
        <p:nvGrpSpPr>
          <p:cNvPr id="5" name="Group 4">
            <a:extLst>
              <a:ext uri="{FF2B5EF4-FFF2-40B4-BE49-F238E27FC236}">
                <a16:creationId xmlns:a16="http://schemas.microsoft.com/office/drawing/2014/main" id="{98E031F2-4627-B1FD-F817-848A5EF3290A}"/>
              </a:ext>
            </a:extLst>
          </p:cNvPr>
          <p:cNvGrpSpPr/>
          <p:nvPr/>
        </p:nvGrpSpPr>
        <p:grpSpPr>
          <a:xfrm>
            <a:off x="-789556" y="3312420"/>
            <a:ext cx="6885556" cy="4050436"/>
            <a:chOff x="-789556" y="3709600"/>
            <a:chExt cx="6332561" cy="3653256"/>
          </a:xfrm>
        </p:grpSpPr>
        <p:pic>
          <p:nvPicPr>
            <p:cNvPr id="2" name="Google Shape;275;g38b71e6cdbf_0_0">
              <a:extLst>
                <a:ext uri="{FF2B5EF4-FFF2-40B4-BE49-F238E27FC236}">
                  <a16:creationId xmlns:a16="http://schemas.microsoft.com/office/drawing/2014/main" id="{E6E148BC-FF89-5830-35B4-6D5E160A74C2}"/>
                </a:ext>
              </a:extLst>
            </p:cNvPr>
            <p:cNvPicPr preferRelativeResize="0"/>
            <p:nvPr/>
          </p:nvPicPr>
          <p:blipFill rotWithShape="1">
            <a:blip r:embed="rId4">
              <a:alphaModFix/>
            </a:blip>
            <a:srcRect l="21240" r="10640"/>
            <a:stretch/>
          </p:blipFill>
          <p:spPr>
            <a:xfrm>
              <a:off x="-789556" y="3779214"/>
              <a:ext cx="3858879" cy="3583642"/>
            </a:xfrm>
            <a:prstGeom prst="ellipse">
              <a:avLst/>
            </a:prstGeom>
            <a:noFill/>
            <a:ln>
              <a:noFill/>
            </a:ln>
          </p:spPr>
        </p:pic>
        <p:pic>
          <p:nvPicPr>
            <p:cNvPr id="3" name="Google Shape;279;g38b71e6cdbf_0_0" title="Rooster designs (41).png">
              <a:extLst>
                <a:ext uri="{FF2B5EF4-FFF2-40B4-BE49-F238E27FC236}">
                  <a16:creationId xmlns:a16="http://schemas.microsoft.com/office/drawing/2014/main" id="{4E707A33-F39E-014D-02F1-07397F39B81A}"/>
                </a:ext>
              </a:extLst>
            </p:cNvPr>
            <p:cNvPicPr preferRelativeResize="0"/>
            <p:nvPr/>
          </p:nvPicPr>
          <p:blipFill>
            <a:blip r:embed="rId5">
              <a:alphaModFix/>
            </a:blip>
            <a:stretch>
              <a:fillRect/>
            </a:stretch>
          </p:blipFill>
          <p:spPr>
            <a:xfrm rot="883826">
              <a:off x="1710288" y="3709600"/>
              <a:ext cx="3832717" cy="2839031"/>
            </a:xfrm>
            <a:prstGeom prst="rect">
              <a:avLst/>
            </a:prstGeom>
            <a:noFill/>
            <a:ln>
              <a:noFill/>
            </a:ln>
            <a:effectLst>
              <a:outerShdw blurRad="57150" dist="19050" dir="5400000" algn="bl" rotWithShape="0">
                <a:srgbClr val="000000">
                  <a:alpha val="50000"/>
                </a:srgbClr>
              </a:outerShdw>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3">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53">
                                            <p:txEl>
                                              <p:pRg st="3" end="3"/>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d885aebdd0_0_557"/>
          <p:cNvSpPr txBox="1"/>
          <p:nvPr/>
        </p:nvSpPr>
        <p:spPr>
          <a:xfrm>
            <a:off x="76244" y="38486"/>
            <a:ext cx="6190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3200" b="1">
                <a:solidFill>
                  <a:srgbClr val="FF6023"/>
                </a:solidFill>
                <a:latin typeface="Poppins"/>
                <a:ea typeface="Poppins"/>
                <a:cs typeface="Poppins"/>
                <a:sym typeface="Poppins"/>
              </a:rPr>
              <a:t>History of money</a:t>
            </a:r>
            <a:endParaRPr sz="3867" b="1" i="0" u="none" strike="noStrike" cap="none">
              <a:solidFill>
                <a:srgbClr val="FF6023"/>
              </a:solidFill>
              <a:latin typeface="Poppins"/>
              <a:ea typeface="Poppins"/>
              <a:cs typeface="Poppins"/>
              <a:sym typeface="Poppins"/>
            </a:endParaRPr>
          </a:p>
        </p:txBody>
      </p:sp>
      <p:sp>
        <p:nvSpPr>
          <p:cNvPr id="265" name="Google Shape;265;g3d885aebdd0_0_557"/>
          <p:cNvSpPr/>
          <p:nvPr/>
        </p:nvSpPr>
        <p:spPr>
          <a:xfrm>
            <a:off x="9509100" y="0"/>
            <a:ext cx="2814300" cy="6858000"/>
          </a:xfrm>
          <a:prstGeom prst="roundRect">
            <a:avLst>
              <a:gd name="adj" fmla="val 0"/>
            </a:avLst>
          </a:prstGeom>
          <a:solidFill>
            <a:srgbClr val="FFC8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6" name="Google Shape;266;g3d885aebdd0_0_557"/>
          <p:cNvSpPr txBox="1"/>
          <p:nvPr/>
        </p:nvSpPr>
        <p:spPr>
          <a:xfrm>
            <a:off x="12397650" y="1101860"/>
            <a:ext cx="2534700" cy="743753"/>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endParaRPr sz="2400">
              <a:solidFill>
                <a:srgbClr val="001A3E"/>
              </a:solidFill>
              <a:latin typeface="Poppins"/>
              <a:ea typeface="Poppins"/>
              <a:cs typeface="Poppins"/>
              <a:sym typeface="Poppins"/>
            </a:endParaRPr>
          </a:p>
        </p:txBody>
      </p:sp>
      <p:pic>
        <p:nvPicPr>
          <p:cNvPr id="267" name="Google Shape;267;g3d885aebdd0_0_557" descr="Rooster designs (30).png" title="Rooster designs (30).png"/>
          <p:cNvPicPr preferRelativeResize="0"/>
          <p:nvPr/>
        </p:nvPicPr>
        <p:blipFill rotWithShape="1">
          <a:blip r:embed="rId4"/>
          <a:srcRect l="29806" r="29806"/>
          <a:stretch/>
        </p:blipFill>
        <p:spPr>
          <a:xfrm>
            <a:off x="9509100" y="2855712"/>
            <a:ext cx="2814299" cy="5161588"/>
          </a:xfrm>
          <a:prstGeom prst="rect">
            <a:avLst/>
          </a:prstGeom>
          <a:noFill/>
          <a:ln>
            <a:noFill/>
          </a:ln>
        </p:spPr>
      </p:pic>
      <p:pic>
        <p:nvPicPr>
          <p:cNvPr id="10" name="Online Media 9" title="Money Origins | The History of Money and How We Pay Today | NatWest Thrive">
            <a:hlinkClick r:id="" action="ppaction://noaction"/>
            <a:extLst>
              <a:ext uri="{FF2B5EF4-FFF2-40B4-BE49-F238E27FC236}">
                <a16:creationId xmlns:a16="http://schemas.microsoft.com/office/drawing/2014/main" id="{7756E19C-6FE0-3F6F-30B3-2DE857D3BC90}"/>
              </a:ext>
            </a:extLst>
          </p:cNvPr>
          <p:cNvPicPr>
            <a:picLocks noRot="1" noChangeAspect="1"/>
          </p:cNvPicPr>
          <p:nvPr>
            <a:videoFile r:link="rId1"/>
          </p:nvPr>
        </p:nvPicPr>
        <p:blipFill>
          <a:blip r:embed="rId5"/>
          <a:stretch>
            <a:fillRect/>
          </a:stretch>
        </p:blipFill>
        <p:spPr>
          <a:xfrm>
            <a:off x="163123" y="1476555"/>
            <a:ext cx="8991871" cy="5170098"/>
          </a:xfrm>
          <a:prstGeom prst="rect">
            <a:avLst/>
          </a:prstGeom>
        </p:spPr>
      </p:pic>
      <p:sp>
        <p:nvSpPr>
          <p:cNvPr id="2" name="Thought Bubble: Cloud 1">
            <a:extLst>
              <a:ext uri="{FF2B5EF4-FFF2-40B4-BE49-F238E27FC236}">
                <a16:creationId xmlns:a16="http://schemas.microsoft.com/office/drawing/2014/main" id="{E0E0397D-E450-FB9F-9615-57B4BEC44144}"/>
              </a:ext>
            </a:extLst>
          </p:cNvPr>
          <p:cNvSpPr/>
          <p:nvPr/>
        </p:nvSpPr>
        <p:spPr>
          <a:xfrm>
            <a:off x="9154994" y="-9313"/>
            <a:ext cx="3702413" cy="3231392"/>
          </a:xfrm>
          <a:prstGeom prst="cloudCallout">
            <a:avLst>
              <a:gd name="adj1" fmla="val -25218"/>
              <a:gd name="adj2" fmla="val 6347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solidFill>
                  <a:srgbClr val="001A3E"/>
                </a:solidFill>
                <a:latin typeface="Poppins"/>
                <a:ea typeface="Poppins"/>
                <a:cs typeface="Poppins"/>
                <a:sym typeface="Poppins"/>
              </a:rPr>
              <a:t>Why are people using fewer coins and notes, and more cards or contactless payments?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8b71e6cdbf_0_28"/>
          <p:cNvSpPr/>
          <p:nvPr/>
        </p:nvSpPr>
        <p:spPr>
          <a:xfrm>
            <a:off x="7419225" y="2591725"/>
            <a:ext cx="5463300" cy="54633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g38b71e6cdbf_0_28"/>
          <p:cNvSpPr txBox="1"/>
          <p:nvPr/>
        </p:nvSpPr>
        <p:spPr>
          <a:xfrm>
            <a:off x="219564" y="220795"/>
            <a:ext cx="6190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3200" b="1">
                <a:solidFill>
                  <a:srgbClr val="FF6023"/>
                </a:solidFill>
                <a:latin typeface="Poppins"/>
                <a:ea typeface="Poppins"/>
                <a:cs typeface="Poppins"/>
                <a:sym typeface="Poppins"/>
              </a:rPr>
              <a:t>Why do we need money?</a:t>
            </a:r>
            <a:endParaRPr sz="3867" b="1" i="0" u="none" strike="noStrike" cap="none">
              <a:solidFill>
                <a:srgbClr val="FF6023"/>
              </a:solidFill>
              <a:latin typeface="Poppins"/>
              <a:ea typeface="Poppins"/>
              <a:cs typeface="Poppins"/>
              <a:sym typeface="Poppins"/>
            </a:endParaRPr>
          </a:p>
        </p:txBody>
      </p:sp>
      <p:pic>
        <p:nvPicPr>
          <p:cNvPr id="276" name="Google Shape;276;g38b71e6cdbf_0_28" title="autonomous-shopping-still.png"/>
          <p:cNvPicPr preferRelativeResize="0"/>
          <p:nvPr/>
        </p:nvPicPr>
        <p:blipFill>
          <a:blip r:embed="rId3">
            <a:alphaModFix/>
          </a:blip>
          <a:stretch>
            <a:fillRect/>
          </a:stretch>
        </p:blipFill>
        <p:spPr>
          <a:xfrm>
            <a:off x="4794450" y="1892400"/>
            <a:ext cx="7108800" cy="4443000"/>
          </a:xfrm>
          <a:prstGeom prst="roundRect">
            <a:avLst>
              <a:gd name="adj" fmla="val 11106"/>
            </a:avLst>
          </a:prstGeom>
          <a:noFill/>
          <a:ln>
            <a:noFill/>
          </a:ln>
          <a:effectLst>
            <a:outerShdw blurRad="57150" dist="19050" dir="5400000" algn="bl" rotWithShape="0">
              <a:srgbClr val="000000">
                <a:alpha val="50000"/>
              </a:srgbClr>
            </a:outerShdw>
          </a:effectLst>
        </p:spPr>
      </p:pic>
      <p:sp>
        <p:nvSpPr>
          <p:cNvPr id="277" name="Google Shape;277;g38b71e6cdbf_0_28"/>
          <p:cNvSpPr txBox="1"/>
          <p:nvPr/>
        </p:nvSpPr>
        <p:spPr>
          <a:xfrm>
            <a:off x="288750" y="1202424"/>
            <a:ext cx="4244100" cy="4016444"/>
          </a:xfrm>
          <a:prstGeom prst="rect">
            <a:avLst/>
          </a:prstGeom>
          <a:noFill/>
          <a:ln>
            <a:noFill/>
          </a:ln>
        </p:spPr>
        <p:txBody>
          <a:bodyPr spcFirstLastPara="1" wrap="square" lIns="121900" tIns="121900" rIns="121900" bIns="121900" anchor="t" anchorCtr="0">
            <a:spAutoFit/>
          </a:bodyPr>
          <a:lstStyle/>
          <a:p>
            <a:pPr marL="457200" indent="-368300">
              <a:buClr>
                <a:srgbClr val="FF6023"/>
              </a:buClr>
              <a:buSzPts val="2200"/>
              <a:buFont typeface="Poppins"/>
              <a:buChar char="●"/>
            </a:pPr>
            <a:r>
              <a:rPr lang="en-GB" sz="2000">
                <a:solidFill>
                  <a:schemeClr val="lt1"/>
                </a:solidFill>
                <a:latin typeface="Poppins"/>
                <a:ea typeface="Poppins"/>
                <a:cs typeface="Poppins"/>
                <a:sym typeface="Poppins"/>
              </a:rPr>
              <a:t>To pay for </a:t>
            </a:r>
            <a:r>
              <a:rPr lang="en-GB" sz="2000" b="1">
                <a:solidFill>
                  <a:schemeClr val="lt1"/>
                </a:solidFill>
                <a:latin typeface="Poppins"/>
                <a:ea typeface="Poppins"/>
                <a:cs typeface="Poppins"/>
                <a:sym typeface="Poppins"/>
              </a:rPr>
              <a:t>goods</a:t>
            </a:r>
            <a:r>
              <a:rPr lang="en-GB" sz="2000">
                <a:solidFill>
                  <a:schemeClr val="lt1"/>
                </a:solidFill>
                <a:latin typeface="Poppins"/>
                <a:ea typeface="Poppins"/>
                <a:cs typeface="Poppins"/>
                <a:sym typeface="Poppins"/>
              </a:rPr>
              <a:t> (physical things we can touch)</a:t>
            </a:r>
          </a:p>
          <a:p>
            <a:pPr marL="457200" indent="-368300">
              <a:buClr>
                <a:srgbClr val="FF6023"/>
              </a:buClr>
              <a:buSzPts val="2200"/>
              <a:buFont typeface="Poppins"/>
              <a:buChar char="●"/>
            </a:pPr>
            <a:endParaRPr lang="en-GB" sz="2000">
              <a:solidFill>
                <a:schemeClr val="lt1"/>
              </a:solidFill>
              <a:latin typeface="Poppins"/>
              <a:ea typeface="Poppins"/>
              <a:cs typeface="Poppins"/>
              <a:sym typeface="Poppins"/>
            </a:endParaRPr>
          </a:p>
          <a:p>
            <a:pPr marL="457200" indent="-368300">
              <a:buClr>
                <a:srgbClr val="FF6023"/>
              </a:buClr>
              <a:buSzPts val="2200"/>
              <a:buFont typeface="Poppins"/>
              <a:buChar char="●"/>
            </a:pPr>
            <a:r>
              <a:rPr lang="en-GB" sz="2000">
                <a:solidFill>
                  <a:schemeClr val="lt1"/>
                </a:solidFill>
                <a:latin typeface="Poppins"/>
                <a:ea typeface="Poppins"/>
                <a:cs typeface="Poppins"/>
                <a:sym typeface="Poppins"/>
              </a:rPr>
              <a:t>To pay for </a:t>
            </a:r>
            <a:r>
              <a:rPr lang="en-GB" sz="2000" b="1">
                <a:solidFill>
                  <a:schemeClr val="lt1"/>
                </a:solidFill>
                <a:latin typeface="Poppins"/>
                <a:ea typeface="Poppins"/>
                <a:cs typeface="Poppins"/>
                <a:sym typeface="Poppins"/>
              </a:rPr>
              <a:t>services </a:t>
            </a:r>
            <a:r>
              <a:rPr lang="en-GB" sz="2000">
                <a:solidFill>
                  <a:schemeClr val="lt1"/>
                </a:solidFill>
                <a:latin typeface="Poppins"/>
                <a:ea typeface="Poppins"/>
                <a:cs typeface="Poppins"/>
                <a:sym typeface="Poppins"/>
              </a:rPr>
              <a:t>(when someone does something for us)</a:t>
            </a:r>
          </a:p>
          <a:p>
            <a:pPr marL="457200" indent="-368300">
              <a:buClr>
                <a:srgbClr val="FF6023"/>
              </a:buClr>
              <a:buSzPts val="2200"/>
              <a:buFont typeface="Poppins"/>
              <a:buChar char="●"/>
            </a:pPr>
            <a:endParaRPr lang="en-GB" sz="2000">
              <a:solidFill>
                <a:schemeClr val="lt1"/>
              </a:solidFill>
              <a:latin typeface="Poppins"/>
              <a:ea typeface="Poppins"/>
              <a:cs typeface="Poppins"/>
              <a:sym typeface="Poppins"/>
            </a:endParaRPr>
          </a:p>
          <a:p>
            <a:pPr marL="457200" marR="0" lvl="0" indent="-368300" algn="l" rtl="0">
              <a:lnSpc>
                <a:spcPct val="100000"/>
              </a:lnSpc>
              <a:spcBef>
                <a:spcPts val="0"/>
              </a:spcBef>
              <a:spcAft>
                <a:spcPts val="0"/>
              </a:spcAft>
              <a:buClr>
                <a:srgbClr val="FF6023"/>
              </a:buClr>
              <a:buSzPts val="2200"/>
              <a:buFont typeface="Poppins"/>
              <a:buChar char="●"/>
            </a:pPr>
            <a:r>
              <a:rPr lang="en-US" sz="2000">
                <a:solidFill>
                  <a:schemeClr val="lt1"/>
                </a:solidFill>
                <a:latin typeface="Poppins"/>
                <a:ea typeface="Poppins"/>
                <a:cs typeface="Poppins"/>
                <a:sym typeface="Poppins"/>
              </a:rPr>
              <a:t>For things we </a:t>
            </a:r>
            <a:r>
              <a:rPr lang="en-US" sz="2000" b="1">
                <a:solidFill>
                  <a:srgbClr val="FFC8D2"/>
                </a:solidFill>
                <a:latin typeface="Poppins"/>
                <a:ea typeface="Poppins"/>
                <a:cs typeface="Poppins"/>
                <a:sym typeface="Poppins"/>
              </a:rPr>
              <a:t>need </a:t>
            </a:r>
            <a:r>
              <a:rPr lang="en-US" sz="2000">
                <a:solidFill>
                  <a:schemeClr val="lt1"/>
                </a:solidFill>
                <a:latin typeface="Poppins"/>
                <a:ea typeface="Poppins"/>
                <a:cs typeface="Poppins"/>
                <a:sym typeface="Poppins"/>
              </a:rPr>
              <a:t>to keep us safe and healthy</a:t>
            </a:r>
            <a:endParaRPr sz="2000">
              <a:solidFill>
                <a:schemeClr val="lt1"/>
              </a:solidFill>
              <a:latin typeface="Poppins"/>
              <a:ea typeface="Poppins"/>
              <a:cs typeface="Poppins"/>
              <a:sym typeface="Poppins"/>
            </a:endParaRPr>
          </a:p>
          <a:p>
            <a:pPr marL="457200" marR="0" lvl="0" indent="0" algn="l" rtl="0">
              <a:lnSpc>
                <a:spcPct val="100000"/>
              </a:lnSpc>
              <a:spcBef>
                <a:spcPts val="1000"/>
              </a:spcBef>
              <a:spcAft>
                <a:spcPts val="0"/>
              </a:spcAft>
              <a:buNone/>
            </a:pPr>
            <a:endParaRPr sz="2000">
              <a:solidFill>
                <a:schemeClr val="lt1"/>
              </a:solidFill>
              <a:latin typeface="Poppins"/>
              <a:ea typeface="Poppins"/>
              <a:cs typeface="Poppins"/>
              <a:sym typeface="Poppins"/>
            </a:endParaRPr>
          </a:p>
          <a:p>
            <a:pPr marL="457200" lvl="0" indent="-368300">
              <a:spcBef>
                <a:spcPts val="1000"/>
              </a:spcBef>
              <a:spcAft>
                <a:spcPts val="1000"/>
              </a:spcAft>
              <a:buClr>
                <a:srgbClr val="FF6023"/>
              </a:buClr>
              <a:buSzPts val="2200"/>
              <a:buFont typeface="Poppins"/>
              <a:buChar char="●"/>
            </a:pPr>
            <a:r>
              <a:rPr lang="en-US" sz="2000">
                <a:solidFill>
                  <a:schemeClr val="lt1"/>
                </a:solidFill>
                <a:latin typeface="Poppins"/>
                <a:ea typeface="Poppins"/>
                <a:cs typeface="Poppins"/>
                <a:sym typeface="Poppins"/>
              </a:rPr>
              <a:t>For things we </a:t>
            </a:r>
            <a:r>
              <a:rPr lang="en-US" sz="2000" b="1">
                <a:solidFill>
                  <a:srgbClr val="FFC8D2"/>
                </a:solidFill>
                <a:latin typeface="Poppins"/>
                <a:ea typeface="Poppins"/>
                <a:cs typeface="Poppins"/>
                <a:sym typeface="Poppins"/>
              </a:rPr>
              <a:t>want </a:t>
            </a:r>
            <a:endParaRPr sz="2000" b="1">
              <a:solidFill>
                <a:srgbClr val="FFC8D2"/>
              </a:solidFill>
              <a:latin typeface="Poppins"/>
              <a:ea typeface="Poppins"/>
              <a:cs typeface="Poppins"/>
              <a:sym typeface="Poppins"/>
            </a:endParaRPr>
          </a:p>
        </p:txBody>
      </p:sp>
      <p:grpSp>
        <p:nvGrpSpPr>
          <p:cNvPr id="5" name="Group 4">
            <a:extLst>
              <a:ext uri="{FF2B5EF4-FFF2-40B4-BE49-F238E27FC236}">
                <a16:creationId xmlns:a16="http://schemas.microsoft.com/office/drawing/2014/main" id="{68AC6342-7800-9ECA-6E7C-12ADDBEB664D}"/>
              </a:ext>
            </a:extLst>
          </p:cNvPr>
          <p:cNvGrpSpPr/>
          <p:nvPr/>
        </p:nvGrpSpPr>
        <p:grpSpPr>
          <a:xfrm>
            <a:off x="223350" y="5259043"/>
            <a:ext cx="4374900" cy="1313830"/>
            <a:chOff x="288750" y="5323375"/>
            <a:chExt cx="4374900" cy="1313830"/>
          </a:xfrm>
        </p:grpSpPr>
        <p:sp>
          <p:nvSpPr>
            <p:cNvPr id="3" name="TextBox 2">
              <a:extLst>
                <a:ext uri="{FF2B5EF4-FFF2-40B4-BE49-F238E27FC236}">
                  <a16:creationId xmlns:a16="http://schemas.microsoft.com/office/drawing/2014/main" id="{420C19F8-65F6-260C-2983-299BC38165B3}"/>
                </a:ext>
              </a:extLst>
            </p:cNvPr>
            <p:cNvSpPr txBox="1"/>
            <p:nvPr/>
          </p:nvSpPr>
          <p:spPr>
            <a:xfrm>
              <a:off x="419550" y="5405594"/>
              <a:ext cx="4244100" cy="1200329"/>
            </a:xfrm>
            <a:prstGeom prst="rect">
              <a:avLst/>
            </a:prstGeom>
            <a:noFill/>
          </p:spPr>
          <p:txBody>
            <a:bodyPr wrap="square">
              <a:spAutoFit/>
            </a:bodyPr>
            <a:lstStyle/>
            <a:p>
              <a:pPr marL="0" lvl="0" indent="0" algn="ctr" rtl="0">
                <a:spcBef>
                  <a:spcPts val="0"/>
                </a:spcBef>
                <a:spcAft>
                  <a:spcPts val="0"/>
                </a:spcAft>
                <a:buNone/>
              </a:pPr>
              <a:r>
                <a:rPr lang="en-GB" sz="2400">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4"/>
                    </a:ext>
                  </a:extLst>
                </a:rPr>
                <a:t>If you had £5 today, name one </a:t>
              </a:r>
              <a:r>
                <a:rPr lang="en-GB" sz="2400" b="1" u="sng">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5"/>
                    </a:ext>
                  </a:extLst>
                </a:rPr>
                <a:t>need</a:t>
              </a:r>
              <a:r>
                <a:rPr lang="en-GB" sz="2400" b="1">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6"/>
                    </a:ext>
                  </a:extLst>
                </a:rPr>
                <a:t> </a:t>
              </a:r>
              <a:r>
                <a:rPr lang="en-GB" sz="2400">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6"/>
                    </a:ext>
                  </a:extLst>
                </a:rPr>
                <a:t>and one </a:t>
              </a:r>
              <a:r>
                <a:rPr lang="en-GB" sz="2400" b="1" u="sng">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7"/>
                    </a:ext>
                  </a:extLst>
                </a:rPr>
                <a:t>want</a:t>
              </a:r>
              <a:r>
                <a:rPr lang="en-GB" sz="2400">
                  <a:solidFill>
                    <a:srgbClr val="FFC8D2"/>
                  </a:solidFill>
                  <a:latin typeface="Poppins"/>
                  <a:ea typeface="Poppins"/>
                  <a:cs typeface="Poppins"/>
                  <a:sym typeface="Poppins"/>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xmlns="" textRoundtripDataId="8"/>
                    </a:ext>
                  </a:extLst>
                </a:rPr>
                <a:t> you might have.</a:t>
              </a:r>
              <a:endParaRPr lang="en-GB" sz="2400">
                <a:solidFill>
                  <a:srgbClr val="FFC8D2"/>
                </a:solidFill>
                <a:latin typeface="Poppins"/>
                <a:ea typeface="Poppins"/>
                <a:cs typeface="Poppins"/>
                <a:sym typeface="Poppins"/>
              </a:endParaRPr>
            </a:p>
          </p:txBody>
        </p:sp>
        <p:sp>
          <p:nvSpPr>
            <p:cNvPr id="4" name="Rectangle: Rounded Corners 3">
              <a:extLst>
                <a:ext uri="{FF2B5EF4-FFF2-40B4-BE49-F238E27FC236}">
                  <a16:creationId xmlns:a16="http://schemas.microsoft.com/office/drawing/2014/main" id="{DC6C0700-602A-C481-4B70-340F4AE1A7B2}"/>
                </a:ext>
              </a:extLst>
            </p:cNvPr>
            <p:cNvSpPr/>
            <p:nvPr/>
          </p:nvSpPr>
          <p:spPr>
            <a:xfrm>
              <a:off x="288750" y="5323375"/>
              <a:ext cx="4374900" cy="1313830"/>
            </a:xfrm>
            <a:prstGeom prst="roundRect">
              <a:avLst/>
            </a:prstGeom>
            <a:noFill/>
            <a:ln>
              <a:solidFill>
                <a:srgbClr val="FF60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8b71e6cdbf_0_40"/>
          <p:cNvSpPr/>
          <p:nvPr/>
        </p:nvSpPr>
        <p:spPr>
          <a:xfrm>
            <a:off x="6774800" y="995425"/>
            <a:ext cx="6781200" cy="63597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 name="Google Shape;284;g38b71e6cdbf_0_40"/>
          <p:cNvSpPr txBox="1"/>
          <p:nvPr/>
        </p:nvSpPr>
        <p:spPr>
          <a:xfrm>
            <a:off x="469662" y="2569748"/>
            <a:ext cx="6476774" cy="1605527"/>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4000">
                <a:solidFill>
                  <a:schemeClr val="lt1"/>
                </a:solidFill>
                <a:latin typeface="Poppins"/>
                <a:ea typeface="Poppins"/>
                <a:cs typeface="Poppins"/>
                <a:sym typeface="Poppins"/>
              </a:rPr>
              <a:t>What would you like to save up for? </a:t>
            </a:r>
            <a:endParaRPr sz="4000">
              <a:solidFill>
                <a:schemeClr val="lt1"/>
              </a:solidFill>
              <a:latin typeface="Poppins"/>
              <a:ea typeface="Poppins"/>
              <a:cs typeface="Poppins"/>
              <a:sym typeface="Poppins"/>
            </a:endParaRPr>
          </a:p>
        </p:txBody>
      </p:sp>
      <p:pic>
        <p:nvPicPr>
          <p:cNvPr id="285" name="Google Shape;285;g38b71e6cdbf_0_40" descr="Rooster designs (5).png" title="Rooster designs (5).png"/>
          <p:cNvPicPr preferRelativeResize="0"/>
          <p:nvPr/>
        </p:nvPicPr>
        <p:blipFill rotWithShape="1">
          <a:blip r:embed="rId3"/>
          <a:srcRect l="24342" r="24342"/>
          <a:stretch/>
        </p:blipFill>
        <p:spPr>
          <a:xfrm>
            <a:off x="7114476" y="-116815"/>
            <a:ext cx="5067183" cy="7366141"/>
          </a:xfrm>
          <a:prstGeom prst="rect">
            <a:avLst/>
          </a:prstGeom>
          <a:noFill/>
          <a:ln>
            <a:noFill/>
          </a:ln>
          <a:effectLst>
            <a:outerShdw blurRad="57150" dist="19050" dir="5400000" algn="bl" rotWithShape="0">
              <a:srgbClr val="000000">
                <a:alpha val="50000"/>
              </a:srgbClr>
            </a:outerShdw>
          </a:effectLst>
        </p:spPr>
      </p:pic>
      <p:pic>
        <p:nvPicPr>
          <p:cNvPr id="286" name="Google Shape;286;g38b71e6cdbf_0_40" title="Rooster designs (6).png"/>
          <p:cNvPicPr preferRelativeResize="0"/>
          <p:nvPr/>
        </p:nvPicPr>
        <p:blipFill rotWithShape="1">
          <a:blip r:embed="rId4">
            <a:alphaModFix/>
          </a:blip>
          <a:srcRect l="22715" t="7778" r="44148" b="33339"/>
          <a:stretch/>
        </p:blipFill>
        <p:spPr>
          <a:xfrm>
            <a:off x="6311276" y="3802350"/>
            <a:ext cx="2186976" cy="2878500"/>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8b71e6cdbf_0_53"/>
          <p:cNvSpPr/>
          <p:nvPr/>
        </p:nvSpPr>
        <p:spPr>
          <a:xfrm>
            <a:off x="4390613" y="2467950"/>
            <a:ext cx="3241500" cy="3032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3" name="Google Shape;293;g38b71e6cdbf_0_53"/>
          <p:cNvSpPr/>
          <p:nvPr/>
        </p:nvSpPr>
        <p:spPr>
          <a:xfrm>
            <a:off x="316100" y="2467950"/>
            <a:ext cx="3241500" cy="3032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4" name="Google Shape;294;g38b71e6cdbf_0_53"/>
          <p:cNvSpPr txBox="1"/>
          <p:nvPr/>
        </p:nvSpPr>
        <p:spPr>
          <a:xfrm>
            <a:off x="93350" y="166600"/>
            <a:ext cx="6190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3200" b="1" dirty="0">
                <a:solidFill>
                  <a:srgbClr val="FF6023"/>
                </a:solidFill>
                <a:latin typeface="Poppins"/>
                <a:ea typeface="Poppins"/>
                <a:cs typeface="Poppins"/>
                <a:sym typeface="Poppins"/>
              </a:rPr>
              <a:t>What is a bank?</a:t>
            </a:r>
            <a:endParaRPr sz="3867" b="1" i="0" u="none" strike="noStrike" cap="none" dirty="0">
              <a:solidFill>
                <a:srgbClr val="FF6023"/>
              </a:solidFill>
              <a:latin typeface="Poppins"/>
              <a:ea typeface="Poppins"/>
              <a:cs typeface="Poppins"/>
              <a:sym typeface="Poppins"/>
            </a:endParaRPr>
          </a:p>
        </p:txBody>
      </p:sp>
      <p:sp>
        <p:nvSpPr>
          <p:cNvPr id="296" name="Google Shape;296;g38b71e6cdbf_0_53"/>
          <p:cNvSpPr txBox="1"/>
          <p:nvPr/>
        </p:nvSpPr>
        <p:spPr>
          <a:xfrm>
            <a:off x="192964" y="780821"/>
            <a:ext cx="10404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dirty="0">
                <a:solidFill>
                  <a:srgbClr val="FFC8D2"/>
                </a:solidFill>
                <a:latin typeface="Lora"/>
                <a:ea typeface="Lora"/>
                <a:cs typeface="Lora"/>
                <a:sym typeface="Lora"/>
              </a:rPr>
              <a:t>Somewhere safe to keep your money safe</a:t>
            </a:r>
            <a:endParaRPr sz="2200" dirty="0">
              <a:solidFill>
                <a:srgbClr val="FFC8D2"/>
              </a:solidFill>
              <a:latin typeface="Lora"/>
              <a:ea typeface="Lora"/>
              <a:cs typeface="Lora"/>
              <a:sym typeface="Lora"/>
            </a:endParaRPr>
          </a:p>
        </p:txBody>
      </p:sp>
      <p:pic>
        <p:nvPicPr>
          <p:cNvPr id="297" name="Google Shape;297;g38b71e6cdbf_0_53" title="Rooster designs (7).png"/>
          <p:cNvPicPr preferRelativeResize="0"/>
          <p:nvPr/>
        </p:nvPicPr>
        <p:blipFill rotWithShape="1">
          <a:blip r:embed="rId3">
            <a:alphaModFix/>
          </a:blip>
          <a:srcRect l="15856" t="1163" r="45892" b="33108"/>
          <a:stretch/>
        </p:blipFill>
        <p:spPr>
          <a:xfrm>
            <a:off x="537475" y="1866397"/>
            <a:ext cx="2584251" cy="3289174"/>
          </a:xfrm>
          <a:prstGeom prst="rect">
            <a:avLst/>
          </a:prstGeom>
          <a:noFill/>
          <a:ln>
            <a:noFill/>
          </a:ln>
          <a:effectLst>
            <a:outerShdw blurRad="57150" dist="19050" dir="5400000" algn="bl" rotWithShape="0">
              <a:srgbClr val="000000">
                <a:alpha val="50000"/>
              </a:srgbClr>
            </a:outerShdw>
          </a:effectLst>
        </p:spPr>
      </p:pic>
      <p:sp>
        <p:nvSpPr>
          <p:cNvPr id="298" name="Google Shape;298;g38b71e6cdbf_0_53"/>
          <p:cNvSpPr/>
          <p:nvPr/>
        </p:nvSpPr>
        <p:spPr>
          <a:xfrm>
            <a:off x="8423575" y="2467950"/>
            <a:ext cx="3241500" cy="3032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99" name="Google Shape;299;g38b71e6cdbf_0_53" title="Rooster designs (10).png"/>
          <p:cNvPicPr preferRelativeResize="0"/>
          <p:nvPr/>
        </p:nvPicPr>
        <p:blipFill rotWithShape="1">
          <a:blip r:embed="rId4">
            <a:alphaModFix/>
          </a:blip>
          <a:srcRect l="17872" t="17928" r="27237" b="13928"/>
          <a:stretch/>
        </p:blipFill>
        <p:spPr>
          <a:xfrm>
            <a:off x="4537175" y="1943600"/>
            <a:ext cx="3492750" cy="3211976"/>
          </a:xfrm>
          <a:prstGeom prst="rect">
            <a:avLst/>
          </a:prstGeom>
          <a:noFill/>
          <a:ln>
            <a:noFill/>
          </a:ln>
          <a:effectLst>
            <a:outerShdw blurRad="57150" dist="19050" dir="5400000" algn="bl" rotWithShape="0">
              <a:srgbClr val="000000">
                <a:alpha val="50000"/>
              </a:srgbClr>
            </a:outerShdw>
          </a:effectLst>
        </p:spPr>
      </p:pic>
      <p:pic>
        <p:nvPicPr>
          <p:cNvPr id="300" name="Google Shape;300;g38b71e6cdbf_0_53" title="Rooster designs (7).png"/>
          <p:cNvPicPr preferRelativeResize="0"/>
          <p:nvPr/>
        </p:nvPicPr>
        <p:blipFill rotWithShape="1">
          <a:blip r:embed="rId3">
            <a:alphaModFix/>
          </a:blip>
          <a:srcRect l="53983" t="30751" b="8161"/>
          <a:stretch/>
        </p:blipFill>
        <p:spPr>
          <a:xfrm>
            <a:off x="8819350" y="2123163"/>
            <a:ext cx="3083902" cy="3032400"/>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d846bc4fb0_0_6"/>
          <p:cNvSpPr/>
          <p:nvPr/>
        </p:nvSpPr>
        <p:spPr>
          <a:xfrm>
            <a:off x="9509100" y="0"/>
            <a:ext cx="2814300" cy="6858000"/>
          </a:xfrm>
          <a:prstGeom prst="roundRect">
            <a:avLst>
              <a:gd name="adj" fmla="val 0"/>
            </a:avLst>
          </a:prstGeom>
          <a:solidFill>
            <a:srgbClr val="FFC8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7" name="Google Shape;307;g3d846bc4fb0_0_6"/>
          <p:cNvSpPr txBox="1"/>
          <p:nvPr/>
        </p:nvSpPr>
        <p:spPr>
          <a:xfrm>
            <a:off x="1538253" y="582800"/>
            <a:ext cx="7729800" cy="8415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endParaRPr sz="3867" b="1" i="0" u="none" strike="noStrike" cap="none">
              <a:solidFill>
                <a:srgbClr val="FF6023"/>
              </a:solidFill>
              <a:latin typeface="Poppins"/>
              <a:ea typeface="Poppins"/>
              <a:cs typeface="Poppins"/>
              <a:sym typeface="Poppins"/>
            </a:endParaRPr>
          </a:p>
        </p:txBody>
      </p:sp>
      <p:sp>
        <p:nvSpPr>
          <p:cNvPr id="308" name="Google Shape;308;g3d846bc4fb0_0_6"/>
          <p:cNvSpPr txBox="1"/>
          <p:nvPr/>
        </p:nvSpPr>
        <p:spPr>
          <a:xfrm>
            <a:off x="238625" y="215125"/>
            <a:ext cx="5761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Keeping money safe</a:t>
            </a:r>
            <a:endParaRPr sz="3200" b="1">
              <a:solidFill>
                <a:srgbClr val="FF6023"/>
              </a:solidFill>
              <a:latin typeface="Poppins"/>
              <a:ea typeface="Poppins"/>
              <a:cs typeface="Poppins"/>
              <a:sym typeface="Poppins"/>
            </a:endParaRPr>
          </a:p>
        </p:txBody>
      </p:sp>
      <p:pic>
        <p:nvPicPr>
          <p:cNvPr id="309" name="Google Shape;309;g3d846bc4fb0_0_6" descr="Rooster designs (5).png" title="Rooster designs (5).png"/>
          <p:cNvPicPr preferRelativeResize="0"/>
          <p:nvPr/>
        </p:nvPicPr>
        <p:blipFill rotWithShape="1">
          <a:blip r:embed="rId3"/>
          <a:srcRect l="24342" r="24342"/>
          <a:stretch/>
        </p:blipFill>
        <p:spPr>
          <a:xfrm>
            <a:off x="9199804" y="1739156"/>
            <a:ext cx="3447268" cy="5168481"/>
          </a:xfrm>
          <a:prstGeom prst="rect">
            <a:avLst/>
          </a:prstGeom>
          <a:noFill/>
          <a:ln>
            <a:noFill/>
          </a:ln>
          <a:effectLst>
            <a:outerShdw blurRad="57150" dist="19050" dir="5400000" algn="bl" rotWithShape="0">
              <a:srgbClr val="000000">
                <a:alpha val="50000"/>
              </a:srgbClr>
            </a:outerShdw>
          </a:effectLst>
        </p:spPr>
      </p:pic>
      <p:sp>
        <p:nvSpPr>
          <p:cNvPr id="310" name="Google Shape;310;g3d846bc4fb0_0_6"/>
          <p:cNvSpPr/>
          <p:nvPr/>
        </p:nvSpPr>
        <p:spPr>
          <a:xfrm>
            <a:off x="3700813" y="1698125"/>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sp>
        <p:nvSpPr>
          <p:cNvPr id="311" name="Google Shape;311;g3d846bc4fb0_0_6"/>
          <p:cNvSpPr/>
          <p:nvPr/>
        </p:nvSpPr>
        <p:spPr>
          <a:xfrm>
            <a:off x="637625" y="1698125"/>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sp>
        <p:nvSpPr>
          <p:cNvPr id="312" name="Google Shape;312;g3d846bc4fb0_0_6"/>
          <p:cNvSpPr/>
          <p:nvPr/>
        </p:nvSpPr>
        <p:spPr>
          <a:xfrm>
            <a:off x="6764028" y="1698125"/>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sp>
        <p:nvSpPr>
          <p:cNvPr id="313" name="Google Shape;313;g3d846bc4fb0_0_6"/>
          <p:cNvSpPr/>
          <p:nvPr/>
        </p:nvSpPr>
        <p:spPr>
          <a:xfrm>
            <a:off x="3700813" y="4215350"/>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sp>
        <p:nvSpPr>
          <p:cNvPr id="314" name="Google Shape;314;g3d846bc4fb0_0_6"/>
          <p:cNvSpPr/>
          <p:nvPr/>
        </p:nvSpPr>
        <p:spPr>
          <a:xfrm>
            <a:off x="637625" y="4215350"/>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sp>
        <p:nvSpPr>
          <p:cNvPr id="315" name="Google Shape;315;g3d846bc4fb0_0_6"/>
          <p:cNvSpPr/>
          <p:nvPr/>
        </p:nvSpPr>
        <p:spPr>
          <a:xfrm>
            <a:off x="6764028" y="4215350"/>
            <a:ext cx="2010600" cy="1881000"/>
          </a:xfrm>
          <a:prstGeom prst="ellipse">
            <a:avLst/>
          </a:prstGeom>
          <a:solidFill>
            <a:srgbClr val="FF6023"/>
          </a:solidFill>
          <a:ln>
            <a:noFill/>
          </a:ln>
        </p:spPr>
        <p:txBody>
          <a:bodyPr spcFirstLastPara="1" wrap="square" lIns="56700" tIns="56700" rIns="56700" bIns="56700" anchor="ctr" anchorCtr="0">
            <a:noAutofit/>
          </a:bodyPr>
          <a:lstStyle/>
          <a:p>
            <a:pPr marL="0" lvl="0" indent="0" algn="ctr" rtl="0">
              <a:spcBef>
                <a:spcPts val="0"/>
              </a:spcBef>
              <a:spcAft>
                <a:spcPts val="0"/>
              </a:spcAft>
              <a:buNone/>
            </a:pPr>
            <a:endParaRPr sz="868"/>
          </a:p>
        </p:txBody>
      </p:sp>
      <p:pic>
        <p:nvPicPr>
          <p:cNvPr id="316" name="Google Shape;316;g3d846bc4fb0_0_6" title="Rooster designs (11).png"/>
          <p:cNvPicPr preferRelativeResize="0"/>
          <p:nvPr/>
        </p:nvPicPr>
        <p:blipFill rotWithShape="1">
          <a:blip r:embed="rId4">
            <a:alphaModFix/>
          </a:blip>
          <a:srcRect l="9027" t="7648" r="58171" b="59709"/>
          <a:stretch/>
        </p:blipFill>
        <p:spPr>
          <a:xfrm>
            <a:off x="731750" y="1580700"/>
            <a:ext cx="2330076" cy="1717626"/>
          </a:xfrm>
          <a:prstGeom prst="rect">
            <a:avLst/>
          </a:prstGeom>
          <a:noFill/>
          <a:ln>
            <a:noFill/>
          </a:ln>
          <a:effectLst>
            <a:outerShdw blurRad="57150" dist="19050" dir="5400000" algn="bl" rotWithShape="0">
              <a:srgbClr val="000000">
                <a:alpha val="50000"/>
              </a:srgbClr>
            </a:outerShdw>
          </a:effectLst>
        </p:spPr>
      </p:pic>
      <p:pic>
        <p:nvPicPr>
          <p:cNvPr id="317" name="Google Shape;317;g3d846bc4fb0_0_6" title="Rooster designs (11).png"/>
          <p:cNvPicPr preferRelativeResize="0"/>
          <p:nvPr/>
        </p:nvPicPr>
        <p:blipFill rotWithShape="1">
          <a:blip r:embed="rId4">
            <a:alphaModFix/>
          </a:blip>
          <a:srcRect l="51595" t="7648" r="22298" b="59709"/>
          <a:stretch/>
        </p:blipFill>
        <p:spPr>
          <a:xfrm>
            <a:off x="3541088" y="1740792"/>
            <a:ext cx="2330076" cy="2158070"/>
          </a:xfrm>
          <a:prstGeom prst="rect">
            <a:avLst/>
          </a:prstGeom>
          <a:noFill/>
          <a:ln>
            <a:noFill/>
          </a:ln>
          <a:effectLst>
            <a:outerShdw blurRad="57150" dist="19050" dir="5400000" algn="bl" rotWithShape="0">
              <a:srgbClr val="000000">
                <a:alpha val="50000"/>
              </a:srgbClr>
            </a:outerShdw>
          </a:effectLst>
        </p:spPr>
      </p:pic>
      <p:pic>
        <p:nvPicPr>
          <p:cNvPr id="318" name="Google Shape;318;g3d846bc4fb0_0_6" title="Rooster designs (11).png"/>
          <p:cNvPicPr preferRelativeResize="0"/>
          <p:nvPr/>
        </p:nvPicPr>
        <p:blipFill rotWithShape="1">
          <a:blip r:embed="rId4">
            <a:alphaModFix/>
          </a:blip>
          <a:srcRect l="9489" t="56952" r="64732" b="11421"/>
          <a:stretch/>
        </p:blipFill>
        <p:spPr>
          <a:xfrm>
            <a:off x="6618983" y="1424307"/>
            <a:ext cx="2300686" cy="2091000"/>
          </a:xfrm>
          <a:prstGeom prst="rect">
            <a:avLst/>
          </a:prstGeom>
          <a:noFill/>
          <a:ln>
            <a:noFill/>
          </a:ln>
          <a:effectLst>
            <a:outerShdw blurRad="57150" dist="19050" dir="5400000" algn="bl" rotWithShape="0">
              <a:srgbClr val="000000">
                <a:alpha val="50000"/>
              </a:srgbClr>
            </a:outerShdw>
          </a:effectLst>
        </p:spPr>
      </p:pic>
      <p:pic>
        <p:nvPicPr>
          <p:cNvPr id="319" name="Google Shape;319;g3d846bc4fb0_0_6" title="Rooster designs (11).png"/>
          <p:cNvPicPr preferRelativeResize="0"/>
          <p:nvPr/>
        </p:nvPicPr>
        <p:blipFill rotWithShape="1">
          <a:blip r:embed="rId4">
            <a:alphaModFix/>
          </a:blip>
          <a:srcRect l="36389" t="51072" r="36139" b="12594"/>
          <a:stretch/>
        </p:blipFill>
        <p:spPr>
          <a:xfrm>
            <a:off x="416950" y="3852950"/>
            <a:ext cx="2451951" cy="2402176"/>
          </a:xfrm>
          <a:prstGeom prst="rect">
            <a:avLst/>
          </a:prstGeom>
          <a:noFill/>
          <a:ln>
            <a:noFill/>
          </a:ln>
          <a:effectLst>
            <a:outerShdw blurRad="57150" dist="19050" dir="5400000" algn="bl" rotWithShape="0">
              <a:srgbClr val="000000">
                <a:alpha val="50000"/>
              </a:srgbClr>
            </a:outerShdw>
          </a:effectLst>
        </p:spPr>
      </p:pic>
      <p:pic>
        <p:nvPicPr>
          <p:cNvPr id="320" name="Google Shape;320;g3d846bc4fb0_0_6" title="Rooster designs (10).png"/>
          <p:cNvPicPr preferRelativeResize="0"/>
          <p:nvPr/>
        </p:nvPicPr>
        <p:blipFill rotWithShape="1">
          <a:blip r:embed="rId5">
            <a:alphaModFix/>
          </a:blip>
          <a:srcRect l="17872" t="17928" r="27237" b="13928"/>
          <a:stretch/>
        </p:blipFill>
        <p:spPr>
          <a:xfrm>
            <a:off x="3737087" y="4163238"/>
            <a:ext cx="2158750" cy="1985212"/>
          </a:xfrm>
          <a:prstGeom prst="rect">
            <a:avLst/>
          </a:prstGeom>
          <a:noFill/>
          <a:ln>
            <a:noFill/>
          </a:ln>
          <a:effectLst>
            <a:outerShdw blurRad="57150" dist="19050" dir="5400000" algn="bl" rotWithShape="0">
              <a:srgbClr val="000000">
                <a:alpha val="50000"/>
              </a:srgbClr>
            </a:outerShdw>
          </a:effectLst>
        </p:spPr>
      </p:pic>
      <p:pic>
        <p:nvPicPr>
          <p:cNvPr id="321" name="Google Shape;321;g3d846bc4fb0_0_6" title="Rooster designs (7).png"/>
          <p:cNvPicPr preferRelativeResize="0"/>
          <p:nvPr/>
        </p:nvPicPr>
        <p:blipFill rotWithShape="1">
          <a:blip r:embed="rId6">
            <a:alphaModFix/>
          </a:blip>
          <a:srcRect l="15856" t="1163" r="45892" b="33108"/>
          <a:stretch/>
        </p:blipFill>
        <p:spPr>
          <a:xfrm>
            <a:off x="6984675" y="3679403"/>
            <a:ext cx="2010601" cy="2559046"/>
          </a:xfrm>
          <a:prstGeom prst="rect">
            <a:avLst/>
          </a:prstGeom>
          <a:noFill/>
          <a:ln>
            <a:noFill/>
          </a:ln>
          <a:effectLst>
            <a:outerShdw blurRad="57150" dist="19050" dir="5400000" algn="bl" rotWithShape="0">
              <a:srgbClr val="000000">
                <a:alpha val="50000"/>
              </a:srgbClr>
            </a:outerShdw>
          </a:effectLst>
        </p:spPr>
      </p:pic>
      <p:sp>
        <p:nvSpPr>
          <p:cNvPr id="322" name="Google Shape;322;g3d846bc4fb0_0_6"/>
          <p:cNvSpPr txBox="1"/>
          <p:nvPr/>
        </p:nvSpPr>
        <p:spPr>
          <a:xfrm>
            <a:off x="9657300" y="296207"/>
            <a:ext cx="2534700" cy="1974859"/>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2600" b="1">
                <a:solidFill>
                  <a:srgbClr val="001A3E"/>
                </a:solidFill>
                <a:latin typeface="Poppins"/>
                <a:ea typeface="Poppins"/>
                <a:cs typeface="Poppins"/>
                <a:sym typeface="Poppi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Where should Katie keep her £10.40 safe?</a:t>
            </a:r>
            <a:endParaRPr lang="en-US" sz="2600" b="1">
              <a:solidFill>
                <a:srgbClr val="001A3E"/>
              </a:solidFill>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4" name="Picture 3">
            <a:extLst>
              <a:ext uri="{FF2B5EF4-FFF2-40B4-BE49-F238E27FC236}">
                <a16:creationId xmlns:a16="http://schemas.microsoft.com/office/drawing/2014/main" id="{368B30D8-2EDA-230C-9C4F-D88CE862940B}"/>
              </a:ext>
            </a:extLst>
          </p:cNvPr>
          <p:cNvPicPr>
            <a:picLocks noChangeAspect="1"/>
          </p:cNvPicPr>
          <p:nvPr/>
        </p:nvPicPr>
        <p:blipFill>
          <a:blip r:embed="rId3"/>
          <a:srcRect l="5838" r="6605"/>
          <a:stretch>
            <a:fillRect/>
          </a:stretch>
        </p:blipFill>
        <p:spPr>
          <a:xfrm>
            <a:off x="6116150" y="1441799"/>
            <a:ext cx="4710876" cy="2762216"/>
          </a:xfrm>
          <a:prstGeom prst="rect">
            <a:avLst/>
          </a:prstGeom>
          <a:ln w="38100">
            <a:solidFill>
              <a:srgbClr val="FF6023"/>
            </a:solidFill>
          </a:ln>
        </p:spPr>
      </p:pic>
      <p:sp>
        <p:nvSpPr>
          <p:cNvPr id="328" name="Google Shape;328;g3d846bc4fb0_0_58"/>
          <p:cNvSpPr txBox="1"/>
          <p:nvPr/>
        </p:nvSpPr>
        <p:spPr>
          <a:xfrm>
            <a:off x="182075" y="252325"/>
            <a:ext cx="102450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Katie and Tex explore cashless payments</a:t>
            </a:r>
            <a:endParaRPr sz="3200" b="1">
              <a:solidFill>
                <a:srgbClr val="FF6023"/>
              </a:solidFill>
              <a:latin typeface="Poppins"/>
              <a:ea typeface="Poppins"/>
              <a:cs typeface="Poppins"/>
              <a:sym typeface="Poppins"/>
            </a:endParaRPr>
          </a:p>
        </p:txBody>
      </p:sp>
      <p:sp>
        <p:nvSpPr>
          <p:cNvPr id="330" name="Google Shape;330;g3d846bc4fb0_0_58"/>
          <p:cNvSpPr txBox="1"/>
          <p:nvPr/>
        </p:nvSpPr>
        <p:spPr>
          <a:xfrm>
            <a:off x="278750" y="1198725"/>
            <a:ext cx="5837400" cy="519113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a:solidFill>
                  <a:srgbClr val="FFFFFF"/>
                </a:solidFill>
                <a:latin typeface="Poppins"/>
                <a:ea typeface="Poppins"/>
                <a:cs typeface="Poppins"/>
                <a:sym typeface="Poppins"/>
              </a:rPr>
              <a:t>While you are watching, decide if the following statements are </a:t>
            </a:r>
            <a:r>
              <a:rPr lang="en-US" sz="2000">
                <a:solidFill>
                  <a:srgbClr val="FFC8D2"/>
                </a:solidFill>
                <a:latin typeface="Poppins"/>
                <a:ea typeface="Poppins"/>
                <a:cs typeface="Poppins"/>
                <a:sym typeface="Poppins"/>
              </a:rPr>
              <a:t>TRUE (T)</a:t>
            </a:r>
            <a:r>
              <a:rPr lang="en-US" sz="2000">
                <a:solidFill>
                  <a:srgbClr val="FFFFFF"/>
                </a:solidFill>
                <a:latin typeface="Poppins"/>
                <a:ea typeface="Poppins"/>
                <a:cs typeface="Poppins"/>
                <a:sym typeface="Poppins"/>
              </a:rPr>
              <a:t> or </a:t>
            </a:r>
            <a:r>
              <a:rPr lang="en-US" sz="2000">
                <a:solidFill>
                  <a:srgbClr val="FFC8D2"/>
                </a:solidFill>
                <a:latin typeface="Poppins"/>
                <a:ea typeface="Poppins"/>
                <a:cs typeface="Poppins"/>
                <a:sym typeface="Poppins"/>
              </a:rPr>
              <a:t>FALSE (F)</a:t>
            </a:r>
            <a:r>
              <a:rPr lang="en-US" sz="2000">
                <a:solidFill>
                  <a:srgbClr val="FFFFFF"/>
                </a:solidFill>
                <a:latin typeface="Poppins"/>
                <a:ea typeface="Poppins"/>
                <a:cs typeface="Poppins"/>
                <a:sym typeface="Poppins"/>
              </a:rPr>
              <a:t>: </a:t>
            </a:r>
            <a:r>
              <a:rPr lang="en-US" sz="2000">
                <a:solidFill>
                  <a:schemeClr val="dk1"/>
                </a:solidFill>
                <a:latin typeface="Poppins"/>
                <a:ea typeface="Poppins"/>
                <a:cs typeface="Poppins"/>
                <a:sym typeface="Poppins"/>
              </a:rPr>
              <a:t>​</a:t>
            </a:r>
            <a:endParaRPr sz="20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endParaRPr sz="2000">
              <a:solidFill>
                <a:schemeClr val="dk1"/>
              </a:solidFill>
              <a:latin typeface="Poppins"/>
              <a:ea typeface="Poppins"/>
              <a:cs typeface="Poppins"/>
              <a:sym typeface="Poppins"/>
            </a:endParaRPr>
          </a:p>
          <a:p>
            <a:pPr marL="0" lvl="0" indent="0" algn="l" rtl="0">
              <a:lnSpc>
                <a:spcPct val="100000"/>
              </a:lnSpc>
              <a:spcBef>
                <a:spcPts val="0"/>
              </a:spcBef>
              <a:spcAft>
                <a:spcPts val="0"/>
              </a:spcAft>
              <a:buNone/>
            </a:pPr>
            <a:endParaRPr sz="2000">
              <a:solidFill>
                <a:schemeClr val="bg1"/>
              </a:solidFill>
              <a:latin typeface="Poppins" panose="00000500000000000000" pitchFamily="2" charset="0"/>
              <a:ea typeface="Poppins"/>
              <a:cs typeface="Poppins" panose="00000500000000000000" pitchFamily="2" charset="0"/>
              <a:sym typeface="Poppins"/>
            </a:endParaRPr>
          </a:p>
          <a:p>
            <a:pPr marL="457200" indent="-355600">
              <a:buClr>
                <a:srgbClr val="FF6023"/>
              </a:buClr>
              <a:buSzPts val="2000"/>
              <a:buAutoNum type="arabicPeriod"/>
            </a:pPr>
            <a:r>
              <a:rPr lang="en-US" sz="2000">
                <a:solidFill>
                  <a:schemeClr val="bg1"/>
                </a:solidFill>
                <a:latin typeface="Poppins" panose="00000500000000000000" pitchFamily="2" charset="0"/>
                <a:cs typeface="Poppins" panose="00000500000000000000" pitchFamily="2" charset="0"/>
              </a:rPr>
              <a:t>A digital wallet is when you link a device like a phone or watch to your card to pay for things.</a:t>
            </a:r>
          </a:p>
          <a:p>
            <a:pPr marL="457200" indent="-355600">
              <a:buClr>
                <a:srgbClr val="FF6023"/>
              </a:buClr>
              <a:buSzPts val="2000"/>
              <a:buAutoNum type="arabicPeriod"/>
            </a:pPr>
            <a:endParaRPr lang="en-US" sz="2000">
              <a:solidFill>
                <a:schemeClr val="bg1"/>
              </a:solidFill>
              <a:latin typeface="Poppins" panose="00000500000000000000" pitchFamily="2" charset="0"/>
              <a:cs typeface="Poppins" panose="00000500000000000000" pitchFamily="2" charset="0"/>
            </a:endParaRPr>
          </a:p>
          <a:p>
            <a:pPr marL="457200" indent="-355600">
              <a:buClr>
                <a:srgbClr val="FF6023"/>
              </a:buClr>
              <a:buSzPts val="2000"/>
              <a:buAutoNum type="arabicPeriod"/>
            </a:pPr>
            <a:r>
              <a:rPr lang="en-US" sz="2000">
                <a:solidFill>
                  <a:schemeClr val="lt1"/>
                </a:solidFill>
                <a:latin typeface="Poppins"/>
                <a:ea typeface="Poppins"/>
                <a:cs typeface="Poppins"/>
                <a:sym typeface="Poppins"/>
              </a:rPr>
              <a:t>If someone steals your card, they could spend as much of your money as they want.</a:t>
            </a:r>
            <a:endParaRPr sz="2000">
              <a:solidFill>
                <a:schemeClr val="lt1"/>
              </a:solidFill>
              <a:latin typeface="Poppins"/>
              <a:ea typeface="Poppins"/>
              <a:cs typeface="Poppins"/>
              <a:sym typeface="Poppins"/>
            </a:endParaRPr>
          </a:p>
          <a:p>
            <a:pPr marL="457200" lvl="0" indent="-355600" algn="l" rtl="0">
              <a:lnSpc>
                <a:spcPct val="100000"/>
              </a:lnSpc>
              <a:spcBef>
                <a:spcPts val="2000"/>
              </a:spcBef>
              <a:spcAft>
                <a:spcPts val="2000"/>
              </a:spcAft>
              <a:buClr>
                <a:srgbClr val="FF6023"/>
              </a:buClr>
              <a:buSzPts val="2000"/>
              <a:buFont typeface="Poppins"/>
              <a:buAutoNum type="arabicPeriod"/>
            </a:pPr>
            <a:r>
              <a:rPr lang="en-US" sz="2000">
                <a:solidFill>
                  <a:schemeClr val="lt1"/>
                </a:solidFill>
                <a:latin typeface="Poppins"/>
                <a:ea typeface="Poppins"/>
                <a:cs typeface="Poppins"/>
                <a:sym typeface="Poppins"/>
              </a:rPr>
              <a:t>Anyone could use your phone to spend your money.</a:t>
            </a:r>
            <a:endParaRPr sz="2000">
              <a:solidFill>
                <a:schemeClr val="lt1"/>
              </a:solidFill>
              <a:latin typeface="Poppins"/>
              <a:ea typeface="Poppins"/>
              <a:cs typeface="Poppins"/>
              <a:sym typeface="Poppins"/>
            </a:endParaRPr>
          </a:p>
        </p:txBody>
      </p:sp>
      <p:pic>
        <p:nvPicPr>
          <p:cNvPr id="3" name="Google Shape;359;g3dac024bb6a_0_8" descr="A cartoon of a child holding an object with a dog&#10;&#10;AI-generated content may be incorrect." title="Rooster images etc.png">
            <a:extLst>
              <a:ext uri="{FF2B5EF4-FFF2-40B4-BE49-F238E27FC236}">
                <a16:creationId xmlns:a16="http://schemas.microsoft.com/office/drawing/2014/main" id="{CE8187E9-1672-C631-F499-7900D3A87C8C}"/>
              </a:ext>
            </a:extLst>
          </p:cNvPr>
          <p:cNvPicPr preferRelativeResize="0"/>
          <p:nvPr/>
        </p:nvPicPr>
        <p:blipFill rotWithShape="1">
          <a:blip r:embed="rId4">
            <a:alphaModFix/>
          </a:blip>
          <a:srcRect l="29042" t="17725" r="30346" b="17796"/>
          <a:stretch/>
        </p:blipFill>
        <p:spPr>
          <a:xfrm>
            <a:off x="6703800" y="2058010"/>
            <a:ext cx="5488200" cy="49011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4" name="Picture 3">
            <a:extLst>
              <a:ext uri="{FF2B5EF4-FFF2-40B4-BE49-F238E27FC236}">
                <a16:creationId xmlns:a16="http://schemas.microsoft.com/office/drawing/2014/main" id="{EE45E3AA-DB29-76AA-62AC-DEC5DBFB79F1}"/>
              </a:ext>
            </a:extLst>
          </p:cNvPr>
          <p:cNvPicPr>
            <a:picLocks noChangeAspect="1"/>
          </p:cNvPicPr>
          <p:nvPr/>
        </p:nvPicPr>
        <p:blipFill>
          <a:blip r:embed="rId3"/>
          <a:srcRect l="5838" r="6605"/>
          <a:stretch>
            <a:fillRect/>
          </a:stretch>
        </p:blipFill>
        <p:spPr>
          <a:xfrm>
            <a:off x="5994595" y="1989922"/>
            <a:ext cx="4710876" cy="2762216"/>
          </a:xfrm>
          <a:prstGeom prst="rect">
            <a:avLst/>
          </a:prstGeom>
          <a:ln w="38100">
            <a:solidFill>
              <a:srgbClr val="FF6023"/>
            </a:solidFill>
          </a:ln>
        </p:spPr>
      </p:pic>
      <p:sp>
        <p:nvSpPr>
          <p:cNvPr id="336" name="Google Shape;336;g3dac024bb6a_0_41"/>
          <p:cNvSpPr/>
          <p:nvPr/>
        </p:nvSpPr>
        <p:spPr>
          <a:xfrm>
            <a:off x="1372354" y="2008237"/>
            <a:ext cx="3323100" cy="3876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7" name="Google Shape;337;g3dac024bb6a_0_41"/>
          <p:cNvSpPr txBox="1"/>
          <p:nvPr/>
        </p:nvSpPr>
        <p:spPr>
          <a:xfrm>
            <a:off x="182075" y="252325"/>
            <a:ext cx="102450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Katie and Tex explore cashless payments</a:t>
            </a:r>
            <a:endParaRPr sz="3200" b="1">
              <a:solidFill>
                <a:srgbClr val="FF6023"/>
              </a:solidFill>
              <a:latin typeface="Poppins"/>
              <a:ea typeface="Poppins"/>
              <a:cs typeface="Poppins"/>
              <a:sym typeface="Poppins"/>
            </a:endParaRPr>
          </a:p>
        </p:txBody>
      </p:sp>
      <p:sp>
        <p:nvSpPr>
          <p:cNvPr id="338" name="Google Shape;338;g3dac024bb6a_0_41"/>
          <p:cNvSpPr txBox="1"/>
          <p:nvPr/>
        </p:nvSpPr>
        <p:spPr>
          <a:xfrm>
            <a:off x="327596" y="1068433"/>
            <a:ext cx="9246300" cy="1823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300">
                <a:solidFill>
                  <a:schemeClr val="lt1"/>
                </a:solidFill>
                <a:latin typeface="Poppins"/>
                <a:ea typeface="Poppins"/>
                <a:cs typeface="Poppins"/>
                <a:sym typeface="Poppins"/>
              </a:rPr>
              <a:t>Write the numbers 1, 2 and 3 down your page like this:</a:t>
            </a:r>
            <a:endParaRPr sz="2300">
              <a:solidFill>
                <a:schemeClr val="lt1"/>
              </a:solidFill>
              <a:latin typeface="Poppins"/>
              <a:ea typeface="Poppins"/>
              <a:cs typeface="Poppins"/>
              <a:sym typeface="Poppins"/>
            </a:endParaRPr>
          </a:p>
          <a:p>
            <a:pPr marL="0" lvl="0" indent="0" algn="l" rtl="0">
              <a:lnSpc>
                <a:spcPct val="100000"/>
              </a:lnSpc>
              <a:spcBef>
                <a:spcPts val="0"/>
              </a:spcBef>
              <a:spcAft>
                <a:spcPts val="0"/>
              </a:spcAft>
              <a:buNone/>
            </a:pPr>
            <a:endParaRPr sz="1600">
              <a:solidFill>
                <a:schemeClr val="lt1"/>
              </a:solidFill>
              <a:latin typeface="Poppins"/>
              <a:ea typeface="Poppins"/>
              <a:cs typeface="Poppins"/>
              <a:sym typeface="Poppins"/>
            </a:endParaRPr>
          </a:p>
          <a:p>
            <a:pPr marL="0" lvl="0" indent="0" algn="l" rtl="0">
              <a:lnSpc>
                <a:spcPct val="100000"/>
              </a:lnSpc>
              <a:spcBef>
                <a:spcPts val="0"/>
              </a:spcBef>
              <a:spcAft>
                <a:spcPts val="0"/>
              </a:spcAft>
              <a:buNone/>
            </a:pPr>
            <a:endParaRPr sz="1600">
              <a:solidFill>
                <a:schemeClr val="lt1"/>
              </a:solidFill>
              <a:latin typeface="Poppins"/>
              <a:ea typeface="Poppins"/>
              <a:cs typeface="Poppins"/>
              <a:sym typeface="Poppins"/>
            </a:endParaRPr>
          </a:p>
          <a:p>
            <a:pPr marL="0" lvl="0" indent="0" algn="l" rtl="0">
              <a:lnSpc>
                <a:spcPct val="100000"/>
              </a:lnSpc>
              <a:spcBef>
                <a:spcPts val="0"/>
              </a:spcBef>
              <a:spcAft>
                <a:spcPts val="0"/>
              </a:spcAft>
              <a:buNone/>
            </a:pPr>
            <a:endParaRPr sz="1600">
              <a:solidFill>
                <a:schemeClr val="lt1"/>
              </a:solidFill>
              <a:latin typeface="Poppins"/>
              <a:ea typeface="Poppins"/>
              <a:cs typeface="Poppins"/>
              <a:sym typeface="Poppins"/>
            </a:endParaRPr>
          </a:p>
          <a:p>
            <a:pPr marL="0" lvl="0" indent="0" algn="l" rtl="0">
              <a:lnSpc>
                <a:spcPct val="100000"/>
              </a:lnSpc>
              <a:spcBef>
                <a:spcPts val="0"/>
              </a:spcBef>
              <a:spcAft>
                <a:spcPts val="0"/>
              </a:spcAft>
              <a:buNone/>
            </a:pPr>
            <a:endParaRPr sz="1600">
              <a:solidFill>
                <a:schemeClr val="lt1"/>
              </a:solidFill>
              <a:latin typeface="Poppins"/>
              <a:ea typeface="Poppins"/>
              <a:cs typeface="Poppins"/>
              <a:sym typeface="Poppins"/>
            </a:endParaRPr>
          </a:p>
          <a:p>
            <a:pPr marL="0" lvl="0" indent="0" algn="l" rtl="0">
              <a:lnSpc>
                <a:spcPct val="100000"/>
              </a:lnSpc>
              <a:spcBef>
                <a:spcPts val="0"/>
              </a:spcBef>
              <a:spcAft>
                <a:spcPts val="0"/>
              </a:spcAft>
              <a:buNone/>
            </a:pPr>
            <a:endParaRPr sz="1600">
              <a:solidFill>
                <a:schemeClr val="lt1"/>
              </a:solidFill>
              <a:latin typeface="Poppins"/>
              <a:ea typeface="Poppins"/>
              <a:cs typeface="Poppins"/>
              <a:sym typeface="Poppins"/>
            </a:endParaRPr>
          </a:p>
        </p:txBody>
      </p:sp>
      <p:sp>
        <p:nvSpPr>
          <p:cNvPr id="339" name="Google Shape;339;g3dac024bb6a_0_41"/>
          <p:cNvSpPr txBox="1"/>
          <p:nvPr/>
        </p:nvSpPr>
        <p:spPr>
          <a:xfrm>
            <a:off x="1486529" y="2187412"/>
            <a:ext cx="7167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Poppins"/>
                <a:ea typeface="Poppins"/>
                <a:cs typeface="Poppins"/>
                <a:sym typeface="Poppins"/>
              </a:rPr>
              <a:t>1)</a:t>
            </a: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r>
              <a:rPr lang="en-US" sz="2000" b="1">
                <a:solidFill>
                  <a:schemeClr val="dk1"/>
                </a:solidFill>
                <a:latin typeface="Poppins"/>
                <a:ea typeface="Poppins"/>
                <a:cs typeface="Poppins"/>
                <a:sym typeface="Poppins"/>
              </a:rPr>
              <a:t>2)</a:t>
            </a: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endParaRPr sz="2000" b="1">
              <a:solidFill>
                <a:schemeClr val="dk1"/>
              </a:solidFill>
              <a:latin typeface="Poppins"/>
              <a:ea typeface="Poppins"/>
              <a:cs typeface="Poppins"/>
              <a:sym typeface="Poppins"/>
            </a:endParaRPr>
          </a:p>
          <a:p>
            <a:pPr marL="0" lvl="0" indent="0" algn="l" rtl="0">
              <a:spcBef>
                <a:spcPts val="0"/>
              </a:spcBef>
              <a:spcAft>
                <a:spcPts val="0"/>
              </a:spcAft>
              <a:buNone/>
            </a:pPr>
            <a:r>
              <a:rPr lang="en-US" sz="2000" b="1">
                <a:solidFill>
                  <a:schemeClr val="dk1"/>
                </a:solidFill>
                <a:latin typeface="Poppins"/>
                <a:ea typeface="Poppins"/>
                <a:cs typeface="Poppins"/>
                <a:sym typeface="Poppins"/>
              </a:rPr>
              <a:t>3)</a:t>
            </a:r>
            <a:endParaRPr sz="2000" b="1">
              <a:solidFill>
                <a:schemeClr val="dk1"/>
              </a:solidFill>
              <a:latin typeface="Poppins"/>
              <a:ea typeface="Poppins"/>
              <a:cs typeface="Poppins"/>
              <a:sym typeface="Poppins"/>
            </a:endParaRPr>
          </a:p>
        </p:txBody>
      </p:sp>
      <p:pic>
        <p:nvPicPr>
          <p:cNvPr id="340" name="Google Shape;340;g3dac024bb6a_0_41" title="Rooster images etc (1).png"/>
          <p:cNvPicPr preferRelativeResize="0"/>
          <p:nvPr/>
        </p:nvPicPr>
        <p:blipFill rotWithShape="1">
          <a:blip r:embed="rId4">
            <a:alphaModFix/>
          </a:blip>
          <a:srcRect l="16724" t="26416" r="63368" b="29403"/>
          <a:stretch/>
        </p:blipFill>
        <p:spPr>
          <a:xfrm rot="1674145">
            <a:off x="3600478" y="2068624"/>
            <a:ext cx="887375" cy="1107727"/>
          </a:xfrm>
          <a:prstGeom prst="rect">
            <a:avLst/>
          </a:prstGeom>
          <a:noFill/>
          <a:ln>
            <a:noFill/>
          </a:ln>
        </p:spPr>
      </p:pic>
      <p:pic>
        <p:nvPicPr>
          <p:cNvPr id="5" name="Google Shape;359;g3dac024bb6a_0_8" descr="A cartoon of a child holding an object with a dog&#10;&#10;AI-generated content may be incorrect." title="Rooster images etc.png">
            <a:extLst>
              <a:ext uri="{FF2B5EF4-FFF2-40B4-BE49-F238E27FC236}">
                <a16:creationId xmlns:a16="http://schemas.microsoft.com/office/drawing/2014/main" id="{741F399C-0E8E-7F2A-CDF0-956B7336F662}"/>
              </a:ext>
            </a:extLst>
          </p:cNvPr>
          <p:cNvPicPr preferRelativeResize="0"/>
          <p:nvPr/>
        </p:nvPicPr>
        <p:blipFill rotWithShape="1">
          <a:blip r:embed="rId5">
            <a:alphaModFix/>
          </a:blip>
          <a:srcRect l="29042" t="17725" r="30346" b="17796"/>
          <a:stretch/>
        </p:blipFill>
        <p:spPr>
          <a:xfrm>
            <a:off x="6820210" y="2150776"/>
            <a:ext cx="5488200" cy="49011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3dac024bb6a_0_51"/>
          <p:cNvSpPr txBox="1"/>
          <p:nvPr/>
        </p:nvSpPr>
        <p:spPr>
          <a:xfrm>
            <a:off x="182075" y="252325"/>
            <a:ext cx="102450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Katie and Tex explore cashless payments</a:t>
            </a:r>
            <a:endParaRPr sz="3200" b="1">
              <a:solidFill>
                <a:srgbClr val="FF6023"/>
              </a:solidFill>
              <a:latin typeface="Poppins"/>
              <a:ea typeface="Poppins"/>
              <a:cs typeface="Poppins"/>
              <a:sym typeface="Poppins"/>
            </a:endParaRPr>
          </a:p>
        </p:txBody>
      </p:sp>
      <p:sp>
        <p:nvSpPr>
          <p:cNvPr id="349" name="Google Shape;349;g3dac024bb6a_0_51"/>
          <p:cNvSpPr txBox="1"/>
          <p:nvPr/>
        </p:nvSpPr>
        <p:spPr>
          <a:xfrm>
            <a:off x="182075" y="991225"/>
            <a:ext cx="3000000" cy="50105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dirty="0">
                <a:solidFill>
                  <a:srgbClr val="FFFFFF"/>
                </a:solidFill>
                <a:latin typeface="Poppins"/>
                <a:ea typeface="Poppins"/>
                <a:cs typeface="Poppins"/>
                <a:sym typeface="Poppins"/>
              </a:rPr>
              <a:t>While you are watching, write </a:t>
            </a:r>
            <a:r>
              <a:rPr lang="en-US" sz="1600" dirty="0">
                <a:solidFill>
                  <a:srgbClr val="FFC8D2"/>
                </a:solidFill>
                <a:latin typeface="Poppins"/>
                <a:ea typeface="Poppins"/>
                <a:cs typeface="Poppins"/>
                <a:sym typeface="Poppins"/>
              </a:rPr>
              <a:t>TRUE (T)</a:t>
            </a:r>
            <a:r>
              <a:rPr lang="en-US" sz="1600" dirty="0">
                <a:solidFill>
                  <a:srgbClr val="FFFFFF"/>
                </a:solidFill>
                <a:latin typeface="Poppins"/>
                <a:ea typeface="Poppins"/>
                <a:cs typeface="Poppins"/>
                <a:sym typeface="Poppins"/>
              </a:rPr>
              <a:t> or </a:t>
            </a:r>
            <a:r>
              <a:rPr lang="en-US" sz="1600" dirty="0">
                <a:solidFill>
                  <a:srgbClr val="FFC8D2"/>
                </a:solidFill>
                <a:latin typeface="Poppins"/>
                <a:ea typeface="Poppins"/>
                <a:cs typeface="Poppins"/>
                <a:sym typeface="Poppins"/>
              </a:rPr>
              <a:t>FALSE (F) </a:t>
            </a:r>
            <a:r>
              <a:rPr lang="en-US" sz="1600" dirty="0">
                <a:solidFill>
                  <a:schemeClr val="lt1"/>
                </a:solidFill>
                <a:latin typeface="Poppins"/>
                <a:ea typeface="Poppins"/>
                <a:cs typeface="Poppins"/>
                <a:sym typeface="Poppins"/>
              </a:rPr>
              <a:t>next to each number: ​</a:t>
            </a:r>
            <a:endParaRPr sz="1600" dirty="0">
              <a:solidFill>
                <a:schemeClr val="lt1"/>
              </a:solidFill>
              <a:latin typeface="Poppins"/>
              <a:ea typeface="Poppins"/>
              <a:cs typeface="Poppins"/>
              <a:sym typeface="Poppins"/>
            </a:endParaRPr>
          </a:p>
          <a:p>
            <a:pPr marL="0" lvl="0" indent="0" algn="l" rtl="0">
              <a:lnSpc>
                <a:spcPct val="115000"/>
              </a:lnSpc>
              <a:spcBef>
                <a:spcPts val="0"/>
              </a:spcBef>
              <a:spcAft>
                <a:spcPts val="0"/>
              </a:spcAft>
              <a:buNone/>
            </a:pPr>
            <a:endParaRPr sz="1600" dirty="0">
              <a:solidFill>
                <a:schemeClr val="dk1"/>
              </a:solidFill>
              <a:latin typeface="Poppins"/>
              <a:ea typeface="Poppins"/>
              <a:cs typeface="Poppins"/>
              <a:sym typeface="Poppins"/>
            </a:endParaRPr>
          </a:p>
          <a:p>
            <a:pPr marL="0" lvl="0" indent="0" algn="l" rtl="0">
              <a:spcBef>
                <a:spcPts val="0"/>
              </a:spcBef>
              <a:spcAft>
                <a:spcPts val="0"/>
              </a:spcAft>
              <a:buNone/>
            </a:pPr>
            <a:endParaRPr sz="1600" dirty="0">
              <a:solidFill>
                <a:schemeClr val="lt1"/>
              </a:solidFill>
              <a:latin typeface="Poppins"/>
              <a:ea typeface="Poppins"/>
              <a:cs typeface="Poppins"/>
              <a:sym typeface="Poppins"/>
            </a:endParaRPr>
          </a:p>
          <a:p>
            <a:pPr indent="457200"/>
            <a:r>
              <a:rPr lang="en-US" sz="1600" dirty="0">
                <a:solidFill>
                  <a:schemeClr val="bg1"/>
                </a:solidFill>
                <a:latin typeface="Poppins" panose="00000500000000000000" pitchFamily="2" charset="0"/>
                <a:cs typeface="Poppins" panose="00000500000000000000" pitchFamily="2" charset="0"/>
              </a:rPr>
              <a:t>A digital wallet is when you link a device like a phone or watch to your card to pay for things.</a:t>
            </a:r>
            <a:endParaRPr sz="1600" dirty="0">
              <a:solidFill>
                <a:schemeClr val="bg1"/>
              </a:solidFill>
              <a:latin typeface="Poppins" panose="00000500000000000000" pitchFamily="2" charset="0"/>
              <a:ea typeface="Poppins"/>
              <a:cs typeface="Poppins" panose="00000500000000000000" pitchFamily="2" charset="0"/>
              <a:sym typeface="Poppins"/>
            </a:endParaRPr>
          </a:p>
          <a:p>
            <a:endParaRPr lang="en-US" sz="1600" dirty="0">
              <a:solidFill>
                <a:schemeClr val="lt1"/>
              </a:solidFill>
              <a:latin typeface="Poppins"/>
              <a:ea typeface="Poppins"/>
              <a:cs typeface="Poppins"/>
              <a:sym typeface="Poppins"/>
            </a:endParaRPr>
          </a:p>
          <a:p>
            <a:pPr marL="0" lvl="0" indent="457200" algn="l">
              <a:spcBef>
                <a:spcPts val="0"/>
              </a:spcBef>
              <a:spcAft>
                <a:spcPts val="0"/>
              </a:spcAft>
              <a:buNone/>
            </a:pPr>
            <a:r>
              <a:rPr lang="en-US" sz="1600" dirty="0">
                <a:solidFill>
                  <a:schemeClr val="lt1"/>
                </a:solidFill>
                <a:latin typeface="Poppins"/>
                <a:ea typeface="Poppins"/>
                <a:cs typeface="Poppins"/>
                <a:sym typeface="Poppins"/>
              </a:rPr>
              <a:t>If someone steals your card, they could spend as much of your money as they want.</a:t>
            </a:r>
            <a:endParaRPr sz="1600" dirty="0">
              <a:solidFill>
                <a:schemeClr val="lt1"/>
              </a:solidFill>
              <a:latin typeface="Poppins"/>
              <a:ea typeface="Poppins"/>
              <a:cs typeface="Poppins"/>
            </a:endParaRPr>
          </a:p>
          <a:p>
            <a:pPr marL="0" lvl="0" indent="0" algn="l" rtl="0">
              <a:spcBef>
                <a:spcPts val="0"/>
              </a:spcBef>
              <a:spcAft>
                <a:spcPts val="0"/>
              </a:spcAft>
              <a:buNone/>
            </a:pPr>
            <a:endParaRPr sz="1600" dirty="0">
              <a:solidFill>
                <a:schemeClr val="lt1"/>
              </a:solidFill>
              <a:latin typeface="Poppins"/>
              <a:ea typeface="Poppins"/>
              <a:cs typeface="Poppins"/>
              <a:sym typeface="Poppins"/>
            </a:endParaRPr>
          </a:p>
          <a:p>
            <a:pPr marL="0" lvl="0" indent="0" algn="l" rtl="0">
              <a:spcBef>
                <a:spcPts val="0"/>
              </a:spcBef>
              <a:spcAft>
                <a:spcPts val="0"/>
              </a:spcAft>
              <a:buNone/>
            </a:pPr>
            <a:endParaRPr sz="1600" dirty="0">
              <a:solidFill>
                <a:schemeClr val="lt1"/>
              </a:solidFill>
              <a:latin typeface="Poppins"/>
              <a:ea typeface="Poppins"/>
              <a:cs typeface="Poppins"/>
              <a:sym typeface="Poppins"/>
            </a:endParaRPr>
          </a:p>
          <a:p>
            <a:pPr marL="0" lvl="0" indent="457200" algn="l" rtl="0">
              <a:spcBef>
                <a:spcPts val="0"/>
              </a:spcBef>
              <a:spcAft>
                <a:spcPts val="0"/>
              </a:spcAft>
              <a:buNone/>
            </a:pPr>
            <a:r>
              <a:rPr lang="en-US" sz="1600" dirty="0">
                <a:solidFill>
                  <a:schemeClr val="lt1"/>
                </a:solidFill>
                <a:latin typeface="Poppins"/>
                <a:ea typeface="Poppins"/>
                <a:cs typeface="Poppins"/>
                <a:sym typeface="Poppins"/>
              </a:rPr>
              <a:t>Anyone could use your phone to spend your money.</a:t>
            </a:r>
            <a:endParaRPr sz="1600" dirty="0">
              <a:solidFill>
                <a:schemeClr val="lt1"/>
              </a:solidFill>
              <a:latin typeface="Poppins"/>
              <a:ea typeface="Poppins"/>
              <a:cs typeface="Poppins"/>
              <a:sym typeface="Poppins"/>
            </a:endParaRPr>
          </a:p>
        </p:txBody>
      </p:sp>
      <p:sp>
        <p:nvSpPr>
          <p:cNvPr id="350" name="Google Shape;350;g3dac024bb6a_0_51"/>
          <p:cNvSpPr txBox="1"/>
          <p:nvPr/>
        </p:nvSpPr>
        <p:spPr>
          <a:xfrm>
            <a:off x="182075" y="2365375"/>
            <a:ext cx="716700" cy="31392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FF6023"/>
                </a:solidFill>
                <a:latin typeface="Poppins"/>
                <a:ea typeface="Poppins"/>
                <a:cs typeface="Poppins"/>
                <a:sym typeface="Poppins"/>
              </a:rPr>
              <a:t>1)</a:t>
            </a: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r>
              <a:rPr lang="en-US" sz="1600" b="1">
                <a:solidFill>
                  <a:srgbClr val="FF6023"/>
                </a:solidFill>
                <a:latin typeface="Poppins"/>
                <a:ea typeface="Poppins"/>
                <a:cs typeface="Poppins"/>
                <a:sym typeface="Poppins"/>
              </a:rPr>
              <a:t>2)</a:t>
            </a: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r>
              <a:rPr lang="en-US" sz="1600" b="1">
                <a:solidFill>
                  <a:srgbClr val="FF6023"/>
                </a:solidFill>
                <a:latin typeface="Poppins"/>
                <a:ea typeface="Poppins"/>
                <a:cs typeface="Poppins"/>
                <a:sym typeface="Poppins"/>
              </a:rPr>
              <a:t>3)</a:t>
            </a:r>
            <a:endParaRPr sz="1600" b="1">
              <a:solidFill>
                <a:srgbClr val="FF6023"/>
              </a:solidFill>
              <a:latin typeface="Poppins"/>
              <a:ea typeface="Poppins"/>
              <a:cs typeface="Poppins"/>
              <a:sym typeface="Poppins"/>
            </a:endParaRPr>
          </a:p>
        </p:txBody>
      </p:sp>
      <p:pic>
        <p:nvPicPr>
          <p:cNvPr id="4" name="Picture 3">
            <a:extLst>
              <a:ext uri="{FF2B5EF4-FFF2-40B4-BE49-F238E27FC236}">
                <a16:creationId xmlns:a16="http://schemas.microsoft.com/office/drawing/2014/main" id="{74143979-0212-D7B3-0CDD-482BDD0C4FFF}"/>
              </a:ext>
            </a:extLst>
          </p:cNvPr>
          <p:cNvPicPr>
            <a:picLocks noChangeAspect="1"/>
          </p:cNvPicPr>
          <p:nvPr/>
        </p:nvPicPr>
        <p:blipFill>
          <a:blip r:embed="rId3"/>
          <a:srcRect l="5838" r="6605"/>
          <a:stretch>
            <a:fillRect/>
          </a:stretch>
        </p:blipFill>
        <p:spPr>
          <a:xfrm>
            <a:off x="3182075" y="991225"/>
            <a:ext cx="8907684" cy="5161382"/>
          </a:xfrm>
          <a:prstGeom prst="rect">
            <a:avLst/>
          </a:prstGeom>
          <a:ln w="38100">
            <a:solidFill>
              <a:srgbClr val="FF6023"/>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3dac024bb6a_0_51"/>
          <p:cNvSpPr txBox="1"/>
          <p:nvPr/>
        </p:nvSpPr>
        <p:spPr>
          <a:xfrm>
            <a:off x="182075" y="252325"/>
            <a:ext cx="102450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Katie and Tex explore cashless payments</a:t>
            </a:r>
            <a:endParaRPr sz="3200" b="1">
              <a:solidFill>
                <a:srgbClr val="FF6023"/>
              </a:solidFill>
              <a:latin typeface="Poppins"/>
              <a:ea typeface="Poppins"/>
              <a:cs typeface="Poppins"/>
              <a:sym typeface="Poppins"/>
            </a:endParaRPr>
          </a:p>
        </p:txBody>
      </p:sp>
      <p:sp>
        <p:nvSpPr>
          <p:cNvPr id="349" name="Google Shape;349;g3dac024bb6a_0_51"/>
          <p:cNvSpPr txBox="1"/>
          <p:nvPr/>
        </p:nvSpPr>
        <p:spPr>
          <a:xfrm>
            <a:off x="182075" y="991225"/>
            <a:ext cx="3000000" cy="501057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FFFFFF"/>
                </a:solidFill>
                <a:latin typeface="Poppins"/>
                <a:ea typeface="Poppins"/>
                <a:cs typeface="Poppins"/>
                <a:sym typeface="Poppins"/>
              </a:rPr>
              <a:t>While you are watching, write </a:t>
            </a:r>
            <a:r>
              <a:rPr lang="en-US" sz="1600">
                <a:solidFill>
                  <a:srgbClr val="FFC8D2"/>
                </a:solidFill>
                <a:latin typeface="Poppins"/>
                <a:ea typeface="Poppins"/>
                <a:cs typeface="Poppins"/>
                <a:sym typeface="Poppins"/>
              </a:rPr>
              <a:t>TRUE (T)</a:t>
            </a:r>
            <a:r>
              <a:rPr lang="en-US" sz="1600">
                <a:solidFill>
                  <a:srgbClr val="FFFFFF"/>
                </a:solidFill>
                <a:latin typeface="Poppins"/>
                <a:ea typeface="Poppins"/>
                <a:cs typeface="Poppins"/>
                <a:sym typeface="Poppins"/>
              </a:rPr>
              <a:t> or </a:t>
            </a:r>
            <a:r>
              <a:rPr lang="en-US" sz="1600">
                <a:solidFill>
                  <a:srgbClr val="FFC8D2"/>
                </a:solidFill>
                <a:latin typeface="Poppins"/>
                <a:ea typeface="Poppins"/>
                <a:cs typeface="Poppins"/>
                <a:sym typeface="Poppins"/>
              </a:rPr>
              <a:t>FALSE (F) </a:t>
            </a:r>
            <a:r>
              <a:rPr lang="en-US" sz="1600">
                <a:solidFill>
                  <a:schemeClr val="lt1"/>
                </a:solidFill>
                <a:latin typeface="Poppins"/>
                <a:ea typeface="Poppins"/>
                <a:cs typeface="Poppins"/>
                <a:sym typeface="Poppins"/>
              </a:rPr>
              <a:t>next to each number: ​</a:t>
            </a:r>
            <a:endParaRPr sz="1600">
              <a:solidFill>
                <a:schemeClr val="lt1"/>
              </a:solidFill>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latin typeface="Poppins"/>
              <a:ea typeface="Poppins"/>
              <a:cs typeface="Poppins"/>
              <a:sym typeface="Poppins"/>
            </a:endParaRPr>
          </a:p>
          <a:p>
            <a:pPr marL="0" lvl="0" indent="0" algn="l" rtl="0">
              <a:spcBef>
                <a:spcPts val="0"/>
              </a:spcBef>
              <a:spcAft>
                <a:spcPts val="0"/>
              </a:spcAft>
              <a:buNone/>
            </a:pPr>
            <a:endParaRPr sz="1600">
              <a:solidFill>
                <a:schemeClr val="lt1"/>
              </a:solidFill>
              <a:latin typeface="Poppins"/>
              <a:ea typeface="Poppins"/>
              <a:cs typeface="Poppins"/>
              <a:sym typeface="Poppins"/>
            </a:endParaRPr>
          </a:p>
          <a:p>
            <a:pPr indent="457200"/>
            <a:r>
              <a:rPr lang="en-US" sz="1600">
                <a:solidFill>
                  <a:schemeClr val="bg1"/>
                </a:solidFill>
                <a:latin typeface="Poppins" panose="00000500000000000000" pitchFamily="2" charset="0"/>
                <a:cs typeface="Poppins" panose="00000500000000000000" pitchFamily="2" charset="0"/>
              </a:rPr>
              <a:t>A digital wallet is when you link a device like a phone or watch to your card to pay for things.</a:t>
            </a:r>
            <a:endParaRPr sz="1600">
              <a:solidFill>
                <a:schemeClr val="bg1"/>
              </a:solidFill>
              <a:latin typeface="Poppins" panose="00000500000000000000" pitchFamily="2" charset="0"/>
              <a:ea typeface="Poppins"/>
              <a:cs typeface="Poppins" panose="00000500000000000000" pitchFamily="2" charset="0"/>
              <a:sym typeface="Poppins"/>
            </a:endParaRPr>
          </a:p>
          <a:p>
            <a:endParaRPr lang="en-US" sz="1600">
              <a:solidFill>
                <a:schemeClr val="lt1"/>
              </a:solidFill>
              <a:latin typeface="Poppins"/>
              <a:ea typeface="Poppins"/>
              <a:cs typeface="Poppins"/>
              <a:sym typeface="Poppins"/>
            </a:endParaRPr>
          </a:p>
          <a:p>
            <a:pPr marL="0" lvl="0" indent="457200" algn="l">
              <a:spcBef>
                <a:spcPts val="0"/>
              </a:spcBef>
              <a:spcAft>
                <a:spcPts val="0"/>
              </a:spcAft>
              <a:buNone/>
            </a:pPr>
            <a:r>
              <a:rPr lang="en-US" sz="1600">
                <a:solidFill>
                  <a:schemeClr val="lt1"/>
                </a:solidFill>
                <a:latin typeface="Poppins"/>
                <a:ea typeface="Poppins"/>
                <a:cs typeface="Poppins"/>
                <a:sym typeface="Poppins"/>
              </a:rPr>
              <a:t>If someone steals your card, they could spend as much of your money as they want.</a:t>
            </a:r>
            <a:endParaRPr sz="1600">
              <a:solidFill>
                <a:schemeClr val="lt1"/>
              </a:solidFill>
              <a:latin typeface="Poppins"/>
              <a:ea typeface="Poppins"/>
              <a:cs typeface="Poppins"/>
            </a:endParaRPr>
          </a:p>
          <a:p>
            <a:pPr marL="0" lvl="0" indent="0" algn="l" rtl="0">
              <a:spcBef>
                <a:spcPts val="0"/>
              </a:spcBef>
              <a:spcAft>
                <a:spcPts val="0"/>
              </a:spcAft>
              <a:buNone/>
            </a:pPr>
            <a:endParaRPr sz="1600">
              <a:solidFill>
                <a:schemeClr val="lt1"/>
              </a:solidFill>
              <a:latin typeface="Poppins"/>
              <a:ea typeface="Poppins"/>
              <a:cs typeface="Poppins"/>
              <a:sym typeface="Poppins"/>
            </a:endParaRPr>
          </a:p>
          <a:p>
            <a:pPr marL="0" lvl="0" indent="0" algn="l" rtl="0">
              <a:spcBef>
                <a:spcPts val="0"/>
              </a:spcBef>
              <a:spcAft>
                <a:spcPts val="0"/>
              </a:spcAft>
              <a:buNone/>
            </a:pPr>
            <a:endParaRPr sz="1600">
              <a:solidFill>
                <a:schemeClr val="lt1"/>
              </a:solidFill>
              <a:latin typeface="Poppins"/>
              <a:ea typeface="Poppins"/>
              <a:cs typeface="Poppins"/>
              <a:sym typeface="Poppins"/>
            </a:endParaRPr>
          </a:p>
          <a:p>
            <a:pPr marL="0" lvl="0" indent="457200" algn="l" rtl="0">
              <a:spcBef>
                <a:spcPts val="0"/>
              </a:spcBef>
              <a:spcAft>
                <a:spcPts val="0"/>
              </a:spcAft>
              <a:buNone/>
            </a:pPr>
            <a:r>
              <a:rPr lang="en-US" sz="1600">
                <a:solidFill>
                  <a:schemeClr val="lt1"/>
                </a:solidFill>
                <a:latin typeface="Poppins"/>
                <a:ea typeface="Poppins"/>
                <a:cs typeface="Poppins"/>
                <a:sym typeface="Poppins"/>
              </a:rPr>
              <a:t>Anyone could use your phone to spend your money.</a:t>
            </a:r>
            <a:endParaRPr sz="1600">
              <a:solidFill>
                <a:schemeClr val="lt1"/>
              </a:solidFill>
              <a:latin typeface="Poppins"/>
              <a:ea typeface="Poppins"/>
              <a:cs typeface="Poppins"/>
              <a:sym typeface="Poppins"/>
            </a:endParaRPr>
          </a:p>
        </p:txBody>
      </p:sp>
      <p:sp>
        <p:nvSpPr>
          <p:cNvPr id="350" name="Google Shape;350;g3dac024bb6a_0_51"/>
          <p:cNvSpPr txBox="1"/>
          <p:nvPr/>
        </p:nvSpPr>
        <p:spPr>
          <a:xfrm>
            <a:off x="182075" y="2365375"/>
            <a:ext cx="716700" cy="31392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FF6023"/>
                </a:solidFill>
                <a:latin typeface="Poppins"/>
                <a:ea typeface="Poppins"/>
                <a:cs typeface="Poppins"/>
                <a:sym typeface="Poppins"/>
              </a:rPr>
              <a:t>1)</a:t>
            </a: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r>
              <a:rPr lang="en-US" sz="1600" b="1">
                <a:solidFill>
                  <a:srgbClr val="FF6023"/>
                </a:solidFill>
                <a:latin typeface="Poppins"/>
                <a:ea typeface="Poppins"/>
                <a:cs typeface="Poppins"/>
                <a:sym typeface="Poppins"/>
              </a:rPr>
              <a:t>2)</a:t>
            </a: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endParaRPr sz="1600" b="1">
              <a:solidFill>
                <a:srgbClr val="FF6023"/>
              </a:solidFill>
              <a:latin typeface="Poppins"/>
              <a:ea typeface="Poppins"/>
              <a:cs typeface="Poppins"/>
              <a:sym typeface="Poppins"/>
            </a:endParaRPr>
          </a:p>
          <a:p>
            <a:pPr marL="0" lvl="0" indent="0" algn="l" rtl="0">
              <a:spcBef>
                <a:spcPts val="0"/>
              </a:spcBef>
              <a:spcAft>
                <a:spcPts val="0"/>
              </a:spcAft>
              <a:buNone/>
            </a:pPr>
            <a:r>
              <a:rPr lang="en-US" sz="1600" b="1">
                <a:solidFill>
                  <a:srgbClr val="FF6023"/>
                </a:solidFill>
                <a:latin typeface="Poppins"/>
                <a:ea typeface="Poppins"/>
                <a:cs typeface="Poppins"/>
                <a:sym typeface="Poppins"/>
              </a:rPr>
              <a:t>3)</a:t>
            </a:r>
            <a:endParaRPr sz="1600" b="1">
              <a:solidFill>
                <a:srgbClr val="FF6023"/>
              </a:solidFill>
              <a:latin typeface="Poppins"/>
              <a:ea typeface="Poppins"/>
              <a:cs typeface="Poppins"/>
              <a:sym typeface="Poppins"/>
            </a:endParaRPr>
          </a:p>
        </p:txBody>
      </p:sp>
      <p:pic>
        <p:nvPicPr>
          <p:cNvPr id="2" name="KatieTex_Ep4_NWRooster_FullMix_v1.3(RefVid)">
            <a:hlinkClick r:id="" action="ppaction://media"/>
            <a:extLst>
              <a:ext uri="{FF2B5EF4-FFF2-40B4-BE49-F238E27FC236}">
                <a16:creationId xmlns:a16="http://schemas.microsoft.com/office/drawing/2014/main" id="{4193C66C-8E18-ABB8-003F-DB88DF847E1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82075" y="991225"/>
            <a:ext cx="8907684" cy="5010572"/>
          </a:xfrm>
          <a:prstGeom prst="rect">
            <a:avLst/>
          </a:prstGeom>
        </p:spPr>
      </p:pic>
    </p:spTree>
    <p:extLst>
      <p:ext uri="{BB962C8B-B14F-4D97-AF65-F5344CB8AC3E}">
        <p14:creationId xmlns:p14="http://schemas.microsoft.com/office/powerpoint/2010/main" val="106809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3dac024bb6a_0_8"/>
          <p:cNvSpPr txBox="1"/>
          <p:nvPr/>
        </p:nvSpPr>
        <p:spPr>
          <a:xfrm>
            <a:off x="264650" y="1775575"/>
            <a:ext cx="7203000" cy="3385512"/>
          </a:xfrm>
          <a:prstGeom prst="rect">
            <a:avLst/>
          </a:prstGeom>
          <a:noFill/>
          <a:ln>
            <a:noFill/>
          </a:ln>
        </p:spPr>
        <p:txBody>
          <a:bodyPr spcFirstLastPara="1" wrap="square" lIns="91425" tIns="91425" rIns="91425" bIns="91425" anchor="t" anchorCtr="0">
            <a:spAutoFit/>
          </a:bodyPr>
          <a:lstStyle/>
          <a:p>
            <a:pPr marL="457200" indent="-355600">
              <a:buClr>
                <a:srgbClr val="FF6023"/>
              </a:buClr>
              <a:buSzPts val="2000"/>
              <a:buAutoNum type="arabicPeriod"/>
            </a:pPr>
            <a:r>
              <a:rPr lang="en-US" sz="2000" dirty="0">
                <a:solidFill>
                  <a:schemeClr val="bg1"/>
                </a:solidFill>
                <a:latin typeface="Poppins" panose="00000500000000000000" pitchFamily="2" charset="0"/>
                <a:cs typeface="Poppins" panose="00000500000000000000" pitchFamily="2" charset="0"/>
              </a:rPr>
              <a:t>A digital wallet is when you link a device like a phone or watch to your card to pay for things.</a:t>
            </a:r>
          </a:p>
          <a:p>
            <a:pPr marL="552450" indent="-457200">
              <a:buClr>
                <a:srgbClr val="FF6023"/>
              </a:buClr>
              <a:buSzPts val="2100"/>
              <a:buAutoNum type="arabicPeriod"/>
            </a:pPr>
            <a:endParaRPr lang="en-US" sz="2100" dirty="0">
              <a:solidFill>
                <a:schemeClr val="lt1"/>
              </a:solidFill>
              <a:latin typeface="Poppins"/>
              <a:ea typeface="Poppins"/>
              <a:cs typeface="Poppins"/>
              <a:sym typeface="Poppins"/>
            </a:endParaRPr>
          </a:p>
          <a:p>
            <a:pPr marL="552450" indent="-457200">
              <a:buClr>
                <a:srgbClr val="FF6023"/>
              </a:buClr>
              <a:buSzPts val="2100"/>
              <a:buAutoNum type="arabicPeriod"/>
            </a:pPr>
            <a:endParaRPr lang="en-US" sz="2100" dirty="0">
              <a:solidFill>
                <a:schemeClr val="lt1"/>
              </a:solidFill>
              <a:latin typeface="Poppins"/>
              <a:ea typeface="Poppins"/>
              <a:cs typeface="Poppins"/>
            </a:endParaRPr>
          </a:p>
          <a:p>
            <a:pPr marL="552450" indent="-457200">
              <a:buClr>
                <a:srgbClr val="FF6023"/>
              </a:buClr>
              <a:buSzPts val="2100"/>
              <a:buAutoNum type="arabicPeriod"/>
            </a:pPr>
            <a:r>
              <a:rPr lang="en-US" sz="2100" dirty="0">
                <a:solidFill>
                  <a:schemeClr val="lt1"/>
                </a:solidFill>
                <a:latin typeface="Poppins"/>
                <a:ea typeface="Poppins"/>
                <a:cs typeface="Poppins"/>
                <a:sym typeface="Poppins"/>
              </a:rPr>
              <a:t>If someone steals your card, they could spend as much of your money as they want.</a:t>
            </a:r>
            <a:endParaRPr lang="en-US" sz="1900" dirty="0">
              <a:solidFill>
                <a:schemeClr val="lt1"/>
              </a:solidFill>
              <a:ea typeface="Poppins"/>
              <a:sym typeface="Poppins"/>
            </a:endParaRPr>
          </a:p>
          <a:p>
            <a:pPr marL="552450" indent="-457200">
              <a:buClr>
                <a:srgbClr val="FF6023"/>
              </a:buClr>
              <a:buSzPts val="2100"/>
              <a:buAutoNum type="arabicPeriod"/>
            </a:pPr>
            <a:endParaRPr lang="en-US" sz="2100" dirty="0">
              <a:solidFill>
                <a:schemeClr val="lt1"/>
              </a:solidFill>
              <a:latin typeface="Poppins"/>
              <a:ea typeface="Poppins"/>
              <a:cs typeface="Poppins"/>
            </a:endParaRPr>
          </a:p>
          <a:p>
            <a:pPr marL="552450" indent="-457200">
              <a:buClr>
                <a:srgbClr val="FF6023"/>
              </a:buClr>
              <a:buSzPts val="2100"/>
              <a:buAutoNum type="arabicPeriod"/>
            </a:pPr>
            <a:endParaRPr lang="en-US" sz="2100" dirty="0">
              <a:solidFill>
                <a:schemeClr val="lt1"/>
              </a:solidFill>
              <a:latin typeface="Poppins"/>
              <a:ea typeface="Poppins"/>
              <a:cs typeface="Poppins"/>
              <a:sym typeface="Poppins"/>
            </a:endParaRPr>
          </a:p>
          <a:p>
            <a:pPr marL="552450" indent="-457200">
              <a:buClr>
                <a:srgbClr val="FF6023"/>
              </a:buClr>
              <a:buSzPts val="2100"/>
              <a:buAutoNum type="arabicPeriod"/>
            </a:pPr>
            <a:r>
              <a:rPr lang="en-US" sz="2100" dirty="0">
                <a:solidFill>
                  <a:schemeClr val="lt1"/>
                </a:solidFill>
                <a:latin typeface="Poppins"/>
                <a:ea typeface="Poppins"/>
                <a:cs typeface="Poppins"/>
                <a:sym typeface="Poppins"/>
              </a:rPr>
              <a:t>Anyone could use your phone to spend your money.</a:t>
            </a:r>
            <a:endParaRPr sz="1900" dirty="0">
              <a:solidFill>
                <a:schemeClr val="lt1"/>
              </a:solidFill>
            </a:endParaRPr>
          </a:p>
        </p:txBody>
      </p:sp>
      <p:pic>
        <p:nvPicPr>
          <p:cNvPr id="357" name="Google Shape;357;g3dac024bb6a_0_8"/>
          <p:cNvPicPr preferRelativeResize="0"/>
          <p:nvPr/>
        </p:nvPicPr>
        <p:blipFill>
          <a:blip r:embed="rId3">
            <a:alphaModFix/>
          </a:blip>
          <a:stretch>
            <a:fillRect/>
          </a:stretch>
        </p:blipFill>
        <p:spPr>
          <a:xfrm>
            <a:off x="8073025" y="3134350"/>
            <a:ext cx="5936349" cy="5270925"/>
          </a:xfrm>
          <a:prstGeom prst="rect">
            <a:avLst/>
          </a:prstGeom>
          <a:noFill/>
          <a:ln>
            <a:noFill/>
          </a:ln>
        </p:spPr>
      </p:pic>
      <p:sp>
        <p:nvSpPr>
          <p:cNvPr id="358" name="Google Shape;358;g3dac024bb6a_0_8"/>
          <p:cNvSpPr txBox="1"/>
          <p:nvPr/>
        </p:nvSpPr>
        <p:spPr>
          <a:xfrm>
            <a:off x="264650" y="280850"/>
            <a:ext cx="84225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b="1">
                <a:solidFill>
                  <a:srgbClr val="FF6023"/>
                </a:solidFill>
                <a:latin typeface="Poppins"/>
                <a:ea typeface="Poppins"/>
                <a:cs typeface="Poppins"/>
                <a:sym typeface="Poppins"/>
              </a:rPr>
              <a:t>What are cashless payments?</a:t>
            </a:r>
            <a:endParaRPr sz="3200" b="1">
              <a:solidFill>
                <a:srgbClr val="FF6023"/>
              </a:solidFill>
              <a:latin typeface="Poppins"/>
              <a:ea typeface="Poppins"/>
              <a:cs typeface="Poppins"/>
              <a:sym typeface="Poppins"/>
            </a:endParaRPr>
          </a:p>
          <a:p>
            <a:pPr marL="0" lvl="0" indent="0" algn="l" rtl="0">
              <a:spcBef>
                <a:spcPts val="0"/>
              </a:spcBef>
              <a:spcAft>
                <a:spcPts val="0"/>
              </a:spcAft>
              <a:buNone/>
            </a:pPr>
            <a:endParaRPr sz="3200" b="1">
              <a:solidFill>
                <a:srgbClr val="FF6023"/>
              </a:solidFill>
              <a:latin typeface="Poppins"/>
              <a:ea typeface="Poppins"/>
              <a:cs typeface="Poppins"/>
              <a:sym typeface="Poppins"/>
            </a:endParaRPr>
          </a:p>
        </p:txBody>
      </p:sp>
      <p:pic>
        <p:nvPicPr>
          <p:cNvPr id="359" name="Google Shape;359;g3dac024bb6a_0_8" title="Rooster images etc.png"/>
          <p:cNvPicPr preferRelativeResize="0"/>
          <p:nvPr/>
        </p:nvPicPr>
        <p:blipFill rotWithShape="1">
          <a:blip r:embed="rId4">
            <a:alphaModFix/>
          </a:blip>
          <a:srcRect l="29042" t="17725" r="30346" b="17796"/>
          <a:stretch/>
        </p:blipFill>
        <p:spPr>
          <a:xfrm>
            <a:off x="7366550" y="2165153"/>
            <a:ext cx="5488200" cy="4901110"/>
          </a:xfrm>
          <a:prstGeom prst="rect">
            <a:avLst/>
          </a:prstGeom>
          <a:noFill/>
          <a:ln>
            <a:noFill/>
          </a:ln>
        </p:spPr>
      </p:pic>
      <p:sp>
        <p:nvSpPr>
          <p:cNvPr id="360" name="Google Shape;360;g3dac024bb6a_0_8"/>
          <p:cNvSpPr txBox="1"/>
          <p:nvPr/>
        </p:nvSpPr>
        <p:spPr>
          <a:xfrm>
            <a:off x="264650" y="809800"/>
            <a:ext cx="88593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rgbClr val="FFC8D2"/>
                </a:solidFill>
                <a:latin typeface="Poppins"/>
                <a:ea typeface="Poppins"/>
                <a:cs typeface="Poppins"/>
                <a:sym typeface="Poppins"/>
              </a:rPr>
              <a:t>Using your card, phone or watch to pay for something instead of coins or notes!</a:t>
            </a:r>
            <a:endParaRPr sz="1900">
              <a:solidFill>
                <a:srgbClr val="FFC8D2"/>
              </a:solidFill>
            </a:endParaRPr>
          </a:p>
        </p:txBody>
      </p:sp>
      <p:grpSp>
        <p:nvGrpSpPr>
          <p:cNvPr id="361" name="Google Shape;361;g3dac024bb6a_0_8"/>
          <p:cNvGrpSpPr/>
          <p:nvPr/>
        </p:nvGrpSpPr>
        <p:grpSpPr>
          <a:xfrm>
            <a:off x="7366588" y="1729588"/>
            <a:ext cx="866700" cy="876300"/>
            <a:chOff x="2961050" y="5262400"/>
            <a:chExt cx="866700" cy="876300"/>
          </a:xfrm>
        </p:grpSpPr>
        <p:sp>
          <p:nvSpPr>
            <p:cNvPr id="362" name="Google Shape;362;g3dac024bb6a_0_8"/>
            <p:cNvSpPr/>
            <p:nvPr/>
          </p:nvSpPr>
          <p:spPr>
            <a:xfrm>
              <a:off x="2961050" y="5262400"/>
              <a:ext cx="866700" cy="8763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3" name="Google Shape;363;g3dac024bb6a_0_8"/>
            <p:cNvSpPr txBox="1"/>
            <p:nvPr/>
          </p:nvSpPr>
          <p:spPr>
            <a:xfrm>
              <a:off x="3087500" y="5331100"/>
              <a:ext cx="613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600" b="1">
                  <a:solidFill>
                    <a:schemeClr val="bg2"/>
                  </a:solidFill>
                  <a:latin typeface="Poppins"/>
                  <a:ea typeface="Poppins"/>
                  <a:cs typeface="Poppins"/>
                  <a:sym typeface="Poppins"/>
                </a:rPr>
                <a:t>T</a:t>
              </a:r>
              <a:endParaRPr lang="en-US" sz="3600" b="1">
                <a:solidFill>
                  <a:schemeClr val="bg2"/>
                </a:solidFill>
                <a:latin typeface="Poppins"/>
                <a:ea typeface="Poppins"/>
                <a:cs typeface="Poppins"/>
              </a:endParaRPr>
            </a:p>
          </p:txBody>
        </p:sp>
      </p:grpSp>
      <p:grpSp>
        <p:nvGrpSpPr>
          <p:cNvPr id="364" name="Google Shape;364;g3dac024bb6a_0_8"/>
          <p:cNvGrpSpPr/>
          <p:nvPr/>
        </p:nvGrpSpPr>
        <p:grpSpPr>
          <a:xfrm>
            <a:off x="7366588" y="2910627"/>
            <a:ext cx="866700" cy="876300"/>
            <a:chOff x="2961050" y="5262400"/>
            <a:chExt cx="866700" cy="876300"/>
          </a:xfrm>
        </p:grpSpPr>
        <p:sp>
          <p:nvSpPr>
            <p:cNvPr id="365" name="Google Shape;365;g3dac024bb6a_0_8"/>
            <p:cNvSpPr/>
            <p:nvPr/>
          </p:nvSpPr>
          <p:spPr>
            <a:xfrm>
              <a:off x="2961050" y="5262400"/>
              <a:ext cx="866700" cy="876300"/>
            </a:xfrm>
            <a:prstGeom prst="ellipse">
              <a:avLst/>
            </a:prstGeom>
            <a:solidFill>
              <a:srgbClr val="FFC8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6" name="Google Shape;366;g3dac024bb6a_0_8"/>
            <p:cNvSpPr txBox="1"/>
            <p:nvPr/>
          </p:nvSpPr>
          <p:spPr>
            <a:xfrm>
              <a:off x="3087500" y="5331100"/>
              <a:ext cx="613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600" b="1">
                  <a:solidFill>
                    <a:schemeClr val="bg2"/>
                  </a:solidFill>
                  <a:latin typeface="Poppins"/>
                  <a:ea typeface="Poppins"/>
                  <a:cs typeface="Poppins"/>
                  <a:sym typeface="Poppins"/>
                </a:rPr>
                <a:t>F</a:t>
              </a:r>
              <a:endParaRPr lang="en-US" sz="3600" b="1">
                <a:solidFill>
                  <a:schemeClr val="bg2"/>
                </a:solidFill>
                <a:latin typeface="Poppins"/>
                <a:ea typeface="Poppins"/>
                <a:cs typeface="Poppins"/>
              </a:endParaRPr>
            </a:p>
          </p:txBody>
        </p:sp>
      </p:grpSp>
      <p:grpSp>
        <p:nvGrpSpPr>
          <p:cNvPr id="367" name="Google Shape;367;g3dac024bb6a_0_8"/>
          <p:cNvGrpSpPr/>
          <p:nvPr/>
        </p:nvGrpSpPr>
        <p:grpSpPr>
          <a:xfrm>
            <a:off x="7366588" y="4181904"/>
            <a:ext cx="866700" cy="876300"/>
            <a:chOff x="2961050" y="5262400"/>
            <a:chExt cx="866700" cy="876300"/>
          </a:xfrm>
        </p:grpSpPr>
        <p:sp>
          <p:nvSpPr>
            <p:cNvPr id="368" name="Google Shape;368;g3dac024bb6a_0_8"/>
            <p:cNvSpPr/>
            <p:nvPr/>
          </p:nvSpPr>
          <p:spPr>
            <a:xfrm>
              <a:off x="2961050" y="5262400"/>
              <a:ext cx="866700" cy="876300"/>
            </a:xfrm>
            <a:prstGeom prst="ellipse">
              <a:avLst/>
            </a:prstGeom>
            <a:solidFill>
              <a:srgbClr val="FFC8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69" name="Google Shape;369;g3dac024bb6a_0_8"/>
            <p:cNvSpPr txBox="1"/>
            <p:nvPr/>
          </p:nvSpPr>
          <p:spPr>
            <a:xfrm>
              <a:off x="3087500" y="5331100"/>
              <a:ext cx="6138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600" b="1">
                  <a:solidFill>
                    <a:schemeClr val="bg2"/>
                  </a:solidFill>
                  <a:latin typeface="Poppins"/>
                  <a:ea typeface="Poppins"/>
                  <a:cs typeface="Poppins"/>
                  <a:sym typeface="Poppins"/>
                </a:rPr>
                <a:t>F</a:t>
              </a:r>
              <a:endParaRPr lang="en-US" sz="3600" b="1">
                <a:solidFill>
                  <a:schemeClr val="bg2"/>
                </a:solidFill>
                <a:latin typeface="Poppins"/>
                <a:ea typeface="Poppins"/>
                <a:cs typeface="Poppin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39a69dcbe3a_0_6"/>
          <p:cNvSpPr txBox="1"/>
          <p:nvPr/>
        </p:nvSpPr>
        <p:spPr>
          <a:xfrm>
            <a:off x="359733" y="400512"/>
            <a:ext cx="11636700" cy="837300"/>
          </a:xfrm>
          <a:prstGeom prst="rect">
            <a:avLst/>
          </a:prstGeom>
          <a:noFill/>
          <a:ln>
            <a:noFill/>
          </a:ln>
        </p:spPr>
        <p:txBody>
          <a:bodyPr spcFirstLastPara="1" wrap="square" lIns="121900" tIns="121900" rIns="121900" bIns="121900" anchor="t" anchorCtr="0">
            <a:spAutoFit/>
          </a:bodyPr>
          <a:lstStyle/>
          <a:p>
            <a:pPr marL="0" marR="0" lvl="0" indent="0" algn="l" rtl="0">
              <a:lnSpc>
                <a:spcPct val="80000"/>
              </a:lnSpc>
              <a:spcBef>
                <a:spcPts val="0"/>
              </a:spcBef>
              <a:spcAft>
                <a:spcPts val="0"/>
              </a:spcAft>
              <a:buNone/>
            </a:pPr>
            <a:r>
              <a:rPr lang="en-US" sz="4800" b="1">
                <a:solidFill>
                  <a:srgbClr val="FF6023"/>
                </a:solidFill>
                <a:latin typeface="Poppins"/>
                <a:ea typeface="Poppins"/>
                <a:cs typeface="Poppins"/>
                <a:sym typeface="Poppins"/>
              </a:rPr>
              <a:t>Careers in tech for money</a:t>
            </a:r>
            <a:endParaRPr sz="4800" b="1">
              <a:solidFill>
                <a:srgbClr val="FF6023"/>
              </a:solidFill>
              <a:latin typeface="Poppins"/>
              <a:ea typeface="Poppins"/>
              <a:cs typeface="Poppins"/>
              <a:sym typeface="Poppins"/>
            </a:endParaRPr>
          </a:p>
        </p:txBody>
      </p:sp>
      <p:sp>
        <p:nvSpPr>
          <p:cNvPr id="391" name="Google Shape;391;g39a69dcbe3a_0_6"/>
          <p:cNvSpPr txBox="1"/>
          <p:nvPr/>
        </p:nvSpPr>
        <p:spPr>
          <a:xfrm>
            <a:off x="300" y="6310587"/>
            <a:ext cx="3504000" cy="533700"/>
          </a:xfrm>
          <a:prstGeom prst="rect">
            <a:avLst/>
          </a:prstGeom>
          <a:solidFill>
            <a:srgbClr val="001A3E"/>
          </a:solid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endParaRPr sz="1867">
              <a:solidFill>
                <a:srgbClr val="000000"/>
              </a:solidFill>
              <a:latin typeface="Arial"/>
              <a:ea typeface="Arial"/>
              <a:cs typeface="Arial"/>
              <a:sym typeface="Arial"/>
            </a:endParaRPr>
          </a:p>
        </p:txBody>
      </p:sp>
      <p:sp>
        <p:nvSpPr>
          <p:cNvPr id="392" name="Google Shape;392;g39a69dcbe3a_0_6"/>
          <p:cNvSpPr txBox="1"/>
          <p:nvPr/>
        </p:nvSpPr>
        <p:spPr>
          <a:xfrm>
            <a:off x="4319025" y="4878675"/>
            <a:ext cx="3656100" cy="13095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a:t>
            </a:r>
            <a:r>
              <a:rPr lang="en-US" sz="1600">
                <a:solidFill>
                  <a:schemeClr val="lt1"/>
                </a:solidFill>
                <a:latin typeface="Poppins"/>
                <a:ea typeface="Poppins"/>
                <a:cs typeface="Poppins"/>
                <a:sym typeface="Poppins"/>
              </a:rPr>
              <a:t> They act like digital police officers stopping cyber attacks - keeping the bank’s computers, and your money, safe.</a:t>
            </a:r>
            <a:endParaRPr sz="1600">
              <a:solidFill>
                <a:schemeClr val="lt1"/>
              </a:solidFill>
              <a:latin typeface="Poppins"/>
              <a:ea typeface="Poppins"/>
              <a:cs typeface="Poppins"/>
              <a:sym typeface="Poppins"/>
            </a:endParaRPr>
          </a:p>
        </p:txBody>
      </p:sp>
      <p:sp>
        <p:nvSpPr>
          <p:cNvPr id="393" name="Google Shape;393;g39a69dcbe3a_0_6"/>
          <p:cNvSpPr/>
          <p:nvPr/>
        </p:nvSpPr>
        <p:spPr>
          <a:xfrm>
            <a:off x="4301889" y="1546665"/>
            <a:ext cx="3736800" cy="4215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FFC8D2"/>
                </a:solidFill>
                <a:latin typeface="Poppins"/>
                <a:ea typeface="Poppins"/>
                <a:cs typeface="Poppins"/>
                <a:sym typeface="Poppins"/>
              </a:rPr>
              <a:t>Cyber security expert</a:t>
            </a:r>
            <a:endParaRPr/>
          </a:p>
        </p:txBody>
      </p:sp>
      <p:sp>
        <p:nvSpPr>
          <p:cNvPr id="394" name="Google Shape;394;g39a69dcbe3a_0_6"/>
          <p:cNvSpPr/>
          <p:nvPr/>
        </p:nvSpPr>
        <p:spPr>
          <a:xfrm>
            <a:off x="592747" y="1546666"/>
            <a:ext cx="3337500" cy="4215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FFC8D2"/>
                </a:solidFill>
                <a:latin typeface="Poppins"/>
                <a:ea typeface="Poppins"/>
                <a:cs typeface="Poppins"/>
                <a:sym typeface="Poppins"/>
              </a:rPr>
              <a:t>Software Developer</a:t>
            </a:r>
            <a:endParaRPr/>
          </a:p>
        </p:txBody>
      </p:sp>
      <p:sp>
        <p:nvSpPr>
          <p:cNvPr id="395" name="Google Shape;395;g39a69dcbe3a_0_6"/>
          <p:cNvSpPr txBox="1"/>
          <p:nvPr/>
        </p:nvSpPr>
        <p:spPr>
          <a:xfrm>
            <a:off x="513950" y="4878675"/>
            <a:ext cx="3509700" cy="143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 </a:t>
            </a:r>
            <a:r>
              <a:rPr lang="en-US" sz="1600">
                <a:solidFill>
                  <a:schemeClr val="lt1"/>
                </a:solidFill>
                <a:latin typeface="Poppins"/>
                <a:ea typeface="Poppins"/>
                <a:cs typeface="Poppins"/>
                <a:sym typeface="Poppins"/>
              </a:rPr>
              <a:t> They write the code which is like the instructions, that tells the bank’s computers how to move money from one person or place to another.</a:t>
            </a: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b="1">
              <a:solidFill>
                <a:srgbClr val="FF6023"/>
              </a:solidFill>
              <a:latin typeface="Poppins"/>
              <a:ea typeface="Poppins"/>
              <a:cs typeface="Poppins"/>
              <a:sym typeface="Poppins"/>
            </a:endParaRPr>
          </a:p>
        </p:txBody>
      </p:sp>
      <p:sp>
        <p:nvSpPr>
          <p:cNvPr id="396" name="Google Shape;396;g39a69dcbe3a_0_6"/>
          <p:cNvSpPr txBox="1"/>
          <p:nvPr/>
        </p:nvSpPr>
        <p:spPr>
          <a:xfrm>
            <a:off x="8330000" y="4878675"/>
            <a:ext cx="3521100" cy="143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 </a:t>
            </a:r>
            <a:r>
              <a:rPr lang="en-US" sz="1600">
                <a:solidFill>
                  <a:schemeClr val="lt1"/>
                </a:solidFill>
                <a:latin typeface="Poppins"/>
                <a:ea typeface="Poppins"/>
                <a:cs typeface="Poppins"/>
                <a:sym typeface="Poppins"/>
              </a:rPr>
              <a:t>They help connect the bank’s computers to each other and to the internet so customers can use banking apps and websites.</a:t>
            </a:r>
            <a:endParaRPr sz="1600">
              <a:solidFill>
                <a:schemeClr val="lt1"/>
              </a:solidFill>
              <a:latin typeface="Poppins"/>
              <a:ea typeface="Poppins"/>
              <a:cs typeface="Poppins"/>
              <a:sym typeface="Poppins"/>
            </a:endParaRPr>
          </a:p>
        </p:txBody>
      </p:sp>
      <p:sp>
        <p:nvSpPr>
          <p:cNvPr id="397" name="Google Shape;397;g39a69dcbe3a_0_6"/>
          <p:cNvSpPr/>
          <p:nvPr/>
        </p:nvSpPr>
        <p:spPr>
          <a:xfrm>
            <a:off x="8331871" y="1546665"/>
            <a:ext cx="3736800" cy="4215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FFC8D2"/>
                </a:solidFill>
                <a:latin typeface="Poppins"/>
                <a:ea typeface="Poppins"/>
                <a:cs typeface="Poppins"/>
                <a:sym typeface="Poppins"/>
              </a:rPr>
              <a:t>Network Engineer</a:t>
            </a:r>
            <a:endParaRPr sz="2400" b="1">
              <a:solidFill>
                <a:srgbClr val="FFC8D2"/>
              </a:solidFill>
              <a:latin typeface="Poppins"/>
              <a:ea typeface="Poppins"/>
              <a:cs typeface="Poppins"/>
              <a:sym typeface="Poppins"/>
            </a:endParaRPr>
          </a:p>
        </p:txBody>
      </p:sp>
      <p:pic>
        <p:nvPicPr>
          <p:cNvPr id="398" name="Google Shape;398;g39a69dcbe3a_0_6" title="Rooster designs (50).png"/>
          <p:cNvPicPr preferRelativeResize="0"/>
          <p:nvPr/>
        </p:nvPicPr>
        <p:blipFill rotWithShape="1">
          <a:blip r:embed="rId3">
            <a:alphaModFix/>
          </a:blip>
          <a:srcRect l="7329" t="11794" r="7456" b="12310"/>
          <a:stretch/>
        </p:blipFill>
        <p:spPr>
          <a:xfrm>
            <a:off x="530125" y="2357851"/>
            <a:ext cx="3470326" cy="2289478"/>
          </a:xfrm>
          <a:prstGeom prst="rect">
            <a:avLst/>
          </a:prstGeom>
          <a:noFill/>
          <a:ln w="28575" cap="flat" cmpd="sng">
            <a:solidFill>
              <a:schemeClr val="lt1"/>
            </a:solidFill>
            <a:prstDash val="solid"/>
            <a:round/>
            <a:headEnd type="none" w="sm" len="sm"/>
            <a:tailEnd type="none" w="sm" len="sm"/>
          </a:ln>
        </p:spPr>
      </p:pic>
      <p:pic>
        <p:nvPicPr>
          <p:cNvPr id="399" name="Google Shape;399;g39a69dcbe3a_0_6" title="Rooster designs (49).png"/>
          <p:cNvPicPr preferRelativeResize="0"/>
          <p:nvPr/>
        </p:nvPicPr>
        <p:blipFill rotWithShape="1">
          <a:blip r:embed="rId4">
            <a:alphaModFix/>
          </a:blip>
          <a:srcRect l="7326" t="15897" r="7582" b="11450"/>
          <a:stretch/>
        </p:blipFill>
        <p:spPr>
          <a:xfrm>
            <a:off x="4355175" y="2357850"/>
            <a:ext cx="3620090" cy="2289476"/>
          </a:xfrm>
          <a:prstGeom prst="rect">
            <a:avLst/>
          </a:prstGeom>
          <a:noFill/>
          <a:ln w="28575" cap="flat" cmpd="sng">
            <a:solidFill>
              <a:schemeClr val="lt1"/>
            </a:solidFill>
            <a:prstDash val="solid"/>
            <a:round/>
            <a:headEnd type="none" w="sm" len="sm"/>
            <a:tailEnd type="none" w="sm" len="sm"/>
          </a:ln>
        </p:spPr>
      </p:pic>
      <p:pic>
        <p:nvPicPr>
          <p:cNvPr id="400" name="Google Shape;400;g39a69dcbe3a_0_6" title="Rooster designs (48).png"/>
          <p:cNvPicPr preferRelativeResize="0"/>
          <p:nvPr/>
        </p:nvPicPr>
        <p:blipFill rotWithShape="1">
          <a:blip r:embed="rId5">
            <a:alphaModFix/>
          </a:blip>
          <a:srcRect l="7525" t="11967" r="7636" b="13568"/>
          <a:stretch/>
        </p:blipFill>
        <p:spPr>
          <a:xfrm>
            <a:off x="8330000" y="2349225"/>
            <a:ext cx="3521224" cy="2289476"/>
          </a:xfrm>
          <a:prstGeom prst="rect">
            <a:avLst/>
          </a:prstGeom>
          <a:noFill/>
          <a:ln w="28575" cap="flat" cmpd="sng">
            <a:solidFill>
              <a:schemeClr val="l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g3d846bc4fb0_0_64"/>
          <p:cNvSpPr txBox="1"/>
          <p:nvPr/>
        </p:nvSpPr>
        <p:spPr>
          <a:xfrm>
            <a:off x="263525" y="252325"/>
            <a:ext cx="5761200" cy="866864"/>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What is mobil</a:t>
            </a:r>
            <a:r>
              <a:rPr lang="en-US" sz="3200" b="1">
                <a:solidFill>
                  <a:srgbClr val="FF6023"/>
                </a:solidFill>
                <a:latin typeface="Poppins"/>
                <a:ea typeface="Poppins"/>
                <a:cs typeface="Poppins"/>
                <a:sym typeface="Poppi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e</a:t>
            </a:r>
            <a:r>
              <a:rPr lang="en-US" sz="3200" b="1">
                <a:solidFill>
                  <a:srgbClr val="FF6023"/>
                </a:solidFill>
                <a:latin typeface="Poppins"/>
                <a:ea typeface="Poppins"/>
                <a:cs typeface="Poppins"/>
                <a:sym typeface="Poppins"/>
              </a:rPr>
              <a:t> banking?</a:t>
            </a:r>
          </a:p>
        </p:txBody>
      </p:sp>
      <p:pic>
        <p:nvPicPr>
          <p:cNvPr id="407" name="Google Shape;407;g3d846bc4fb0_0_64"/>
          <p:cNvPicPr preferRelativeResize="0"/>
          <p:nvPr/>
        </p:nvPicPr>
        <p:blipFill>
          <a:blip r:embed="rId3">
            <a:alphaModFix/>
          </a:blip>
          <a:stretch>
            <a:fillRect/>
          </a:stretch>
        </p:blipFill>
        <p:spPr>
          <a:xfrm>
            <a:off x="8247750" y="152400"/>
            <a:ext cx="3552300" cy="6553200"/>
          </a:xfrm>
          <a:prstGeom prst="roundRect">
            <a:avLst>
              <a:gd name="adj" fmla="val 16667"/>
            </a:avLst>
          </a:prstGeom>
          <a:noFill/>
          <a:ln>
            <a:noFill/>
          </a:ln>
        </p:spPr>
      </p:pic>
      <p:sp>
        <p:nvSpPr>
          <p:cNvPr id="408" name="Google Shape;408;g3d846bc4fb0_0_64"/>
          <p:cNvSpPr txBox="1"/>
          <p:nvPr/>
        </p:nvSpPr>
        <p:spPr>
          <a:xfrm>
            <a:off x="721456" y="1849770"/>
            <a:ext cx="6190200" cy="3857426"/>
          </a:xfrm>
          <a:prstGeom prst="rect">
            <a:avLst/>
          </a:prstGeom>
          <a:noFill/>
          <a:ln>
            <a:noFill/>
          </a:ln>
        </p:spPr>
        <p:txBody>
          <a:bodyPr spcFirstLastPara="1" wrap="square" lIns="121900" tIns="121900" rIns="121900" bIns="121900" anchor="t" anchorCtr="0">
            <a:spAutoFit/>
          </a:bodyPr>
          <a:lstStyle/>
          <a:p>
            <a:pPr marL="457200" marR="0" lvl="0" indent="-381000" algn="l" rtl="0">
              <a:lnSpc>
                <a:spcPct val="100000"/>
              </a:lnSpc>
              <a:spcBef>
                <a:spcPts val="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It is like having the bank in your pocket</a:t>
            </a:r>
            <a:endParaRPr sz="2400">
              <a:solidFill>
                <a:schemeClr val="lt1"/>
              </a:solidFill>
              <a:latin typeface="Poppins"/>
              <a:ea typeface="Poppins"/>
              <a:cs typeface="Poppins"/>
              <a:sym typeface="Poppins"/>
            </a:endParaRPr>
          </a:p>
          <a:p>
            <a:pPr marL="457200" marR="0" lvl="0" indent="-381000" algn="l" rtl="0">
              <a:lnSpc>
                <a:spcPct val="100000"/>
              </a:lnSpc>
              <a:spcBef>
                <a:spcPts val="200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You can check it anytime and anywhere</a:t>
            </a:r>
            <a:endParaRPr sz="2400">
              <a:solidFill>
                <a:schemeClr val="lt1"/>
              </a:solidFill>
              <a:latin typeface="Poppins"/>
              <a:ea typeface="Poppins"/>
              <a:cs typeface="Poppins"/>
              <a:sym typeface="Poppins"/>
            </a:endParaRPr>
          </a:p>
          <a:p>
            <a:pPr marL="457200" marR="0" lvl="0" indent="-381000" algn="l" rtl="0">
              <a:lnSpc>
                <a:spcPct val="100000"/>
              </a:lnSpc>
              <a:spcBef>
                <a:spcPts val="200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You can pay for things and access your account fast and easy</a:t>
            </a:r>
            <a:endParaRPr sz="2400">
              <a:solidFill>
                <a:schemeClr val="lt1"/>
              </a:solidFill>
              <a:latin typeface="Poppins"/>
              <a:ea typeface="Poppins"/>
              <a:cs typeface="Poppins"/>
              <a:sym typeface="Poppins"/>
            </a:endParaRPr>
          </a:p>
          <a:p>
            <a:pPr marL="457200" marR="0" lvl="0" indent="-381000" algn="l" rtl="0">
              <a:lnSpc>
                <a:spcPct val="100000"/>
              </a:lnSpc>
              <a:spcBef>
                <a:spcPts val="2000"/>
              </a:spcBef>
              <a:spcAft>
                <a:spcPts val="2000"/>
              </a:spcAft>
              <a:buClr>
                <a:srgbClr val="FF6023"/>
              </a:buClr>
              <a:buSzPts val="2400"/>
              <a:buFont typeface="Poppins"/>
              <a:buChar char="●"/>
            </a:pPr>
            <a:r>
              <a:rPr lang="en-US" sz="2400">
                <a:solidFill>
                  <a:schemeClr val="lt1"/>
                </a:solidFill>
                <a:latin typeface="Poppins"/>
                <a:ea typeface="Poppins"/>
                <a:cs typeface="Poppins"/>
                <a:sym typeface="Poppins"/>
              </a:rPr>
              <a:t>It can be an app </a:t>
            </a:r>
            <a:endParaRPr sz="2400">
              <a:solidFill>
                <a:schemeClr val="lt1"/>
              </a:solidFill>
              <a:latin typeface="Poppins"/>
              <a:ea typeface="Poppins"/>
              <a:cs typeface="Poppins"/>
              <a:sym typeface="Poppins"/>
            </a:endParaRPr>
          </a:p>
        </p:txBody>
      </p:sp>
      <p:pic>
        <p:nvPicPr>
          <p:cNvPr id="1026" name="Picture 2" descr="‎NatWest Rooster Money on the App Store">
            <a:extLst>
              <a:ext uri="{FF2B5EF4-FFF2-40B4-BE49-F238E27FC236}">
                <a16:creationId xmlns:a16="http://schemas.microsoft.com/office/drawing/2014/main" id="{477C4922-1A37-AAA8-A1D4-5D2F642D05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467" t="17696" r="32774" b="18022"/>
          <a:stretch>
            <a:fillRect/>
          </a:stretch>
        </p:blipFill>
        <p:spPr bwMode="auto">
          <a:xfrm>
            <a:off x="6435090" y="5187158"/>
            <a:ext cx="1518970" cy="1518442"/>
          </a:xfrm>
          <a:prstGeom prst="round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15"/>
          <p:cNvSpPr txBox="1"/>
          <p:nvPr/>
        </p:nvSpPr>
        <p:spPr>
          <a:xfrm>
            <a:off x="211453" y="165625"/>
            <a:ext cx="6190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3200" b="1">
                <a:solidFill>
                  <a:srgbClr val="FF6023"/>
                </a:solidFill>
                <a:latin typeface="Poppins"/>
                <a:ea typeface="Poppins"/>
                <a:cs typeface="Poppins"/>
                <a:sym typeface="Poppins"/>
              </a:rPr>
              <a:t>Katie’s new </a:t>
            </a:r>
            <a:r>
              <a:rPr lang="en-US" sz="3200" b="1" i="0" u="none" strike="noStrike" cap="none">
                <a:solidFill>
                  <a:srgbClr val="FF6023"/>
                </a:solidFill>
                <a:latin typeface="Poppins"/>
                <a:ea typeface="Poppins"/>
                <a:cs typeface="Poppins"/>
                <a:sym typeface="Poppins"/>
              </a:rPr>
              <a:t>online account</a:t>
            </a:r>
            <a:endParaRPr sz="3867" b="1" i="0" u="none" strike="noStrike" cap="none">
              <a:solidFill>
                <a:srgbClr val="FF6023"/>
              </a:solidFill>
              <a:latin typeface="Poppins"/>
              <a:ea typeface="Poppins"/>
              <a:cs typeface="Poppins"/>
              <a:sym typeface="Poppins"/>
            </a:endParaRPr>
          </a:p>
        </p:txBody>
      </p:sp>
      <p:sp>
        <p:nvSpPr>
          <p:cNvPr id="415" name="Google Shape;415;p15"/>
          <p:cNvSpPr/>
          <p:nvPr/>
        </p:nvSpPr>
        <p:spPr>
          <a:xfrm>
            <a:off x="7620000" y="2111023"/>
            <a:ext cx="5667022" cy="5667022"/>
          </a:xfrm>
          <a:prstGeom prst="ellipse">
            <a:avLst/>
          </a:prstGeom>
          <a:solidFill>
            <a:srgbClr val="FF60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6" name="Google Shape;416;p15"/>
          <p:cNvSpPr txBox="1"/>
          <p:nvPr/>
        </p:nvSpPr>
        <p:spPr>
          <a:xfrm>
            <a:off x="319870" y="1589392"/>
            <a:ext cx="6745800" cy="3164929"/>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2400">
                <a:solidFill>
                  <a:schemeClr val="lt1"/>
                </a:solidFill>
                <a:latin typeface="Poppins"/>
                <a:ea typeface="Poppins"/>
                <a:cs typeface="Poppins"/>
                <a:sym typeface="Poppins"/>
              </a:rPr>
              <a:t>Katie </a:t>
            </a:r>
            <a:r>
              <a:rPr lang="en-US" sz="2400" b="0" i="0" u="none" strike="noStrike" cap="none">
                <a:solidFill>
                  <a:schemeClr val="lt1"/>
                </a:solidFill>
                <a:latin typeface="Poppins"/>
                <a:ea typeface="Poppins"/>
                <a:cs typeface="Poppins"/>
                <a:sym typeface="Poppins"/>
              </a:rPr>
              <a:t>has a new online bank account</a:t>
            </a:r>
            <a:endParaRPr/>
          </a:p>
          <a:p>
            <a:pPr marL="0" marR="0" lvl="0" indent="0" algn="l" rtl="0">
              <a:lnSpc>
                <a:spcPct val="100000"/>
              </a:lnSpc>
              <a:spcBef>
                <a:spcPts val="0"/>
              </a:spcBef>
              <a:spcAft>
                <a:spcPts val="0"/>
              </a:spcAft>
              <a:buNone/>
            </a:pPr>
            <a:endParaRPr sz="2400" b="0" i="0" u="none" strike="noStrike" cap="none">
              <a:solidFill>
                <a:schemeClr val="lt1"/>
              </a:solidFill>
              <a:latin typeface="Poppins"/>
              <a:ea typeface="Poppins"/>
              <a:cs typeface="Poppins"/>
              <a:sym typeface="Poppins"/>
            </a:endParaRPr>
          </a:p>
          <a:p>
            <a:pPr marL="457200" marR="0" lvl="0" indent="-381000" algn="l" rtl="0">
              <a:lnSpc>
                <a:spcPct val="100000"/>
              </a:lnSpc>
              <a:spcBef>
                <a:spcPts val="0"/>
              </a:spcBef>
              <a:spcAft>
                <a:spcPts val="0"/>
              </a:spcAft>
              <a:buClr>
                <a:srgbClr val="FF6023"/>
              </a:buClr>
              <a:buSzPts val="2400"/>
              <a:buFont typeface="Poppins"/>
              <a:buChar char="●"/>
            </a:pPr>
            <a:r>
              <a:rPr lang="en-US" sz="2000">
                <a:solidFill>
                  <a:schemeClr val="lt1"/>
                </a:solidFill>
                <a:latin typeface="Poppins"/>
                <a:ea typeface="Poppins"/>
                <a:cs typeface="Poppins"/>
                <a:sym typeface="Poppins"/>
              </a:rPr>
              <a:t>What is Katie’s account </a:t>
            </a:r>
            <a:r>
              <a:rPr lang="en-US" sz="2000" b="1">
                <a:solidFill>
                  <a:schemeClr val="lt1"/>
                </a:solidFill>
                <a:latin typeface="Poppins"/>
                <a:ea typeface="Poppins"/>
                <a:cs typeface="Poppins"/>
                <a:sym typeface="Poppins"/>
              </a:rPr>
              <a:t>balance</a:t>
            </a:r>
            <a:r>
              <a:rPr lang="en-US" sz="2000">
                <a:solidFill>
                  <a:schemeClr val="lt1"/>
                </a:solidFill>
                <a:latin typeface="Poppins"/>
                <a:ea typeface="Poppins"/>
                <a:cs typeface="Poppins"/>
                <a:sym typeface="Poppins"/>
              </a:rPr>
              <a:t>?</a:t>
            </a:r>
            <a:endParaRPr sz="2000">
              <a:solidFill>
                <a:schemeClr val="lt1"/>
              </a:solidFill>
              <a:latin typeface="Poppins"/>
              <a:ea typeface="Poppins"/>
              <a:cs typeface="Poppins"/>
            </a:endParaRPr>
          </a:p>
          <a:p>
            <a:pPr marL="457200" marR="0" lvl="0" indent="-381000" algn="l" rtl="0">
              <a:lnSpc>
                <a:spcPct val="100000"/>
              </a:lnSpc>
              <a:spcBef>
                <a:spcPts val="1000"/>
              </a:spcBef>
              <a:spcAft>
                <a:spcPts val="0"/>
              </a:spcAft>
              <a:buClr>
                <a:srgbClr val="FF6023"/>
              </a:buClr>
              <a:buSzPts val="2400"/>
              <a:buFont typeface="Poppins"/>
              <a:buChar char="●"/>
            </a:pPr>
            <a:r>
              <a:rPr lang="en-US" sz="2000" b="0" i="0" u="none" strike="noStrike" cap="none">
                <a:solidFill>
                  <a:schemeClr val="lt1"/>
                </a:solidFill>
                <a:latin typeface="Poppins"/>
                <a:ea typeface="Poppins"/>
                <a:cs typeface="Poppins"/>
                <a:sym typeface="Poppins"/>
              </a:rPr>
              <a:t>What is </a:t>
            </a:r>
            <a:r>
              <a:rPr lang="en-US" sz="2000">
                <a:solidFill>
                  <a:schemeClr val="lt1"/>
                </a:solidFill>
                <a:latin typeface="Poppins"/>
                <a:ea typeface="Poppins"/>
                <a:cs typeface="Poppins"/>
                <a:sym typeface="Poppins"/>
              </a:rPr>
              <a:t>Katie </a:t>
            </a:r>
            <a:r>
              <a:rPr lang="en-US" sz="2000" b="1" i="0" u="none" strike="noStrike" cap="none">
                <a:solidFill>
                  <a:schemeClr val="lt1"/>
                </a:solidFill>
                <a:latin typeface="Poppins"/>
                <a:ea typeface="Poppins"/>
                <a:cs typeface="Poppins"/>
                <a:sym typeface="Poppins"/>
              </a:rPr>
              <a:t>saving</a:t>
            </a:r>
            <a:r>
              <a:rPr lang="en-US" sz="2000" b="0" i="0" u="none" strike="noStrike" cap="none">
                <a:solidFill>
                  <a:schemeClr val="lt1"/>
                </a:solidFill>
                <a:latin typeface="Poppins"/>
                <a:ea typeface="Poppins"/>
                <a:cs typeface="Poppins"/>
                <a:sym typeface="Poppins"/>
              </a:rPr>
              <a:t> for?</a:t>
            </a:r>
            <a:endParaRPr sz="2000" b="0" i="0" u="none" strike="noStrike" cap="none">
              <a:solidFill>
                <a:schemeClr val="lt1"/>
              </a:solidFill>
              <a:latin typeface="Poppins"/>
              <a:ea typeface="Poppins"/>
              <a:cs typeface="Poppins"/>
            </a:endParaRPr>
          </a:p>
          <a:p>
            <a:pPr marL="457200" marR="0" lvl="0" indent="-381000" algn="l" rtl="0">
              <a:lnSpc>
                <a:spcPct val="100000"/>
              </a:lnSpc>
              <a:spcBef>
                <a:spcPts val="1000"/>
              </a:spcBef>
              <a:spcAft>
                <a:spcPts val="0"/>
              </a:spcAft>
              <a:buClr>
                <a:srgbClr val="FF6023"/>
              </a:buClr>
              <a:buSzPts val="2400"/>
              <a:buFont typeface="Poppins"/>
              <a:buChar char="●"/>
            </a:pPr>
            <a:r>
              <a:rPr lang="en-US" sz="2000">
                <a:solidFill>
                  <a:schemeClr val="lt1"/>
                </a:solidFill>
                <a:latin typeface="Poppins"/>
                <a:ea typeface="Poppins"/>
                <a:cs typeface="Poppins"/>
                <a:sym typeface="Poppins"/>
              </a:rPr>
              <a:t>How much has Katie saved so far?</a:t>
            </a:r>
            <a:endParaRPr sz="2000">
              <a:solidFill>
                <a:schemeClr val="lt1"/>
              </a:solidFill>
              <a:latin typeface="Poppins"/>
              <a:ea typeface="Poppins"/>
              <a:cs typeface="Poppins"/>
            </a:endParaRPr>
          </a:p>
          <a:p>
            <a:pPr marL="457200" marR="0" lvl="0" indent="-381000" algn="l" rtl="0">
              <a:lnSpc>
                <a:spcPct val="100000"/>
              </a:lnSpc>
              <a:spcBef>
                <a:spcPts val="1000"/>
              </a:spcBef>
              <a:spcAft>
                <a:spcPts val="0"/>
              </a:spcAft>
              <a:buClr>
                <a:srgbClr val="FF6023"/>
              </a:buClr>
              <a:buSzPts val="2400"/>
              <a:buFont typeface="Poppins"/>
              <a:buChar char="●"/>
            </a:pPr>
            <a:r>
              <a:rPr lang="en-US" sz="2000" b="0" i="0" u="none" strike="noStrike" cap="none">
                <a:solidFill>
                  <a:schemeClr val="lt1"/>
                </a:solidFill>
                <a:latin typeface="Poppins"/>
                <a:ea typeface="Poppins"/>
                <a:cs typeface="Poppins"/>
                <a:sym typeface="Poppins"/>
              </a:rPr>
              <a:t>How much has </a:t>
            </a:r>
            <a:r>
              <a:rPr lang="en-US" sz="2000">
                <a:solidFill>
                  <a:schemeClr val="lt1"/>
                </a:solidFill>
                <a:latin typeface="Poppins"/>
                <a:ea typeface="Poppins"/>
                <a:cs typeface="Poppins"/>
                <a:sym typeface="Poppins"/>
              </a:rPr>
              <a:t>Katie </a:t>
            </a:r>
            <a:r>
              <a:rPr lang="en-US" sz="2000" b="0" i="0" u="none" strike="noStrike" cap="none">
                <a:solidFill>
                  <a:schemeClr val="lt1"/>
                </a:solidFill>
                <a:latin typeface="Poppins"/>
                <a:ea typeface="Poppins"/>
                <a:cs typeface="Poppins"/>
                <a:sym typeface="Poppins"/>
              </a:rPr>
              <a:t>got left to save?</a:t>
            </a:r>
            <a:endParaRPr sz="2000">
              <a:solidFill>
                <a:schemeClr val="lt1"/>
              </a:solidFill>
              <a:latin typeface="Poppins"/>
              <a:ea typeface="Poppins"/>
              <a:cs typeface="Poppins"/>
            </a:endParaRPr>
          </a:p>
          <a:p>
            <a:pPr marL="0" marR="0" lvl="0" indent="0" algn="l" rtl="0">
              <a:lnSpc>
                <a:spcPct val="100000"/>
              </a:lnSpc>
              <a:spcBef>
                <a:spcPts val="1000"/>
              </a:spcBef>
              <a:spcAft>
                <a:spcPts val="1000"/>
              </a:spcAft>
              <a:buNone/>
            </a:pPr>
            <a:endParaRPr sz="2000">
              <a:solidFill>
                <a:schemeClr val="lt1"/>
              </a:solidFill>
              <a:latin typeface="Poppins"/>
              <a:ea typeface="Poppins"/>
              <a:cs typeface="Poppins"/>
            </a:endParaRPr>
          </a:p>
        </p:txBody>
      </p:sp>
      <p:pic>
        <p:nvPicPr>
          <p:cNvPr id="417" name="Google Shape;417;p15" title="Rooster designs.png"/>
          <p:cNvPicPr preferRelativeResize="0"/>
          <p:nvPr/>
        </p:nvPicPr>
        <p:blipFill rotWithShape="1">
          <a:blip r:embed="rId3">
            <a:alphaModFix/>
          </a:blip>
          <a:srcRect l="21047" t="47555" r="38763" b="24249"/>
          <a:stretch/>
        </p:blipFill>
        <p:spPr>
          <a:xfrm>
            <a:off x="0" y="4924350"/>
            <a:ext cx="1948602" cy="1933650"/>
          </a:xfrm>
          <a:prstGeom prst="rect">
            <a:avLst/>
          </a:prstGeom>
          <a:noFill/>
          <a:ln>
            <a:noFill/>
          </a:ln>
        </p:spPr>
      </p:pic>
      <p:pic>
        <p:nvPicPr>
          <p:cNvPr id="2" name="Picture 1">
            <a:extLst>
              <a:ext uri="{FF2B5EF4-FFF2-40B4-BE49-F238E27FC236}">
                <a16:creationId xmlns:a16="http://schemas.microsoft.com/office/drawing/2014/main" id="{3BE4F0C2-C027-11AE-12F1-C727C94DCBC4}"/>
              </a:ext>
            </a:extLst>
          </p:cNvPr>
          <p:cNvPicPr>
            <a:picLocks noChangeAspect="1"/>
          </p:cNvPicPr>
          <p:nvPr/>
        </p:nvPicPr>
        <p:blipFill>
          <a:blip r:embed="rId4"/>
          <a:srcRect l="14154" r="14154"/>
          <a:stretch/>
        </p:blipFill>
        <p:spPr>
          <a:xfrm>
            <a:off x="8982502" y="-630164"/>
            <a:ext cx="3375605" cy="6659720"/>
          </a:xfrm>
          <a:prstGeom prst="rect">
            <a:avLst/>
          </a:prstGeom>
        </p:spPr>
      </p:pic>
      <p:pic>
        <p:nvPicPr>
          <p:cNvPr id="3" name="Picture 2">
            <a:extLst>
              <a:ext uri="{FF2B5EF4-FFF2-40B4-BE49-F238E27FC236}">
                <a16:creationId xmlns:a16="http://schemas.microsoft.com/office/drawing/2014/main" id="{8C3AB46F-9465-731D-800E-7DAC9FF3424A}"/>
              </a:ext>
            </a:extLst>
          </p:cNvPr>
          <p:cNvPicPr>
            <a:picLocks noChangeAspect="1"/>
          </p:cNvPicPr>
          <p:nvPr/>
        </p:nvPicPr>
        <p:blipFill>
          <a:blip r:embed="rId5"/>
          <a:srcRect l="8815" r="8815"/>
          <a:stretch/>
        </p:blipFill>
        <p:spPr>
          <a:xfrm>
            <a:off x="5313721" y="1720646"/>
            <a:ext cx="5828263" cy="524127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5" name="Google Shape;425;g3d846bc4fb0_0_70"/>
          <p:cNvSpPr txBox="1"/>
          <p:nvPr/>
        </p:nvSpPr>
        <p:spPr>
          <a:xfrm>
            <a:off x="128785" y="125062"/>
            <a:ext cx="5761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Managing money online</a:t>
            </a:r>
            <a:endParaRPr sz="3200" b="1">
              <a:solidFill>
                <a:srgbClr val="FF6023"/>
              </a:solidFill>
              <a:latin typeface="Poppins"/>
              <a:ea typeface="Poppins"/>
              <a:cs typeface="Poppins"/>
              <a:sym typeface="Poppins"/>
            </a:endParaRPr>
          </a:p>
        </p:txBody>
      </p:sp>
      <p:pic>
        <p:nvPicPr>
          <p:cNvPr id="426" name="Google Shape;426;g3d846bc4fb0_0_70" descr="Rooster designs (36).png" title="Rooster designs (36).png"/>
          <p:cNvPicPr preferRelativeResize="0"/>
          <p:nvPr/>
        </p:nvPicPr>
        <p:blipFill rotWithShape="1">
          <a:blip r:embed="rId3"/>
          <a:srcRect l="13140" r="13140"/>
          <a:stretch/>
        </p:blipFill>
        <p:spPr>
          <a:xfrm>
            <a:off x="6115150" y="494512"/>
            <a:ext cx="6076849" cy="6105976"/>
          </a:xfrm>
          <a:prstGeom prst="rect">
            <a:avLst/>
          </a:prstGeom>
          <a:noFill/>
          <a:ln>
            <a:noFill/>
          </a:ln>
        </p:spPr>
      </p:pic>
      <p:sp>
        <p:nvSpPr>
          <p:cNvPr id="427" name="Google Shape;427;g3d846bc4fb0_0_70"/>
          <p:cNvSpPr txBox="1"/>
          <p:nvPr/>
        </p:nvSpPr>
        <p:spPr>
          <a:xfrm>
            <a:off x="441525" y="1946800"/>
            <a:ext cx="5609100" cy="2718653"/>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None/>
            </a:pPr>
            <a:r>
              <a:rPr lang="en-US" sz="2400">
                <a:solidFill>
                  <a:schemeClr val="lt1"/>
                </a:solidFill>
                <a:latin typeface="Poppins"/>
                <a:ea typeface="Poppins"/>
                <a:cs typeface="Poppins"/>
                <a:sym typeface="Poppins"/>
              </a:rPr>
              <a:t>Katie can see everything she does on her online bank account</a:t>
            </a:r>
            <a:endParaRPr/>
          </a:p>
          <a:p>
            <a:pPr marL="0" marR="0" lvl="0" indent="0" algn="l" rtl="0">
              <a:lnSpc>
                <a:spcPct val="100000"/>
              </a:lnSpc>
              <a:spcBef>
                <a:spcPts val="0"/>
              </a:spcBef>
              <a:spcAft>
                <a:spcPts val="0"/>
              </a:spcAft>
              <a:buNone/>
            </a:pPr>
            <a:endParaRPr sz="2400" b="0" i="0" u="none" strike="noStrike" cap="none">
              <a:solidFill>
                <a:schemeClr val="lt1"/>
              </a:solidFill>
              <a:latin typeface="Poppins"/>
              <a:ea typeface="Poppins"/>
              <a:cs typeface="Poppins"/>
              <a:sym typeface="Poppins"/>
            </a:endParaRPr>
          </a:p>
          <a:p>
            <a:pPr marL="457200" marR="0" lvl="0" indent="-381000" algn="l" rtl="0">
              <a:lnSpc>
                <a:spcPct val="100000"/>
              </a:lnSpc>
              <a:spcBef>
                <a:spcPts val="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Keep track of money </a:t>
            </a:r>
            <a:endParaRPr sz="2400">
              <a:solidFill>
                <a:schemeClr val="lt1"/>
              </a:solidFill>
              <a:latin typeface="Poppins"/>
              <a:ea typeface="Poppins"/>
              <a:cs typeface="Poppins"/>
              <a:sym typeface="Poppins"/>
            </a:endParaRPr>
          </a:p>
          <a:p>
            <a:pPr marL="457200" marR="0" lvl="0" indent="-381000" algn="l" rtl="0">
              <a:lnSpc>
                <a:spcPct val="100000"/>
              </a:lnSpc>
              <a:spcBef>
                <a:spcPts val="100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Move and save money</a:t>
            </a:r>
            <a:endParaRPr sz="2400">
              <a:solidFill>
                <a:schemeClr val="lt1"/>
              </a:solidFill>
              <a:latin typeface="Poppins"/>
              <a:ea typeface="Poppins"/>
              <a:cs typeface="Poppins"/>
              <a:sym typeface="Poppins"/>
            </a:endParaRPr>
          </a:p>
          <a:p>
            <a:pPr marL="457200" marR="0" lvl="0" indent="-381000" algn="l" rtl="0">
              <a:lnSpc>
                <a:spcPct val="100000"/>
              </a:lnSpc>
              <a:spcBef>
                <a:spcPts val="1000"/>
              </a:spcBef>
              <a:spcAft>
                <a:spcPts val="0"/>
              </a:spcAft>
              <a:buClr>
                <a:srgbClr val="FF6023"/>
              </a:buClr>
              <a:buSzPts val="2400"/>
              <a:buFont typeface="Poppins"/>
              <a:buChar char="●"/>
            </a:pPr>
            <a:r>
              <a:rPr lang="en-US" sz="2400">
                <a:solidFill>
                  <a:schemeClr val="lt1"/>
                </a:solidFill>
                <a:latin typeface="Poppins"/>
                <a:ea typeface="Poppins"/>
                <a:cs typeface="Poppins"/>
                <a:sym typeface="Poppins"/>
              </a:rPr>
              <a:t>Real time updates</a:t>
            </a:r>
            <a:endParaRPr sz="2400">
              <a:solidFill>
                <a:schemeClr val="lt1"/>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C96EB39-4A0C-5056-A64E-999C5041EA85}"/>
            </a:ext>
          </a:extLst>
        </p:cNvPr>
        <p:cNvGrpSpPr/>
        <p:nvPr/>
      </p:nvGrpSpPr>
      <p:grpSpPr>
        <a:xfrm>
          <a:off x="0" y="0"/>
          <a:ext cx="0" cy="0"/>
          <a:chOff x="0" y="0"/>
          <a:chExt cx="0" cy="0"/>
        </a:xfrm>
      </p:grpSpPr>
      <p:sp>
        <p:nvSpPr>
          <p:cNvPr id="434" name="Google Shape;434;g3da7697ea72_1_64">
            <a:extLst>
              <a:ext uri="{FF2B5EF4-FFF2-40B4-BE49-F238E27FC236}">
                <a16:creationId xmlns:a16="http://schemas.microsoft.com/office/drawing/2014/main" id="{139127CA-A44D-7033-FABA-143708114CDF}"/>
              </a:ext>
            </a:extLst>
          </p:cNvPr>
          <p:cNvSpPr txBox="1"/>
          <p:nvPr/>
        </p:nvSpPr>
        <p:spPr>
          <a:xfrm>
            <a:off x="83065" y="105613"/>
            <a:ext cx="5761200" cy="866864"/>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Careers in Tech for Money</a:t>
            </a:r>
            <a:endParaRPr sz="3200" b="1">
              <a:solidFill>
                <a:srgbClr val="FF6023"/>
              </a:solidFill>
              <a:latin typeface="Poppins"/>
              <a:ea typeface="Poppins"/>
              <a:cs typeface="Poppins"/>
              <a:sym typeface="Poppins"/>
            </a:endParaRPr>
          </a:p>
        </p:txBody>
      </p:sp>
      <p:sp>
        <p:nvSpPr>
          <p:cNvPr id="435" name="Google Shape;435;g3da7697ea72_1_64">
            <a:extLst>
              <a:ext uri="{FF2B5EF4-FFF2-40B4-BE49-F238E27FC236}">
                <a16:creationId xmlns:a16="http://schemas.microsoft.com/office/drawing/2014/main" id="{B52DBE8A-080C-833A-6140-D4CE8C29CAAA}"/>
              </a:ext>
            </a:extLst>
          </p:cNvPr>
          <p:cNvSpPr/>
          <p:nvPr/>
        </p:nvSpPr>
        <p:spPr>
          <a:xfrm>
            <a:off x="7214300" y="1573175"/>
            <a:ext cx="4703400" cy="4703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6" name="Google Shape;436;g3da7697ea72_1_64">
            <a:extLst>
              <a:ext uri="{FF2B5EF4-FFF2-40B4-BE49-F238E27FC236}">
                <a16:creationId xmlns:a16="http://schemas.microsoft.com/office/drawing/2014/main" id="{D83CAF01-3C44-CCED-58EB-166B5CDEDA0C}"/>
              </a:ext>
            </a:extLst>
          </p:cNvPr>
          <p:cNvSpPr txBox="1"/>
          <p:nvPr/>
        </p:nvSpPr>
        <p:spPr>
          <a:xfrm>
            <a:off x="383626" y="1701139"/>
            <a:ext cx="6596700" cy="478589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rgbClr val="FF6023"/>
                </a:solidFill>
                <a:latin typeface="Poppins"/>
                <a:ea typeface="Poppins"/>
                <a:cs typeface="Poppins"/>
                <a:sym typeface="Poppins"/>
              </a:rPr>
              <a:t>What they do:  </a:t>
            </a:r>
            <a:r>
              <a:rPr lang="en-US" sz="2000">
                <a:solidFill>
                  <a:srgbClr val="FFFFFF"/>
                </a:solidFill>
                <a:latin typeface="Poppins"/>
                <a:ea typeface="Poppins"/>
                <a:cs typeface="Poppins"/>
                <a:sym typeface="Poppins"/>
              </a:rPr>
              <a:t>A UX designer is someone who designs the physical bank cards or the mobile banking app. They make it look amazing and easy to use! </a:t>
            </a:r>
            <a:endParaRPr sz="2000">
              <a:solidFill>
                <a:srgbClr val="FFFFFF"/>
              </a:solidFill>
              <a:latin typeface="Poppins"/>
              <a:ea typeface="Poppins"/>
              <a:cs typeface="Poppins"/>
              <a:sym typeface="Poppins"/>
            </a:endParaRPr>
          </a:p>
          <a:p>
            <a:pPr marL="0" lvl="0" indent="0" algn="l" rtl="0">
              <a:lnSpc>
                <a:spcPct val="115000"/>
              </a:lnSpc>
              <a:spcBef>
                <a:spcPts val="0"/>
              </a:spcBef>
              <a:spcAft>
                <a:spcPts val="0"/>
              </a:spcAft>
              <a:buNone/>
            </a:pPr>
            <a:r>
              <a:rPr lang="en-US" sz="2000">
                <a:solidFill>
                  <a:schemeClr val="dk1"/>
                </a:solidFill>
                <a:latin typeface="Poppins"/>
                <a:ea typeface="Poppins"/>
                <a:cs typeface="Poppins"/>
                <a:sym typeface="Poppins"/>
              </a:rPr>
              <a:t>​</a:t>
            </a:r>
            <a:endParaRPr sz="20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r>
              <a:rPr lang="en-US" sz="2000" b="1">
                <a:solidFill>
                  <a:srgbClr val="FF6023"/>
                </a:solidFill>
                <a:latin typeface="Poppins"/>
                <a:ea typeface="Poppins"/>
                <a:cs typeface="Poppins"/>
                <a:sym typeface="Poppins"/>
              </a:rPr>
              <a:t>The tech: </a:t>
            </a:r>
            <a:r>
              <a:rPr lang="en-US" sz="2000">
                <a:solidFill>
                  <a:srgbClr val="FFFFFF"/>
                </a:solidFill>
                <a:latin typeface="Poppins"/>
                <a:ea typeface="Poppins"/>
                <a:cs typeface="Poppins"/>
                <a:sym typeface="Poppins"/>
              </a:rPr>
              <a:t>Computers and design software</a:t>
            </a:r>
            <a:endParaRPr sz="2000">
              <a:solidFill>
                <a:srgbClr val="FFFFFF"/>
              </a:solidFill>
              <a:latin typeface="Poppins"/>
              <a:ea typeface="Poppins"/>
              <a:cs typeface="Poppins"/>
              <a:sym typeface="Poppins"/>
            </a:endParaRPr>
          </a:p>
          <a:p>
            <a:pPr marL="0" lvl="0" indent="0" algn="l" rtl="0">
              <a:lnSpc>
                <a:spcPct val="115000"/>
              </a:lnSpc>
              <a:spcBef>
                <a:spcPts val="0"/>
              </a:spcBef>
              <a:spcAft>
                <a:spcPts val="0"/>
              </a:spcAft>
              <a:buNone/>
            </a:pPr>
            <a:endParaRPr sz="2000">
              <a:solidFill>
                <a:srgbClr val="FFFFFF"/>
              </a:solidFill>
              <a:latin typeface="Poppins"/>
              <a:ea typeface="Poppins"/>
              <a:cs typeface="Poppins"/>
              <a:sym typeface="Poppins"/>
            </a:endParaRPr>
          </a:p>
          <a:p>
            <a:pPr marL="0" lvl="0" indent="0" algn="l" rtl="0">
              <a:lnSpc>
                <a:spcPct val="115000"/>
              </a:lnSpc>
              <a:spcBef>
                <a:spcPts val="0"/>
              </a:spcBef>
              <a:spcAft>
                <a:spcPts val="0"/>
              </a:spcAft>
              <a:buNone/>
            </a:pPr>
            <a:r>
              <a:rPr lang="en-US" sz="2000" b="1">
                <a:solidFill>
                  <a:srgbClr val="FF6023"/>
                </a:solidFill>
                <a:latin typeface="Poppins"/>
                <a:ea typeface="Poppins"/>
                <a:cs typeface="Poppins"/>
                <a:sym typeface="Poppins"/>
              </a:rPr>
              <a:t>What do they do all day?</a:t>
            </a:r>
            <a:endParaRPr sz="2000" b="1">
              <a:solidFill>
                <a:srgbClr val="FF6023"/>
              </a:solidFill>
              <a:latin typeface="Poppins"/>
              <a:ea typeface="Poppins"/>
              <a:cs typeface="Poppins"/>
              <a:sym typeface="Poppins"/>
            </a:endParaRPr>
          </a:p>
          <a:p>
            <a:pPr marL="457200" lvl="0" indent="-355600" algn="l" rtl="0">
              <a:lnSpc>
                <a:spcPct val="115000"/>
              </a:lnSpc>
              <a:spcBef>
                <a:spcPts val="0"/>
              </a:spcBef>
              <a:spcAft>
                <a:spcPts val="0"/>
              </a:spcAft>
              <a:buClr>
                <a:srgbClr val="FFFFFF"/>
              </a:buClr>
              <a:buSzPts val="2000"/>
              <a:buFont typeface="Poppins"/>
              <a:buChar char="●"/>
            </a:pPr>
            <a:r>
              <a:rPr lang="en-US" sz="2000">
                <a:solidFill>
                  <a:srgbClr val="FFFFFF"/>
                </a:solidFill>
                <a:latin typeface="Poppins"/>
                <a:ea typeface="Poppins"/>
                <a:cs typeface="Poppins"/>
                <a:sym typeface="Poppins"/>
              </a:rPr>
              <a:t>Researching</a:t>
            </a:r>
            <a:endParaRPr sz="2000">
              <a:solidFill>
                <a:srgbClr val="FFFFFF"/>
              </a:solidFill>
              <a:latin typeface="Poppins"/>
              <a:ea typeface="Poppins"/>
              <a:cs typeface="Poppins"/>
              <a:sym typeface="Poppins"/>
            </a:endParaRPr>
          </a:p>
          <a:p>
            <a:pPr marL="457200" lvl="0" indent="-355600" algn="l" rtl="0">
              <a:lnSpc>
                <a:spcPct val="115000"/>
              </a:lnSpc>
              <a:spcBef>
                <a:spcPts val="0"/>
              </a:spcBef>
              <a:spcAft>
                <a:spcPts val="0"/>
              </a:spcAft>
              <a:buClr>
                <a:srgbClr val="FFFFFF"/>
              </a:buClr>
              <a:buSzPts val="2000"/>
              <a:buFont typeface="Poppins"/>
              <a:buChar char="●"/>
            </a:pPr>
            <a:r>
              <a:rPr lang="en-US" sz="2000">
                <a:solidFill>
                  <a:srgbClr val="FFFFFF"/>
                </a:solidFill>
                <a:latin typeface="Poppins"/>
                <a:ea typeface="Poppins"/>
                <a:cs typeface="Poppins"/>
                <a:sym typeface="Poppins"/>
              </a:rPr>
              <a:t>Designing</a:t>
            </a:r>
          </a:p>
          <a:p>
            <a:pPr marL="457200" lvl="0" indent="-355600" algn="l" rtl="0">
              <a:lnSpc>
                <a:spcPct val="115000"/>
              </a:lnSpc>
              <a:spcBef>
                <a:spcPts val="0"/>
              </a:spcBef>
              <a:spcAft>
                <a:spcPts val="0"/>
              </a:spcAft>
              <a:buClr>
                <a:srgbClr val="FFFFFF"/>
              </a:buClr>
              <a:buSzPts val="2000"/>
              <a:buFont typeface="Poppins"/>
              <a:buChar char="●"/>
            </a:pPr>
            <a:r>
              <a:rPr lang="en-US" sz="2000">
                <a:solidFill>
                  <a:srgbClr val="FFFFFF"/>
                </a:solidFill>
                <a:latin typeface="Poppins"/>
                <a:ea typeface="Poppins"/>
                <a:cs typeface="Poppins"/>
                <a:sym typeface="Poppins"/>
              </a:rPr>
              <a:t>Experimenting with </a:t>
            </a:r>
            <a:r>
              <a:rPr lang="en-US" sz="2000" err="1">
                <a:solidFill>
                  <a:srgbClr val="FFFFFF"/>
                </a:solidFill>
                <a:latin typeface="Poppins"/>
                <a:ea typeface="Poppins"/>
                <a:cs typeface="Poppins"/>
                <a:sym typeface="Poppins"/>
              </a:rPr>
              <a:t>colours</a:t>
            </a:r>
            <a:r>
              <a:rPr lang="en-US" sz="2000">
                <a:solidFill>
                  <a:srgbClr val="FFFFFF"/>
                </a:solidFill>
                <a:latin typeface="Poppins"/>
                <a:ea typeface="Poppins"/>
                <a:cs typeface="Poppins"/>
                <a:sym typeface="Poppins"/>
              </a:rPr>
              <a:t> and fonts</a:t>
            </a:r>
            <a:endParaRPr sz="2000">
              <a:solidFill>
                <a:srgbClr val="FFFFFF"/>
              </a:solidFill>
              <a:latin typeface="Poppins"/>
              <a:ea typeface="Poppins"/>
              <a:cs typeface="Poppins"/>
              <a:sym typeface="Poppins"/>
            </a:endParaRPr>
          </a:p>
          <a:p>
            <a:pPr marL="457200" lvl="0" indent="-355600" algn="l" rtl="0">
              <a:lnSpc>
                <a:spcPct val="115000"/>
              </a:lnSpc>
              <a:spcBef>
                <a:spcPts val="0"/>
              </a:spcBef>
              <a:spcAft>
                <a:spcPts val="0"/>
              </a:spcAft>
              <a:buClr>
                <a:srgbClr val="FFFFFF"/>
              </a:buClr>
              <a:buSzPts val="2000"/>
              <a:buFont typeface="Poppins"/>
              <a:buChar char="●"/>
            </a:pPr>
            <a:r>
              <a:rPr lang="en-US" sz="2000">
                <a:solidFill>
                  <a:srgbClr val="FFFFFF"/>
                </a:solidFill>
                <a:latin typeface="Poppins"/>
                <a:ea typeface="Poppins"/>
                <a:cs typeface="Poppins"/>
                <a:sym typeface="Poppins"/>
              </a:rPr>
              <a:t>Testing</a:t>
            </a:r>
            <a:endParaRPr sz="2000">
              <a:solidFill>
                <a:srgbClr val="FFFFFF"/>
              </a:solidFill>
              <a:latin typeface="Poppins"/>
              <a:ea typeface="Poppins"/>
              <a:cs typeface="Poppins"/>
              <a:sym typeface="Poppins"/>
            </a:endParaRPr>
          </a:p>
          <a:p>
            <a:pPr marL="457200" lvl="0" indent="-355600" algn="l" rtl="0">
              <a:lnSpc>
                <a:spcPct val="115000"/>
              </a:lnSpc>
              <a:spcBef>
                <a:spcPts val="0"/>
              </a:spcBef>
              <a:spcAft>
                <a:spcPts val="0"/>
              </a:spcAft>
              <a:buClr>
                <a:srgbClr val="FFFFFF"/>
              </a:buClr>
              <a:buSzPts val="2000"/>
              <a:buFont typeface="Poppins"/>
              <a:buChar char="●"/>
            </a:pPr>
            <a:r>
              <a:rPr lang="en-US" sz="2000">
                <a:solidFill>
                  <a:srgbClr val="FFFFFF"/>
                </a:solidFill>
                <a:latin typeface="Poppins"/>
                <a:ea typeface="Poppins"/>
                <a:cs typeface="Poppins"/>
                <a:sym typeface="Poppins"/>
              </a:rPr>
              <a:t>Collaborating</a:t>
            </a:r>
            <a:endParaRPr sz="2000">
              <a:solidFill>
                <a:srgbClr val="FFFFFF"/>
              </a:solidFill>
              <a:latin typeface="Poppins"/>
              <a:ea typeface="Poppins"/>
              <a:cs typeface="Poppins"/>
              <a:sym typeface="Poppins"/>
            </a:endParaRPr>
          </a:p>
        </p:txBody>
      </p:sp>
      <p:sp>
        <p:nvSpPr>
          <p:cNvPr id="437" name="Google Shape;437;g3da7697ea72_1_64">
            <a:extLst>
              <a:ext uri="{FF2B5EF4-FFF2-40B4-BE49-F238E27FC236}">
                <a16:creationId xmlns:a16="http://schemas.microsoft.com/office/drawing/2014/main" id="{2BF5A6EA-6685-5903-03AF-061C4AE1E3C7}"/>
              </a:ext>
            </a:extLst>
          </p:cNvPr>
          <p:cNvSpPr/>
          <p:nvPr/>
        </p:nvSpPr>
        <p:spPr>
          <a:xfrm>
            <a:off x="387451" y="834275"/>
            <a:ext cx="6463800" cy="738900"/>
          </a:xfrm>
          <a:prstGeom prst="roundRect">
            <a:avLst>
              <a:gd name="adj" fmla="val 1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3600" b="1">
                <a:solidFill>
                  <a:srgbClr val="FFFFFF"/>
                </a:solidFill>
                <a:latin typeface="Poppins"/>
                <a:ea typeface="Poppins"/>
                <a:cs typeface="Poppins"/>
                <a:sym typeface="Poppins"/>
              </a:rPr>
              <a:t>UX designer  </a:t>
            </a:r>
            <a:endParaRPr sz="3600" b="1">
              <a:solidFill>
                <a:srgbClr val="FFFFFF"/>
              </a:solidFill>
              <a:latin typeface="Poppins"/>
              <a:ea typeface="Poppins"/>
              <a:cs typeface="Poppins"/>
              <a:sym typeface="Poppins"/>
            </a:endParaRPr>
          </a:p>
        </p:txBody>
      </p:sp>
      <p:pic>
        <p:nvPicPr>
          <p:cNvPr id="2" name="Picture 1">
            <a:extLst>
              <a:ext uri="{FF2B5EF4-FFF2-40B4-BE49-F238E27FC236}">
                <a16:creationId xmlns:a16="http://schemas.microsoft.com/office/drawing/2014/main" id="{65BFC884-9808-3580-7A77-EE248440CC3E}"/>
              </a:ext>
            </a:extLst>
          </p:cNvPr>
          <p:cNvPicPr>
            <a:picLocks noChangeAspect="1"/>
          </p:cNvPicPr>
          <p:nvPr/>
        </p:nvPicPr>
        <p:blipFill>
          <a:blip r:embed="rId3"/>
          <a:srcRect l="14154" r="14154"/>
          <a:stretch/>
        </p:blipFill>
        <p:spPr>
          <a:xfrm>
            <a:off x="8128000" y="-630164"/>
            <a:ext cx="4230107" cy="8345564"/>
          </a:xfrm>
          <a:prstGeom prst="rect">
            <a:avLst/>
          </a:prstGeom>
        </p:spPr>
      </p:pic>
      <p:pic>
        <p:nvPicPr>
          <p:cNvPr id="3" name="Google Shape;279;g38b71e6cdbf_0_0" title="Rooster designs (41).png">
            <a:extLst>
              <a:ext uri="{FF2B5EF4-FFF2-40B4-BE49-F238E27FC236}">
                <a16:creationId xmlns:a16="http://schemas.microsoft.com/office/drawing/2014/main" id="{F4B9F5C9-0E33-DA47-D0D5-79F896D05389}"/>
              </a:ext>
            </a:extLst>
          </p:cNvPr>
          <p:cNvPicPr preferRelativeResize="0"/>
          <p:nvPr/>
        </p:nvPicPr>
        <p:blipFill>
          <a:blip r:embed="rId4">
            <a:alphaModFix/>
          </a:blip>
          <a:stretch>
            <a:fillRect/>
          </a:stretch>
        </p:blipFill>
        <p:spPr>
          <a:xfrm rot="883826">
            <a:off x="5027757" y="3931758"/>
            <a:ext cx="3646990" cy="2867396"/>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42246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5" name="Google Shape;445;g3d846bc4fb0_0_82"/>
          <p:cNvSpPr txBox="1"/>
          <p:nvPr/>
        </p:nvSpPr>
        <p:spPr>
          <a:xfrm>
            <a:off x="188475" y="190534"/>
            <a:ext cx="5761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Passwords and safety</a:t>
            </a:r>
            <a:endParaRPr sz="3200" b="1">
              <a:solidFill>
                <a:srgbClr val="FF6023"/>
              </a:solidFill>
              <a:latin typeface="Poppins"/>
              <a:ea typeface="Poppins"/>
              <a:cs typeface="Poppins"/>
              <a:sym typeface="Poppins"/>
            </a:endParaRPr>
          </a:p>
        </p:txBody>
      </p:sp>
      <p:sp>
        <p:nvSpPr>
          <p:cNvPr id="446" name="Google Shape;446;g3d846bc4fb0_0_82"/>
          <p:cNvSpPr/>
          <p:nvPr/>
        </p:nvSpPr>
        <p:spPr>
          <a:xfrm>
            <a:off x="642525" y="2505100"/>
            <a:ext cx="4546200" cy="986400"/>
          </a:xfrm>
          <a:prstGeom prst="roundRect">
            <a:avLst>
              <a:gd name="adj" fmla="val 16667"/>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7" name="Google Shape;447;g3d846bc4fb0_0_82"/>
          <p:cNvSpPr/>
          <p:nvPr/>
        </p:nvSpPr>
        <p:spPr>
          <a:xfrm>
            <a:off x="6851525" y="2505100"/>
            <a:ext cx="4546200" cy="986400"/>
          </a:xfrm>
          <a:prstGeom prst="roundRect">
            <a:avLst>
              <a:gd name="adj" fmla="val 16667"/>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8" name="Google Shape;448;g3d846bc4fb0_0_82"/>
          <p:cNvSpPr txBox="1"/>
          <p:nvPr/>
        </p:nvSpPr>
        <p:spPr>
          <a:xfrm>
            <a:off x="1402525" y="1351933"/>
            <a:ext cx="938695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rgbClr val="FFC8D2"/>
                </a:solidFill>
                <a:latin typeface="Poppins"/>
                <a:ea typeface="Poppins"/>
                <a:cs typeface="Poppins"/>
                <a:sym typeface="Poppins"/>
              </a:rPr>
              <a:t>A secret sequence that should not be easy to guess</a:t>
            </a:r>
            <a:endParaRPr sz="2800">
              <a:solidFill>
                <a:srgbClr val="FFC8D2"/>
              </a:solidFill>
              <a:latin typeface="Poppins"/>
              <a:ea typeface="Poppins"/>
              <a:cs typeface="Poppins"/>
              <a:sym typeface="Poppins"/>
            </a:endParaRPr>
          </a:p>
        </p:txBody>
      </p:sp>
      <p:sp>
        <p:nvSpPr>
          <p:cNvPr id="449" name="Google Shape;449;g3d846bc4fb0_0_82"/>
          <p:cNvSpPr txBox="1"/>
          <p:nvPr/>
        </p:nvSpPr>
        <p:spPr>
          <a:xfrm>
            <a:off x="773825" y="2747450"/>
            <a:ext cx="4301400" cy="584745"/>
          </a:xfrm>
          <a:prstGeom prst="rect">
            <a:avLst/>
          </a:prstGeom>
          <a:noFill/>
          <a:ln>
            <a:noFill/>
          </a:ln>
        </p:spPr>
        <p:txBody>
          <a:bodyPr spcFirstLastPara="1" wrap="square" lIns="91425" tIns="91425" rIns="91425" bIns="91425" anchor="t" anchorCtr="0">
            <a:spAutoFit/>
          </a:bodyPr>
          <a:lstStyle/>
          <a:p>
            <a:pPr algn="ctr"/>
            <a:r>
              <a:rPr lang="en-US" sz="2600" b="1" dirty="0" err="1">
                <a:solidFill>
                  <a:srgbClr val="FAD732"/>
                </a:solidFill>
                <a:latin typeface="Poppins"/>
                <a:ea typeface="Poppins"/>
                <a:cs typeface="Poppins"/>
                <a:sym typeface="Poppins"/>
              </a:rPr>
              <a:t>pen</a:t>
            </a:r>
            <a:r>
              <a:rPr lang="en-US" sz="2600" b="1" dirty="0" err="1">
                <a:solidFill>
                  <a:srgbClr val="001A3E"/>
                </a:solidFill>
                <a:latin typeface="Poppins"/>
                <a:ea typeface="Poppins"/>
                <a:cs typeface="Poppins"/>
                <a:sym typeface="Poppins"/>
              </a:rPr>
              <a:t>zebra</a:t>
            </a:r>
            <a:r>
              <a:rPr lang="en-US" sz="2600" b="1" dirty="0" err="1">
                <a:solidFill>
                  <a:srgbClr val="FF6023"/>
                </a:solidFill>
                <a:latin typeface="Poppins"/>
                <a:ea typeface="Poppins"/>
                <a:cs typeface="Poppins"/>
                <a:sym typeface="Poppins"/>
              </a:rPr>
              <a:t>apple</a:t>
            </a:r>
            <a:endParaRPr lang="en-US" sz="2600" b="1" dirty="0">
              <a:solidFill>
                <a:srgbClr val="FF6023"/>
              </a:solidFill>
              <a:latin typeface="Poppins"/>
              <a:ea typeface="Poppins"/>
              <a:cs typeface="Poppins"/>
            </a:endParaRPr>
          </a:p>
        </p:txBody>
      </p:sp>
      <p:sp>
        <p:nvSpPr>
          <p:cNvPr id="450" name="Google Shape;450;g3d846bc4fb0_0_82"/>
          <p:cNvSpPr txBox="1"/>
          <p:nvPr/>
        </p:nvSpPr>
        <p:spPr>
          <a:xfrm>
            <a:off x="6973925" y="2690500"/>
            <a:ext cx="43014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800" b="1" err="1">
                <a:solidFill>
                  <a:srgbClr val="FAD732"/>
                </a:solidFill>
                <a:latin typeface="Poppins"/>
                <a:ea typeface="Poppins"/>
                <a:cs typeface="Poppins"/>
                <a:sym typeface="Poppins"/>
              </a:rPr>
              <a:t>car</a:t>
            </a:r>
            <a:r>
              <a:rPr lang="en-US" sz="2800" b="1" err="1">
                <a:solidFill>
                  <a:srgbClr val="001A3E"/>
                </a:solidFill>
                <a:latin typeface="Poppins"/>
                <a:ea typeface="Poppins"/>
                <a:cs typeface="Poppins"/>
                <a:sym typeface="Poppins"/>
              </a:rPr>
              <a:t>bread</a:t>
            </a:r>
            <a:r>
              <a:rPr lang="en-US" sz="2800" b="1" err="1">
                <a:solidFill>
                  <a:srgbClr val="FF6023"/>
                </a:solidFill>
                <a:latin typeface="Poppins"/>
                <a:ea typeface="Poppins"/>
                <a:cs typeface="Poppins"/>
                <a:sym typeface="Poppins"/>
              </a:rPr>
              <a:t>house</a:t>
            </a:r>
            <a:endParaRPr sz="2800" b="1">
              <a:solidFill>
                <a:srgbClr val="FF6023"/>
              </a:solidFill>
              <a:latin typeface="Poppins"/>
              <a:ea typeface="Poppins"/>
              <a:cs typeface="Poppins"/>
              <a:sym typeface="Poppins"/>
            </a:endParaRPr>
          </a:p>
        </p:txBody>
      </p:sp>
      <p:pic>
        <p:nvPicPr>
          <p:cNvPr id="451" name="Google Shape;451;g3d846bc4fb0_0_82" title="Rooster designs.png"/>
          <p:cNvPicPr preferRelativeResize="0"/>
          <p:nvPr/>
        </p:nvPicPr>
        <p:blipFill rotWithShape="1">
          <a:blip r:embed="rId3">
            <a:alphaModFix/>
          </a:blip>
          <a:srcRect l="20469" t="46851" r="36227" b="22531"/>
          <a:stretch/>
        </p:blipFill>
        <p:spPr>
          <a:xfrm flipH="1">
            <a:off x="10401150" y="5186850"/>
            <a:ext cx="1686400" cy="1686400"/>
          </a:xfrm>
          <a:prstGeom prst="rect">
            <a:avLst/>
          </a:prstGeom>
          <a:noFill/>
          <a:ln>
            <a:noFill/>
          </a:ln>
        </p:spPr>
      </p:pic>
      <p:sp>
        <p:nvSpPr>
          <p:cNvPr id="452" name="Google Shape;452;g3d846bc4fb0_0_82"/>
          <p:cNvSpPr/>
          <p:nvPr/>
        </p:nvSpPr>
        <p:spPr>
          <a:xfrm>
            <a:off x="2919364" y="5316875"/>
            <a:ext cx="7313561" cy="855600"/>
          </a:xfrm>
          <a:prstGeom prst="wedgeRoundRectCallout">
            <a:avLst>
              <a:gd name="adj1" fmla="val 54272"/>
              <a:gd name="adj2" fmla="val 14843"/>
              <a:gd name="adj3" fmla="val 0"/>
            </a:avLst>
          </a:prstGeom>
          <a:solidFill>
            <a:srgbClr val="FFC8D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3" name="Google Shape;453;g3d846bc4fb0_0_82"/>
          <p:cNvSpPr txBox="1"/>
          <p:nvPr/>
        </p:nvSpPr>
        <p:spPr>
          <a:xfrm>
            <a:off x="3208287" y="5473783"/>
            <a:ext cx="8877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rgbClr val="001A3E"/>
                </a:solidFill>
                <a:latin typeface="Lora"/>
                <a:ea typeface="Lora"/>
                <a:cs typeface="Lora"/>
                <a:sym typeface="Lora"/>
              </a:rPr>
              <a:t>Which password is stronger for Katie to use?</a:t>
            </a:r>
            <a:endParaRPr sz="2400">
              <a:solidFill>
                <a:srgbClr val="001A3E"/>
              </a:solidFill>
              <a:latin typeface="Lora"/>
              <a:ea typeface="Lora"/>
              <a:cs typeface="Lora"/>
              <a:sym typeface="Lora"/>
            </a:endParaRPr>
          </a:p>
        </p:txBody>
      </p:sp>
      <p:sp>
        <p:nvSpPr>
          <p:cNvPr id="454" name="Google Shape;454;g3d846bc4fb0_0_82"/>
          <p:cNvSpPr/>
          <p:nvPr/>
        </p:nvSpPr>
        <p:spPr>
          <a:xfrm>
            <a:off x="642525" y="3753238"/>
            <a:ext cx="4546200" cy="986400"/>
          </a:xfrm>
          <a:prstGeom prst="roundRect">
            <a:avLst>
              <a:gd name="adj" fmla="val 16667"/>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5" name="Google Shape;455;g3d846bc4fb0_0_82"/>
          <p:cNvSpPr/>
          <p:nvPr/>
        </p:nvSpPr>
        <p:spPr>
          <a:xfrm>
            <a:off x="6851525" y="3753238"/>
            <a:ext cx="4546200" cy="986400"/>
          </a:xfrm>
          <a:prstGeom prst="roundRect">
            <a:avLst>
              <a:gd name="adj" fmla="val 16667"/>
            </a:avLst>
          </a:prstGeom>
          <a:solidFill>
            <a:schemeClr val="bg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6" name="Google Shape;456;g3d846bc4fb0_0_82"/>
          <p:cNvSpPr txBox="1"/>
          <p:nvPr/>
        </p:nvSpPr>
        <p:spPr>
          <a:xfrm>
            <a:off x="764925" y="3938638"/>
            <a:ext cx="43014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800" b="1" dirty="0" err="1">
                <a:solidFill>
                  <a:srgbClr val="FAD732"/>
                </a:solidFill>
                <a:latin typeface="Poppins"/>
                <a:ea typeface="Poppins"/>
                <a:cs typeface="Poppins"/>
                <a:sym typeface="Poppins"/>
              </a:rPr>
              <a:t>tex</a:t>
            </a:r>
            <a:r>
              <a:rPr lang="en-US" sz="2800" b="1" dirty="0" err="1">
                <a:solidFill>
                  <a:srgbClr val="001A3E"/>
                </a:solidFill>
                <a:latin typeface="Poppins"/>
                <a:ea typeface="Poppins"/>
                <a:cs typeface="Poppins"/>
                <a:sym typeface="Poppins"/>
              </a:rPr>
              <a:t>loves</a:t>
            </a:r>
            <a:r>
              <a:rPr lang="en-US" sz="2800" b="1" dirty="0" err="1">
                <a:solidFill>
                  <a:srgbClr val="FF6023"/>
                </a:solidFill>
                <a:latin typeface="Poppins"/>
                <a:ea typeface="Poppins"/>
                <a:cs typeface="Poppins"/>
                <a:sym typeface="Poppins"/>
              </a:rPr>
              <a:t>bones</a:t>
            </a:r>
            <a:endParaRPr sz="2800" b="1" dirty="0">
              <a:solidFill>
                <a:srgbClr val="FF6023"/>
              </a:solidFill>
              <a:latin typeface="Poppins"/>
              <a:ea typeface="Poppins"/>
              <a:cs typeface="Poppins"/>
              <a:sym typeface="Poppins"/>
            </a:endParaRPr>
          </a:p>
        </p:txBody>
      </p:sp>
      <p:sp>
        <p:nvSpPr>
          <p:cNvPr id="457" name="Google Shape;457;g3d846bc4fb0_0_82"/>
          <p:cNvSpPr txBox="1"/>
          <p:nvPr/>
        </p:nvSpPr>
        <p:spPr>
          <a:xfrm>
            <a:off x="6982825" y="3953963"/>
            <a:ext cx="43014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600" b="1" err="1">
                <a:solidFill>
                  <a:srgbClr val="FAD732"/>
                </a:solidFill>
                <a:latin typeface="Poppins"/>
                <a:ea typeface="Poppins"/>
                <a:cs typeface="Poppins"/>
                <a:sym typeface="Poppins"/>
              </a:rPr>
              <a:t>colour</a:t>
            </a:r>
            <a:r>
              <a:rPr lang="en-US" sz="2600" b="1" err="1">
                <a:solidFill>
                  <a:srgbClr val="001A3E"/>
                </a:solidFill>
                <a:latin typeface="Poppins"/>
                <a:ea typeface="Poppins"/>
                <a:cs typeface="Poppins"/>
                <a:sym typeface="Poppins"/>
              </a:rPr>
              <a:t>notebook</a:t>
            </a:r>
            <a:r>
              <a:rPr lang="en-US" sz="2600" b="1" err="1">
                <a:solidFill>
                  <a:srgbClr val="FF6023"/>
                </a:solidFill>
                <a:latin typeface="Poppins"/>
                <a:ea typeface="Poppins"/>
                <a:cs typeface="Poppins"/>
                <a:sym typeface="Poppins"/>
              </a:rPr>
              <a:t>rocket</a:t>
            </a:r>
            <a:endParaRPr sz="2600" b="1">
              <a:solidFill>
                <a:srgbClr val="FF6023"/>
              </a:solidFill>
              <a:latin typeface="Poppins"/>
              <a:ea typeface="Poppins"/>
              <a:cs typeface="Poppins"/>
              <a:sym typeface="Poppins"/>
            </a:endParaRPr>
          </a:p>
        </p:txBody>
      </p:sp>
      <p:sp>
        <p:nvSpPr>
          <p:cNvPr id="459" name="Google Shape;459;g3d846bc4fb0_0_82"/>
          <p:cNvSpPr txBox="1"/>
          <p:nvPr/>
        </p:nvSpPr>
        <p:spPr>
          <a:xfrm>
            <a:off x="5683319" y="3955678"/>
            <a:ext cx="833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dirty="0">
                <a:solidFill>
                  <a:srgbClr val="FF6023"/>
                </a:solidFill>
                <a:latin typeface="Poppins"/>
                <a:ea typeface="Poppins"/>
                <a:cs typeface="Poppins"/>
                <a:sym typeface="Poppins"/>
              </a:rPr>
              <a:t>OR</a:t>
            </a:r>
            <a:endParaRPr sz="2800" b="1" dirty="0">
              <a:solidFill>
                <a:srgbClr val="FF6023"/>
              </a:solidFill>
              <a:latin typeface="Poppins"/>
              <a:ea typeface="Poppins"/>
              <a:cs typeface="Poppins"/>
              <a:sym typeface="Poppins"/>
            </a:endParaRPr>
          </a:p>
        </p:txBody>
      </p:sp>
      <p:sp>
        <p:nvSpPr>
          <p:cNvPr id="2" name="Rectangle 1">
            <a:extLst>
              <a:ext uri="{FF2B5EF4-FFF2-40B4-BE49-F238E27FC236}">
                <a16:creationId xmlns:a16="http://schemas.microsoft.com/office/drawing/2014/main" id="{E06DE6AE-BEF1-2FBC-EAED-5DD67B3BC969}"/>
              </a:ext>
            </a:extLst>
          </p:cNvPr>
          <p:cNvSpPr/>
          <p:nvPr/>
        </p:nvSpPr>
        <p:spPr>
          <a:xfrm>
            <a:off x="0" y="2233749"/>
            <a:ext cx="12085287" cy="1374897"/>
          </a:xfrm>
          <a:prstGeom prst="rect">
            <a:avLst/>
          </a:prstGeom>
          <a:solidFill>
            <a:srgbClr val="001A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9"/>
                                        </p:tgtEl>
                                        <p:attrNameLst>
                                          <p:attrName>style.visibility</p:attrName>
                                        </p:attrNameLst>
                                      </p:cBhvr>
                                      <p:to>
                                        <p:strVal val="visible"/>
                                      </p:to>
                                    </p:set>
                                    <p:animEffect transition="in" filter="fade">
                                      <p:cBhvr>
                                        <p:cTn id="7" dur="500"/>
                                        <p:tgtEl>
                                          <p:spTgt spid="4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6"/>
                                        </p:tgtEl>
                                        <p:attrNameLst>
                                          <p:attrName>style.visibility</p:attrName>
                                        </p:attrNameLst>
                                      </p:cBhvr>
                                      <p:to>
                                        <p:strVal val="visible"/>
                                      </p:to>
                                    </p:set>
                                    <p:animEffect transition="in" filter="fade">
                                      <p:cBhvr>
                                        <p:cTn id="10" dur="500"/>
                                        <p:tgtEl>
                                          <p:spTgt spid="4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0"/>
                                        </p:tgtEl>
                                        <p:attrNameLst>
                                          <p:attrName>style.visibility</p:attrName>
                                        </p:attrNameLst>
                                      </p:cBhvr>
                                      <p:to>
                                        <p:strVal val="visible"/>
                                      </p:to>
                                    </p:set>
                                    <p:animEffect transition="in" filter="fade">
                                      <p:cBhvr>
                                        <p:cTn id="13" dur="500"/>
                                        <p:tgtEl>
                                          <p:spTgt spid="4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7"/>
                                        </p:tgtEl>
                                        <p:attrNameLst>
                                          <p:attrName>style.visibility</p:attrName>
                                        </p:attrNameLst>
                                      </p:cBhvr>
                                      <p:to>
                                        <p:strVal val="visible"/>
                                      </p:to>
                                    </p:set>
                                    <p:animEffect transition="in" filter="fade">
                                      <p:cBhvr>
                                        <p:cTn id="16" dur="500"/>
                                        <p:tgtEl>
                                          <p:spTgt spid="44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56"/>
                                        </p:tgtEl>
                                        <p:attrNameLst>
                                          <p:attrName>style.visibility</p:attrName>
                                        </p:attrNameLst>
                                      </p:cBhvr>
                                      <p:to>
                                        <p:strVal val="visible"/>
                                      </p:to>
                                    </p:set>
                                    <p:animEffect transition="in" filter="fade">
                                      <p:cBhvr>
                                        <p:cTn id="21" dur="500"/>
                                        <p:tgtEl>
                                          <p:spTgt spid="45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54"/>
                                        </p:tgtEl>
                                        <p:attrNameLst>
                                          <p:attrName>style.visibility</p:attrName>
                                        </p:attrNameLst>
                                      </p:cBhvr>
                                      <p:to>
                                        <p:strVal val="visible"/>
                                      </p:to>
                                    </p:set>
                                    <p:animEffect transition="in" filter="fade">
                                      <p:cBhvr>
                                        <p:cTn id="24" dur="500"/>
                                        <p:tgtEl>
                                          <p:spTgt spid="45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57"/>
                                        </p:tgtEl>
                                        <p:attrNameLst>
                                          <p:attrName>style.visibility</p:attrName>
                                        </p:attrNameLst>
                                      </p:cBhvr>
                                      <p:to>
                                        <p:strVal val="visible"/>
                                      </p:to>
                                    </p:set>
                                    <p:animEffect transition="in" filter="fade">
                                      <p:cBhvr>
                                        <p:cTn id="27" dur="500"/>
                                        <p:tgtEl>
                                          <p:spTgt spid="4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55"/>
                                        </p:tgtEl>
                                        <p:attrNameLst>
                                          <p:attrName>style.visibility</p:attrName>
                                        </p:attrNameLst>
                                      </p:cBhvr>
                                      <p:to>
                                        <p:strVal val="visible"/>
                                      </p:to>
                                    </p:set>
                                    <p:animEffect transition="in" filter="fade">
                                      <p:cBhvr>
                                        <p:cTn id="30" dur="500"/>
                                        <p:tgtEl>
                                          <p:spTgt spid="45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9"/>
                                        </p:tgtEl>
                                        <p:attrNameLst>
                                          <p:attrName>style.visibility</p:attrName>
                                        </p:attrNameLst>
                                      </p:cBhvr>
                                      <p:to>
                                        <p:strVal val="visible"/>
                                      </p:to>
                                    </p:set>
                                    <p:animEffect transition="in" filter="fade">
                                      <p:cBhvr>
                                        <p:cTn id="33" dur="500"/>
                                        <p:tgtEl>
                                          <p:spTgt spid="45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2"/>
                                        </p:tgtEl>
                                        <p:attrNameLst>
                                          <p:attrName>style.visibility</p:attrName>
                                        </p:attrNameLst>
                                      </p:cBhvr>
                                      <p:to>
                                        <p:strVal val="visible"/>
                                      </p:to>
                                    </p:set>
                                    <p:animEffect transition="in" filter="fade">
                                      <p:cBhvr>
                                        <p:cTn id="36" dur="500"/>
                                        <p:tgtEl>
                                          <p:spTgt spid="4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 grpId="0" animBg="1"/>
      <p:bldP spid="447" grpId="0" animBg="1"/>
      <p:bldP spid="449" grpId="0"/>
      <p:bldP spid="450" grpId="0"/>
      <p:bldP spid="452" grpId="0" animBg="1"/>
      <p:bldP spid="454" grpId="0" animBg="1"/>
      <p:bldP spid="455" grpId="0" animBg="1"/>
      <p:bldP spid="456" grpId="0"/>
      <p:bldP spid="457" grpId="0"/>
      <p:bldP spid="459" grpId="0"/>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g3d846bc4fb0_0_88"/>
          <p:cNvSpPr/>
          <p:nvPr/>
        </p:nvSpPr>
        <p:spPr>
          <a:xfrm>
            <a:off x="1696975" y="1176225"/>
            <a:ext cx="3215400" cy="3215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7" name="Google Shape;467;g3d846bc4fb0_0_88"/>
          <p:cNvSpPr txBox="1"/>
          <p:nvPr/>
        </p:nvSpPr>
        <p:spPr>
          <a:xfrm>
            <a:off x="138588" y="171125"/>
            <a:ext cx="5761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Biometrics and safety</a:t>
            </a:r>
            <a:endParaRPr sz="3200" b="1">
              <a:solidFill>
                <a:srgbClr val="FF6023"/>
              </a:solidFill>
              <a:latin typeface="Poppins"/>
              <a:ea typeface="Poppins"/>
              <a:cs typeface="Poppins"/>
              <a:sym typeface="Poppins"/>
            </a:endParaRPr>
          </a:p>
        </p:txBody>
      </p:sp>
      <p:sp>
        <p:nvSpPr>
          <p:cNvPr id="468" name="Google Shape;468;g3d846bc4fb0_0_88"/>
          <p:cNvSpPr txBox="1"/>
          <p:nvPr/>
        </p:nvSpPr>
        <p:spPr>
          <a:xfrm>
            <a:off x="1840855" y="5396729"/>
            <a:ext cx="8510289" cy="615513"/>
          </a:xfrm>
          <a:prstGeom prst="rect">
            <a:avLst/>
          </a:prstGeom>
          <a:noFill/>
          <a:ln>
            <a:noFill/>
          </a:ln>
        </p:spPr>
        <p:txBody>
          <a:bodyPr spcFirstLastPara="1" wrap="square" lIns="121900" tIns="121900" rIns="121900" bIns="121900" anchor="t" anchorCtr="0">
            <a:spAutoFit/>
          </a:bodyPr>
          <a:lstStyle/>
          <a:p>
            <a:pPr marL="76200" marR="0" lvl="0" algn="l" rtl="0">
              <a:lnSpc>
                <a:spcPct val="100000"/>
              </a:lnSpc>
              <a:spcBef>
                <a:spcPts val="0"/>
              </a:spcBef>
              <a:spcAft>
                <a:spcPts val="0"/>
              </a:spcAft>
              <a:buClr>
                <a:srgbClr val="FF6023"/>
              </a:buClr>
              <a:buSzPts val="2400"/>
            </a:pPr>
            <a:r>
              <a:rPr lang="en-US" sz="2400">
                <a:solidFill>
                  <a:schemeClr val="lt1"/>
                </a:solidFill>
                <a:latin typeface="Poppins"/>
                <a:ea typeface="Poppins"/>
                <a:cs typeface="Poppins"/>
                <a:sym typeface="Poppins"/>
              </a:rPr>
              <a:t>Use your face, fingerprint or even your voice as a key!</a:t>
            </a:r>
            <a:endParaRPr sz="2400">
              <a:solidFill>
                <a:schemeClr val="lt1"/>
              </a:solidFill>
              <a:latin typeface="Poppins"/>
              <a:ea typeface="Poppins"/>
              <a:cs typeface="Poppins"/>
              <a:sym typeface="Poppins"/>
            </a:endParaRPr>
          </a:p>
        </p:txBody>
      </p:sp>
      <p:pic>
        <p:nvPicPr>
          <p:cNvPr id="469" name="Google Shape;469;g3d846bc4fb0_0_88" descr="Rooster designs (39).png" title="Rooster designs (39).png"/>
          <p:cNvPicPr preferRelativeResize="0"/>
          <p:nvPr/>
        </p:nvPicPr>
        <p:blipFill rotWithShape="1">
          <a:blip r:embed="rId3"/>
          <a:srcRect l="21261" r="21261"/>
          <a:stretch/>
        </p:blipFill>
        <p:spPr>
          <a:xfrm>
            <a:off x="1215625" y="660389"/>
            <a:ext cx="3902239" cy="5029003"/>
          </a:xfrm>
          <a:prstGeom prst="rect">
            <a:avLst/>
          </a:prstGeom>
          <a:noFill/>
          <a:ln>
            <a:noFill/>
          </a:ln>
          <a:effectLst>
            <a:outerShdw blurRad="57150" dist="19050" dir="5400000" algn="bl" rotWithShape="0">
              <a:srgbClr val="000000">
                <a:alpha val="50000"/>
              </a:srgbClr>
            </a:outerShdw>
          </a:effectLst>
        </p:spPr>
      </p:pic>
      <p:sp>
        <p:nvSpPr>
          <p:cNvPr id="470" name="Google Shape;470;g3d846bc4fb0_0_88"/>
          <p:cNvSpPr/>
          <p:nvPr/>
        </p:nvSpPr>
        <p:spPr>
          <a:xfrm>
            <a:off x="7067275" y="1176225"/>
            <a:ext cx="3215400" cy="32154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1" name="Google Shape;471;g3d846bc4fb0_0_88" descr="Rooster designs (31).png" title="Rooster designs (31).png"/>
          <p:cNvPicPr preferRelativeResize="0"/>
          <p:nvPr/>
        </p:nvPicPr>
        <p:blipFill rotWithShape="1">
          <a:blip r:embed="rId4"/>
          <a:srcRect l="16182" r="16182"/>
          <a:stretch/>
        </p:blipFill>
        <p:spPr>
          <a:xfrm>
            <a:off x="6121055" y="660400"/>
            <a:ext cx="4613138" cy="5038747"/>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8" name="Google Shape;478;g3d846bc4fb0_0_94"/>
          <p:cNvSpPr txBox="1"/>
          <p:nvPr/>
        </p:nvSpPr>
        <p:spPr>
          <a:xfrm>
            <a:off x="158626" y="130682"/>
            <a:ext cx="57612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What is budgeting? </a:t>
            </a:r>
            <a:endParaRPr sz="3200" b="1">
              <a:solidFill>
                <a:srgbClr val="FF6023"/>
              </a:solidFill>
              <a:latin typeface="Poppins"/>
              <a:ea typeface="Poppins"/>
              <a:cs typeface="Poppins"/>
              <a:sym typeface="Poppins"/>
            </a:endParaRPr>
          </a:p>
        </p:txBody>
      </p:sp>
      <p:sp>
        <p:nvSpPr>
          <p:cNvPr id="479" name="Google Shape;479;g3d846bc4fb0_0_94"/>
          <p:cNvSpPr/>
          <p:nvPr/>
        </p:nvSpPr>
        <p:spPr>
          <a:xfrm>
            <a:off x="7174525" y="1375500"/>
            <a:ext cx="6131100" cy="5974800"/>
          </a:xfrm>
          <a:prstGeom prst="ellipse">
            <a:avLst/>
          </a:prstGeom>
          <a:solidFill>
            <a:srgbClr val="FF602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0" name="Google Shape;480;g3d846bc4fb0_0_94"/>
          <p:cNvSpPr txBox="1"/>
          <p:nvPr/>
        </p:nvSpPr>
        <p:spPr>
          <a:xfrm>
            <a:off x="898525" y="2063950"/>
            <a:ext cx="6276000" cy="3616334"/>
          </a:xfrm>
          <a:prstGeom prst="rect">
            <a:avLst/>
          </a:prstGeom>
          <a:noFill/>
          <a:ln>
            <a:noFill/>
          </a:ln>
        </p:spPr>
        <p:txBody>
          <a:bodyPr spcFirstLastPara="1" wrap="square" lIns="121900" tIns="121900" rIns="121900" bIns="121900" anchor="t" anchorCtr="0">
            <a:spAutoFit/>
          </a:bodyPr>
          <a:lstStyle/>
          <a:p>
            <a:pPr marL="457200" marR="0" lvl="0" indent="-381000" algn="l" rtl="0">
              <a:lnSpc>
                <a:spcPct val="100000"/>
              </a:lnSpc>
              <a:spcBef>
                <a:spcPts val="0"/>
              </a:spcBef>
              <a:spcAft>
                <a:spcPts val="0"/>
              </a:spcAft>
              <a:buClr>
                <a:srgbClr val="FF6023"/>
              </a:buClr>
              <a:buSzPts val="2400"/>
              <a:buFont typeface="Poppins"/>
              <a:buChar char="●"/>
            </a:pPr>
            <a:r>
              <a:rPr lang="en-US" sz="2400" b="1">
                <a:solidFill>
                  <a:srgbClr val="FFC8D2"/>
                </a:solidFill>
                <a:latin typeface="Poppins"/>
                <a:ea typeface="Poppins"/>
                <a:cs typeface="Poppins"/>
                <a:sym typeface="Poppins"/>
              </a:rPr>
              <a:t>Income</a:t>
            </a:r>
            <a:r>
              <a:rPr lang="en-US" sz="2400">
                <a:solidFill>
                  <a:schemeClr val="lt1"/>
                </a:solidFill>
                <a:latin typeface="Poppins"/>
                <a:ea typeface="Poppins"/>
                <a:cs typeface="Poppins"/>
                <a:sym typeface="Poppins"/>
              </a:rPr>
              <a:t> – the money you have coming in</a:t>
            </a:r>
            <a:endParaRPr sz="2400">
              <a:solidFill>
                <a:schemeClr val="lt1"/>
              </a:solidFill>
              <a:latin typeface="Poppins"/>
              <a:ea typeface="Poppins"/>
              <a:cs typeface="Poppins"/>
              <a:sym typeface="Poppins"/>
            </a:endParaRPr>
          </a:p>
          <a:p>
            <a:pPr marL="457200" marR="0" lvl="0" indent="-381000" algn="l" rtl="0">
              <a:lnSpc>
                <a:spcPct val="100000"/>
              </a:lnSpc>
              <a:spcBef>
                <a:spcPts val="3000"/>
              </a:spcBef>
              <a:spcAft>
                <a:spcPts val="0"/>
              </a:spcAft>
              <a:buClr>
                <a:srgbClr val="FF6023"/>
              </a:buClr>
              <a:buSzPts val="2400"/>
              <a:buFont typeface="Poppins"/>
              <a:buChar char="●"/>
            </a:pPr>
            <a:r>
              <a:rPr lang="en-US" sz="2400" b="1">
                <a:solidFill>
                  <a:srgbClr val="FFC8D2"/>
                </a:solidFill>
                <a:latin typeface="Poppins"/>
                <a:ea typeface="Poppins"/>
                <a:cs typeface="Poppins"/>
                <a:sym typeface="Poppins"/>
              </a:rPr>
              <a:t>Outgoings</a:t>
            </a:r>
            <a:r>
              <a:rPr lang="en-US" sz="2400">
                <a:solidFill>
                  <a:schemeClr val="lt1"/>
                </a:solidFill>
                <a:latin typeface="Poppins"/>
                <a:ea typeface="Poppins"/>
                <a:cs typeface="Poppins"/>
                <a:sym typeface="Poppins"/>
              </a:rPr>
              <a:t> – money you have or will spend</a:t>
            </a:r>
            <a:endParaRPr sz="2400">
              <a:solidFill>
                <a:schemeClr val="lt1"/>
              </a:solidFill>
              <a:latin typeface="Poppins"/>
              <a:ea typeface="Poppins"/>
              <a:cs typeface="Poppins"/>
              <a:sym typeface="Poppins"/>
            </a:endParaRPr>
          </a:p>
          <a:p>
            <a:pPr marL="457200" marR="0" lvl="0" indent="-381000" algn="l" rtl="0">
              <a:lnSpc>
                <a:spcPct val="100000"/>
              </a:lnSpc>
              <a:spcBef>
                <a:spcPts val="3000"/>
              </a:spcBef>
              <a:spcAft>
                <a:spcPts val="3000"/>
              </a:spcAft>
              <a:buClr>
                <a:srgbClr val="FF6023"/>
              </a:buClr>
              <a:buSzPts val="2400"/>
              <a:buFont typeface="Poppins"/>
              <a:buChar char="●"/>
            </a:pPr>
            <a:r>
              <a:rPr lang="en-US" sz="2400" b="1">
                <a:solidFill>
                  <a:srgbClr val="FFC8D2"/>
                </a:solidFill>
                <a:latin typeface="Poppins"/>
                <a:ea typeface="Poppins"/>
                <a:cs typeface="Poppins"/>
                <a:sym typeface="Poppins"/>
              </a:rPr>
              <a:t>Savings</a:t>
            </a:r>
            <a:r>
              <a:rPr lang="en-US" sz="2400">
                <a:solidFill>
                  <a:schemeClr val="lt1"/>
                </a:solidFill>
                <a:latin typeface="Poppins"/>
                <a:ea typeface="Poppins"/>
                <a:cs typeface="Poppins"/>
                <a:sym typeface="Poppins"/>
              </a:rPr>
              <a:t> – the money left over you can save up </a:t>
            </a:r>
            <a:endParaRPr sz="2400">
              <a:solidFill>
                <a:schemeClr val="lt1"/>
              </a:solidFill>
              <a:latin typeface="Poppins"/>
              <a:ea typeface="Poppins"/>
              <a:cs typeface="Poppins"/>
              <a:sym typeface="Poppins"/>
            </a:endParaRPr>
          </a:p>
        </p:txBody>
      </p:sp>
      <p:pic>
        <p:nvPicPr>
          <p:cNvPr id="482" name="Google Shape;482;g3d846bc4fb0_0_94" descr="Rooster designs (63).png" title="Rooster designs (63).png"/>
          <p:cNvPicPr preferRelativeResize="0"/>
          <p:nvPr/>
        </p:nvPicPr>
        <p:blipFill rotWithShape="1">
          <a:blip r:embed="rId3"/>
          <a:srcRect l="24312" r="24312"/>
          <a:stretch/>
        </p:blipFill>
        <p:spPr>
          <a:xfrm>
            <a:off x="7403275" y="317475"/>
            <a:ext cx="4418901" cy="6371150"/>
          </a:xfrm>
          <a:prstGeom prst="rect">
            <a:avLst/>
          </a:prstGeom>
          <a:noFill/>
          <a:ln>
            <a:noFill/>
          </a:ln>
        </p:spPr>
      </p:pic>
      <p:pic>
        <p:nvPicPr>
          <p:cNvPr id="2" name="Google Shape;493;g3d846bc4fb0_0_106">
            <a:extLst>
              <a:ext uri="{FF2B5EF4-FFF2-40B4-BE49-F238E27FC236}">
                <a16:creationId xmlns:a16="http://schemas.microsoft.com/office/drawing/2014/main" id="{6B2B396E-5C7B-B186-EDFF-544A4068DC43}"/>
              </a:ext>
            </a:extLst>
          </p:cNvPr>
          <p:cNvPicPr preferRelativeResize="0"/>
          <p:nvPr/>
        </p:nvPicPr>
        <p:blipFill>
          <a:blip r:embed="rId4"/>
          <a:srcRect l="16293" t="-107" r="37499" b="107"/>
          <a:stretch>
            <a:fillRect/>
          </a:stretch>
        </p:blipFill>
        <p:spPr>
          <a:xfrm>
            <a:off x="7616204" y="571600"/>
            <a:ext cx="3811706" cy="61104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482"/>
                                        </p:tgtEl>
                                      </p:cBhvr>
                                    </p:animEffect>
                                    <p:set>
                                      <p:cBhvr>
                                        <p:cTn id="19" dur="1" fill="hold">
                                          <p:stCondLst>
                                            <p:cond delay="499"/>
                                          </p:stCondLst>
                                        </p:cTn>
                                        <p:tgtEl>
                                          <p:spTgt spid="48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9" name="Google Shape;489;g3d846bc4fb0_0_106"/>
          <p:cNvSpPr txBox="1"/>
          <p:nvPr/>
        </p:nvSpPr>
        <p:spPr>
          <a:xfrm>
            <a:off x="176522" y="116442"/>
            <a:ext cx="10620900" cy="7389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Balancing a budget</a:t>
            </a:r>
            <a:endParaRPr sz="3200" b="1">
              <a:solidFill>
                <a:srgbClr val="FF6023"/>
              </a:solidFill>
              <a:latin typeface="Poppins"/>
              <a:ea typeface="Poppins"/>
              <a:cs typeface="Poppins"/>
              <a:sym typeface="Poppins"/>
            </a:endParaRPr>
          </a:p>
        </p:txBody>
      </p:sp>
      <p:pic>
        <p:nvPicPr>
          <p:cNvPr id="490" name="Google Shape;490;g3d846bc4fb0_0_106" title="Rooster designs (42).png"/>
          <p:cNvPicPr preferRelativeResize="0"/>
          <p:nvPr/>
        </p:nvPicPr>
        <p:blipFill rotWithShape="1">
          <a:blip r:embed="rId3">
            <a:alphaModFix/>
          </a:blip>
          <a:srcRect t="36839" b="16835"/>
          <a:stretch/>
        </p:blipFill>
        <p:spPr>
          <a:xfrm>
            <a:off x="-144600" y="3470025"/>
            <a:ext cx="9872801" cy="3387974"/>
          </a:xfrm>
          <a:prstGeom prst="rect">
            <a:avLst/>
          </a:prstGeom>
          <a:noFill/>
          <a:ln>
            <a:noFill/>
          </a:ln>
        </p:spPr>
      </p:pic>
      <p:pic>
        <p:nvPicPr>
          <p:cNvPr id="491" name="Google Shape;491;g3d846bc4fb0_0_106" title="Rooster designs.png"/>
          <p:cNvPicPr preferRelativeResize="0"/>
          <p:nvPr/>
        </p:nvPicPr>
        <p:blipFill rotWithShape="1">
          <a:blip r:embed="rId4">
            <a:alphaModFix/>
          </a:blip>
          <a:srcRect l="20469" t="46851" r="36227" b="22531"/>
          <a:stretch/>
        </p:blipFill>
        <p:spPr>
          <a:xfrm rot="-738633">
            <a:off x="128802" y="4302375"/>
            <a:ext cx="1969474" cy="1969476"/>
          </a:xfrm>
          <a:prstGeom prst="rect">
            <a:avLst/>
          </a:prstGeom>
          <a:noFill/>
          <a:ln>
            <a:noFill/>
          </a:ln>
        </p:spPr>
      </p:pic>
      <p:sp>
        <p:nvSpPr>
          <p:cNvPr id="492" name="Google Shape;492;g3d846bc4fb0_0_106"/>
          <p:cNvSpPr txBox="1"/>
          <p:nvPr/>
        </p:nvSpPr>
        <p:spPr>
          <a:xfrm>
            <a:off x="592000" y="1535750"/>
            <a:ext cx="11178000" cy="117978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FF6023"/>
              </a:buClr>
              <a:buSzPts val="2400"/>
              <a:buFont typeface="Poppins"/>
              <a:buChar char="●"/>
            </a:pPr>
            <a:r>
              <a:rPr lang="en-US" sz="2400" b="1">
                <a:solidFill>
                  <a:srgbClr val="FFC8D2"/>
                </a:solidFill>
                <a:latin typeface="Poppins"/>
                <a:ea typeface="Poppins"/>
                <a:cs typeface="Poppins"/>
                <a:sym typeface="Poppins"/>
              </a:rPr>
              <a:t>Income </a:t>
            </a:r>
            <a:r>
              <a:rPr lang="en-US" sz="2400">
                <a:solidFill>
                  <a:schemeClr val="bg1"/>
                </a:solidFill>
                <a:latin typeface="Poppins"/>
                <a:ea typeface="Poppins"/>
                <a:cs typeface="Poppins"/>
                <a:sym typeface="Poppins"/>
              </a:rPr>
              <a:t>-</a:t>
            </a:r>
            <a:r>
              <a:rPr lang="en-US" sz="2400">
                <a:solidFill>
                  <a:schemeClr val="lt1"/>
                </a:solidFill>
                <a:latin typeface="Poppins"/>
                <a:ea typeface="Poppins"/>
                <a:cs typeface="Poppins"/>
                <a:sym typeface="Poppins"/>
              </a:rPr>
              <a:t> </a:t>
            </a:r>
            <a:r>
              <a:rPr lang="en-US" sz="2400" b="1">
                <a:solidFill>
                  <a:srgbClr val="FFC8D2"/>
                </a:solidFill>
                <a:latin typeface="Poppins"/>
                <a:ea typeface="Poppins"/>
                <a:cs typeface="Poppins"/>
                <a:sym typeface="Poppins"/>
              </a:rPr>
              <a:t>Outgoings</a:t>
            </a:r>
            <a:r>
              <a:rPr lang="en-US" sz="2400">
                <a:solidFill>
                  <a:schemeClr val="lt1"/>
                </a:solidFill>
                <a:latin typeface="Poppins"/>
                <a:ea typeface="Poppins"/>
                <a:cs typeface="Poppins"/>
                <a:sym typeface="Poppins"/>
              </a:rPr>
              <a:t> = money </a:t>
            </a:r>
            <a:r>
              <a:rPr lang="en-US" sz="2400" b="1">
                <a:solidFill>
                  <a:srgbClr val="FFC8D2"/>
                </a:solidFill>
                <a:latin typeface="Poppins"/>
                <a:ea typeface="Poppins"/>
                <a:cs typeface="Poppins"/>
                <a:sym typeface="Poppins"/>
              </a:rPr>
              <a:t>left</a:t>
            </a:r>
            <a:endParaRPr sz="2400" b="1">
              <a:solidFill>
                <a:srgbClr val="FFC8D2"/>
              </a:solidFill>
              <a:latin typeface="Poppins"/>
              <a:ea typeface="Poppins"/>
              <a:cs typeface="Poppins"/>
              <a:sym typeface="Poppins"/>
            </a:endParaRPr>
          </a:p>
          <a:p>
            <a:pPr marL="457200" lvl="0" indent="-381000" algn="l" rtl="0">
              <a:spcBef>
                <a:spcPts val="1000"/>
              </a:spcBef>
              <a:spcAft>
                <a:spcPts val="1000"/>
              </a:spcAft>
              <a:buClr>
                <a:srgbClr val="FF6023"/>
              </a:buClr>
              <a:buSzPts val="2400"/>
              <a:buFont typeface="Poppins"/>
              <a:buChar char="●"/>
            </a:pPr>
            <a:r>
              <a:rPr lang="en-US" sz="2400">
                <a:solidFill>
                  <a:schemeClr val="lt1"/>
                </a:solidFill>
                <a:latin typeface="Poppins"/>
                <a:ea typeface="Poppins"/>
                <a:cs typeface="Poppins"/>
                <a:sym typeface="Poppins"/>
              </a:rPr>
              <a:t>If you spend too much, the see-saw tips! </a:t>
            </a:r>
            <a:endParaRPr sz="2400">
              <a:solidFill>
                <a:schemeClr val="lt1"/>
              </a:solidFill>
              <a:latin typeface="Poppins"/>
              <a:ea typeface="Poppins"/>
              <a:cs typeface="Poppins"/>
              <a:sym typeface="Poppins"/>
            </a:endParaRPr>
          </a:p>
        </p:txBody>
      </p:sp>
      <p:pic>
        <p:nvPicPr>
          <p:cNvPr id="2" name="Picture 1">
            <a:extLst>
              <a:ext uri="{FF2B5EF4-FFF2-40B4-BE49-F238E27FC236}">
                <a16:creationId xmlns:a16="http://schemas.microsoft.com/office/drawing/2014/main" id="{13A81E55-DF66-77AD-CABD-7FFD8C0011D6}"/>
              </a:ext>
            </a:extLst>
          </p:cNvPr>
          <p:cNvPicPr>
            <a:picLocks noChangeAspect="1"/>
          </p:cNvPicPr>
          <p:nvPr/>
        </p:nvPicPr>
        <p:blipFill>
          <a:blip r:embed="rId5"/>
          <a:srcRect l="18072" r="41881"/>
          <a:stretch>
            <a:fillRect/>
          </a:stretch>
        </p:blipFill>
        <p:spPr>
          <a:xfrm>
            <a:off x="8538802" y="1126750"/>
            <a:ext cx="3231198" cy="597662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pic>
        <p:nvPicPr>
          <p:cNvPr id="514" name="Google Shape;514;g3da7697ea72_1_207" title="Rooster designs (56).png"/>
          <p:cNvPicPr preferRelativeResize="0"/>
          <p:nvPr/>
        </p:nvPicPr>
        <p:blipFill rotWithShape="1">
          <a:blip r:embed="rId3">
            <a:alphaModFix/>
          </a:blip>
          <a:srcRect l="14052" t="14028" r="14509" b="21175"/>
          <a:stretch/>
        </p:blipFill>
        <p:spPr>
          <a:xfrm>
            <a:off x="506613" y="2488450"/>
            <a:ext cx="3521224" cy="2365776"/>
          </a:xfrm>
          <a:prstGeom prst="rect">
            <a:avLst/>
          </a:prstGeom>
          <a:noFill/>
          <a:ln w="28575" cap="flat" cmpd="sng">
            <a:solidFill>
              <a:schemeClr val="lt1"/>
            </a:solidFill>
            <a:prstDash val="solid"/>
            <a:round/>
            <a:headEnd type="none" w="sm" len="sm"/>
            <a:tailEnd type="none" w="sm" len="sm"/>
          </a:ln>
        </p:spPr>
      </p:pic>
      <p:sp>
        <p:nvSpPr>
          <p:cNvPr id="515" name="Google Shape;515;g3da7697ea72_1_207"/>
          <p:cNvSpPr txBox="1"/>
          <p:nvPr/>
        </p:nvSpPr>
        <p:spPr>
          <a:xfrm>
            <a:off x="359733" y="400512"/>
            <a:ext cx="11636700" cy="837300"/>
          </a:xfrm>
          <a:prstGeom prst="rect">
            <a:avLst/>
          </a:prstGeom>
          <a:noFill/>
          <a:ln>
            <a:noFill/>
          </a:ln>
        </p:spPr>
        <p:txBody>
          <a:bodyPr spcFirstLastPara="1" wrap="square" lIns="121900" tIns="121900" rIns="121900" bIns="121900" anchor="t" anchorCtr="0">
            <a:spAutoFit/>
          </a:bodyPr>
          <a:lstStyle/>
          <a:p>
            <a:pPr marL="0" marR="0" lvl="0" indent="0" algn="l" rtl="0">
              <a:lnSpc>
                <a:spcPct val="80000"/>
              </a:lnSpc>
              <a:spcBef>
                <a:spcPts val="0"/>
              </a:spcBef>
              <a:spcAft>
                <a:spcPts val="0"/>
              </a:spcAft>
              <a:buNone/>
            </a:pPr>
            <a:r>
              <a:rPr lang="en-US" sz="4800" b="1">
                <a:solidFill>
                  <a:srgbClr val="FF6023"/>
                </a:solidFill>
                <a:latin typeface="Poppins"/>
                <a:ea typeface="Poppins"/>
                <a:cs typeface="Poppins"/>
                <a:sym typeface="Poppins"/>
              </a:rPr>
              <a:t>Careers in tech and money</a:t>
            </a:r>
            <a:endParaRPr sz="4800" b="1">
              <a:solidFill>
                <a:srgbClr val="FF6023"/>
              </a:solidFill>
              <a:latin typeface="Poppins"/>
              <a:ea typeface="Poppins"/>
              <a:cs typeface="Poppins"/>
              <a:sym typeface="Poppins"/>
            </a:endParaRPr>
          </a:p>
        </p:txBody>
      </p:sp>
      <p:sp>
        <p:nvSpPr>
          <p:cNvPr id="516" name="Google Shape;516;g3da7697ea72_1_207"/>
          <p:cNvSpPr txBox="1"/>
          <p:nvPr/>
        </p:nvSpPr>
        <p:spPr>
          <a:xfrm>
            <a:off x="300" y="6310587"/>
            <a:ext cx="3504000" cy="533700"/>
          </a:xfrm>
          <a:prstGeom prst="rect">
            <a:avLst/>
          </a:prstGeom>
          <a:solidFill>
            <a:srgbClr val="001A3E"/>
          </a:solid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endParaRPr sz="1867">
              <a:solidFill>
                <a:srgbClr val="000000"/>
              </a:solidFill>
              <a:latin typeface="Arial"/>
              <a:ea typeface="Arial"/>
              <a:cs typeface="Arial"/>
              <a:sym typeface="Arial"/>
            </a:endParaRPr>
          </a:p>
        </p:txBody>
      </p:sp>
      <p:sp>
        <p:nvSpPr>
          <p:cNvPr id="517" name="Google Shape;517;g3da7697ea72_1_207"/>
          <p:cNvSpPr txBox="1"/>
          <p:nvPr/>
        </p:nvSpPr>
        <p:spPr>
          <a:xfrm>
            <a:off x="8272278" y="5047425"/>
            <a:ext cx="3656100" cy="13095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a:t>
            </a:r>
            <a:r>
              <a:rPr lang="en-US" sz="1600">
                <a:solidFill>
                  <a:schemeClr val="lt1"/>
                </a:solidFill>
                <a:latin typeface="Poppins"/>
                <a:ea typeface="Poppins"/>
                <a:cs typeface="Poppins"/>
                <a:sym typeface="Poppins"/>
              </a:rPr>
              <a:t> They decide how much gold or gems a player earns for finishing a level in a game and how much a new skin or sword should cost in the online shop.</a:t>
            </a:r>
            <a:endParaRPr sz="1600">
              <a:solidFill>
                <a:schemeClr val="lt1"/>
              </a:solidFill>
              <a:latin typeface="Poppins"/>
              <a:ea typeface="Poppins"/>
              <a:cs typeface="Poppins"/>
              <a:sym typeface="Poppins"/>
            </a:endParaRPr>
          </a:p>
        </p:txBody>
      </p:sp>
      <p:sp>
        <p:nvSpPr>
          <p:cNvPr id="518" name="Google Shape;518;g3da7697ea72_1_207"/>
          <p:cNvSpPr/>
          <p:nvPr/>
        </p:nvSpPr>
        <p:spPr>
          <a:xfrm>
            <a:off x="8135264" y="1569607"/>
            <a:ext cx="3736800" cy="4215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FFC8D2"/>
                </a:solidFill>
                <a:latin typeface="Poppins"/>
                <a:ea typeface="Poppins"/>
                <a:cs typeface="Poppins"/>
                <a:sym typeface="Poppins"/>
              </a:rPr>
              <a:t>Virtual Economy Designer</a:t>
            </a:r>
            <a:endParaRPr/>
          </a:p>
        </p:txBody>
      </p:sp>
      <p:sp>
        <p:nvSpPr>
          <p:cNvPr id="519" name="Google Shape;519;g3da7697ea72_1_207"/>
          <p:cNvSpPr/>
          <p:nvPr/>
        </p:nvSpPr>
        <p:spPr>
          <a:xfrm>
            <a:off x="592747" y="1546666"/>
            <a:ext cx="3337500" cy="4215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a:solidFill>
                  <a:srgbClr val="FFC8D2"/>
                </a:solidFill>
                <a:latin typeface="Poppins"/>
                <a:ea typeface="Poppins"/>
                <a:cs typeface="Poppins"/>
                <a:sym typeface="Poppins"/>
              </a:rPr>
              <a:t>Biometrics engineer</a:t>
            </a:r>
            <a:endParaRPr/>
          </a:p>
        </p:txBody>
      </p:sp>
      <p:sp>
        <p:nvSpPr>
          <p:cNvPr id="520" name="Google Shape;520;g3da7697ea72_1_207"/>
          <p:cNvSpPr txBox="1"/>
          <p:nvPr/>
        </p:nvSpPr>
        <p:spPr>
          <a:xfrm>
            <a:off x="512375" y="5047425"/>
            <a:ext cx="3509700" cy="143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 </a:t>
            </a:r>
            <a:r>
              <a:rPr lang="en-US" sz="1600">
                <a:solidFill>
                  <a:schemeClr val="lt1"/>
                </a:solidFill>
                <a:latin typeface="Poppins"/>
                <a:ea typeface="Poppins"/>
                <a:cs typeface="Poppins"/>
                <a:sym typeface="Poppins"/>
              </a:rPr>
              <a:t> They build </a:t>
            </a:r>
            <a:r>
              <a:rPr lang="en-GB" sz="1600">
                <a:solidFill>
                  <a:schemeClr val="lt1"/>
                </a:solidFill>
                <a:latin typeface="Poppins"/>
                <a:ea typeface="Poppins"/>
                <a:cs typeface="Poppins"/>
                <a:sym typeface="Poppins"/>
              </a:rPr>
              <a:t>the security systems that use people’s bodies (like their face or fingerprint). </a:t>
            </a: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a:solidFill>
                <a:schemeClr val="lt1"/>
              </a:solidFill>
              <a:latin typeface="Poppins"/>
              <a:ea typeface="Poppins"/>
              <a:cs typeface="Poppins"/>
              <a:sym typeface="Poppins"/>
            </a:endParaRPr>
          </a:p>
          <a:p>
            <a:pPr marL="0" marR="0" lvl="0" indent="0" algn="l" rtl="0">
              <a:spcBef>
                <a:spcPts val="0"/>
              </a:spcBef>
              <a:spcAft>
                <a:spcPts val="0"/>
              </a:spcAft>
              <a:buNone/>
            </a:pPr>
            <a:endParaRPr sz="1600" b="1">
              <a:solidFill>
                <a:srgbClr val="FF6023"/>
              </a:solidFill>
              <a:latin typeface="Poppins"/>
              <a:ea typeface="Poppins"/>
              <a:cs typeface="Poppins"/>
              <a:sym typeface="Poppins"/>
            </a:endParaRPr>
          </a:p>
        </p:txBody>
      </p:sp>
      <p:sp>
        <p:nvSpPr>
          <p:cNvPr id="521" name="Google Shape;521;g3da7697ea72_1_207"/>
          <p:cNvSpPr txBox="1"/>
          <p:nvPr/>
        </p:nvSpPr>
        <p:spPr>
          <a:xfrm>
            <a:off x="4383297" y="5047425"/>
            <a:ext cx="3521100" cy="143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a:solidFill>
                  <a:srgbClr val="FF6023"/>
                </a:solidFill>
                <a:latin typeface="Poppins"/>
                <a:ea typeface="Poppins"/>
                <a:cs typeface="Poppins"/>
                <a:sym typeface="Poppins"/>
              </a:rPr>
              <a:t>What they do: </a:t>
            </a:r>
            <a:r>
              <a:rPr lang="en-US" sz="1600">
                <a:solidFill>
                  <a:schemeClr val="lt1"/>
                </a:solidFill>
                <a:latin typeface="Poppins"/>
                <a:ea typeface="Poppins"/>
                <a:cs typeface="Poppins"/>
                <a:sym typeface="Poppins"/>
              </a:rPr>
              <a:t>They write the code that makes the app work so that it can do things like show your balance or let you pay for things.</a:t>
            </a:r>
            <a:endParaRPr sz="1600">
              <a:solidFill>
                <a:schemeClr val="lt1"/>
              </a:solidFill>
              <a:latin typeface="Poppins"/>
              <a:ea typeface="Poppins"/>
              <a:cs typeface="Poppins"/>
              <a:sym typeface="Poppins"/>
            </a:endParaRPr>
          </a:p>
        </p:txBody>
      </p:sp>
      <p:sp>
        <p:nvSpPr>
          <p:cNvPr id="522" name="Google Shape;522;g3da7697ea72_1_207"/>
          <p:cNvSpPr/>
          <p:nvPr/>
        </p:nvSpPr>
        <p:spPr>
          <a:xfrm>
            <a:off x="4277100" y="1564791"/>
            <a:ext cx="3736800" cy="421500"/>
          </a:xfrm>
          <a:prstGeom prst="rect">
            <a:avLst/>
          </a:prstGeom>
          <a:noFill/>
          <a:ln>
            <a:noFill/>
          </a:ln>
        </p:spPr>
        <p:txBody>
          <a:bodyPr spcFirstLastPara="1" wrap="square" lIns="0" tIns="0" rIns="0" bIns="0" anchor="t" anchorCtr="0">
            <a:noAutofit/>
          </a:bodyPr>
          <a:lstStyle/>
          <a:p>
            <a:pPr algn="ctr"/>
            <a:r>
              <a:rPr lang="en-US" sz="2400" b="1">
                <a:solidFill>
                  <a:srgbClr val="FFC8D2"/>
                </a:solidFill>
                <a:latin typeface="Poppins"/>
                <a:ea typeface="Poppins"/>
                <a:cs typeface="Poppins"/>
                <a:sym typeface="Poppins"/>
              </a:rPr>
              <a:t>Money App Developer</a:t>
            </a:r>
            <a:endParaRPr sz="2400" b="1">
              <a:solidFill>
                <a:srgbClr val="FFC8D2"/>
              </a:solidFill>
              <a:latin typeface="Poppins"/>
              <a:ea typeface="Poppins"/>
              <a:cs typeface="Poppins"/>
              <a:sym typeface="Poppins"/>
            </a:endParaRPr>
          </a:p>
        </p:txBody>
      </p:sp>
      <p:pic>
        <p:nvPicPr>
          <p:cNvPr id="523" name="Google Shape;523;g3da7697ea72_1_207" title="Rooster designs (58).png"/>
          <p:cNvPicPr preferRelativeResize="0"/>
          <p:nvPr/>
        </p:nvPicPr>
        <p:blipFill rotWithShape="1">
          <a:blip r:embed="rId4">
            <a:alphaModFix/>
          </a:blip>
          <a:srcRect l="7208" t="18046" r="25115" b="18503"/>
          <a:stretch/>
        </p:blipFill>
        <p:spPr>
          <a:xfrm>
            <a:off x="4383297" y="2496451"/>
            <a:ext cx="3524406" cy="2375259"/>
          </a:xfrm>
          <a:prstGeom prst="rect">
            <a:avLst/>
          </a:prstGeom>
          <a:noFill/>
          <a:ln w="28575" cap="flat" cmpd="sng">
            <a:solidFill>
              <a:schemeClr val="lt1"/>
            </a:solidFill>
            <a:prstDash val="solid"/>
            <a:round/>
            <a:headEnd type="none" w="sm" len="sm"/>
            <a:tailEnd type="none" w="sm" len="sm"/>
          </a:ln>
        </p:spPr>
      </p:pic>
      <p:pic>
        <p:nvPicPr>
          <p:cNvPr id="2" name="Picture 1" descr="A screenshot of a game&#10;&#10;AI-generated content may be incorrect.">
            <a:extLst>
              <a:ext uri="{FF2B5EF4-FFF2-40B4-BE49-F238E27FC236}">
                <a16:creationId xmlns:a16="http://schemas.microsoft.com/office/drawing/2014/main" id="{F1AAF6CC-3B79-93F7-6205-EFE632624CE8}"/>
              </a:ext>
            </a:extLst>
          </p:cNvPr>
          <p:cNvPicPr>
            <a:picLocks noChangeAspect="1"/>
          </p:cNvPicPr>
          <p:nvPr/>
        </p:nvPicPr>
        <p:blipFill>
          <a:blip r:embed="rId5"/>
          <a:srcRect r="-373"/>
          <a:stretch>
            <a:fillRect/>
          </a:stretch>
        </p:blipFill>
        <p:spPr>
          <a:xfrm>
            <a:off x="8263163" y="2497947"/>
            <a:ext cx="3665215" cy="2372265"/>
          </a:xfrm>
          <a:prstGeom prst="rect">
            <a:avLst/>
          </a:prstGeom>
          <a:ln w="28575">
            <a:solidFill>
              <a:schemeClr val="bg1"/>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30" name="Google Shape;530;g3d846bc4fb0_0_118"/>
          <p:cNvSpPr txBox="1"/>
          <p:nvPr/>
        </p:nvSpPr>
        <p:spPr>
          <a:xfrm>
            <a:off x="-6146" y="4197"/>
            <a:ext cx="8576400" cy="1425991"/>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1000"/>
              </a:spcAft>
              <a:buNone/>
            </a:pPr>
            <a:r>
              <a:rPr lang="en-US" sz="3200" b="1">
                <a:solidFill>
                  <a:srgbClr val="FF6023"/>
                </a:solidFill>
                <a:latin typeface="Poppins"/>
                <a:ea typeface="Poppins"/>
                <a:cs typeface="Poppins"/>
                <a:sym typeface="Poppins"/>
              </a:rPr>
              <a:t>What is the future of money?</a:t>
            </a:r>
          </a:p>
          <a:p>
            <a:pPr>
              <a:spcAft>
                <a:spcPts val="1000"/>
              </a:spcAft>
            </a:pPr>
            <a:r>
              <a:rPr lang="en-US" sz="2800" b="1">
                <a:solidFill>
                  <a:srgbClr val="FFC8D2"/>
                </a:solidFill>
                <a:latin typeface="Poppins"/>
                <a:ea typeface="Poppins"/>
                <a:cs typeface="Poppins"/>
              </a:rPr>
              <a:t>Become a Fintech Futurist!</a:t>
            </a:r>
          </a:p>
        </p:txBody>
      </p:sp>
      <p:sp>
        <p:nvSpPr>
          <p:cNvPr id="531" name="Google Shape;531;g3d846bc4fb0_0_118"/>
          <p:cNvSpPr txBox="1"/>
          <p:nvPr/>
        </p:nvSpPr>
        <p:spPr>
          <a:xfrm>
            <a:off x="3593996" y="1853630"/>
            <a:ext cx="4764615" cy="406262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Clr>
                <a:srgbClr val="FF6023"/>
              </a:buClr>
              <a:buSzPts val="2200"/>
              <a:buFont typeface="Poppins"/>
              <a:buChar char="●"/>
            </a:pPr>
            <a:r>
              <a:rPr lang="en-GB" sz="2800">
                <a:solidFill>
                  <a:schemeClr val="lt1"/>
                </a:solidFill>
                <a:latin typeface="Poppins"/>
                <a:ea typeface="Poppins"/>
                <a:cs typeface="Poppins"/>
                <a:sym typeface="Poppins"/>
              </a:rPr>
              <a:t>How will we pay for things?</a:t>
            </a:r>
          </a:p>
          <a:p>
            <a:pPr marL="457200" lvl="0" indent="-368300" algn="l" rtl="0">
              <a:spcBef>
                <a:spcPts val="0"/>
              </a:spcBef>
              <a:spcAft>
                <a:spcPts val="0"/>
              </a:spcAft>
              <a:buClr>
                <a:srgbClr val="FF6023"/>
              </a:buClr>
              <a:buSzPts val="2200"/>
              <a:buFont typeface="Poppins"/>
              <a:buChar char="●"/>
            </a:pPr>
            <a:endParaRPr lang="en-GB" sz="2800">
              <a:solidFill>
                <a:schemeClr val="lt1"/>
              </a:solidFill>
              <a:latin typeface="Poppins"/>
              <a:ea typeface="Poppins"/>
              <a:cs typeface="Poppins"/>
              <a:sym typeface="Poppins"/>
            </a:endParaRPr>
          </a:p>
          <a:p>
            <a:pPr marL="457200" lvl="0" indent="-368300" algn="l" rtl="0">
              <a:spcBef>
                <a:spcPts val="0"/>
              </a:spcBef>
              <a:spcAft>
                <a:spcPts val="0"/>
              </a:spcAft>
              <a:buClr>
                <a:srgbClr val="FF6023"/>
              </a:buClr>
              <a:buSzPts val="2200"/>
              <a:buFont typeface="Poppins"/>
              <a:buChar char="●"/>
            </a:pPr>
            <a:r>
              <a:rPr lang="en-GB" sz="2800">
                <a:solidFill>
                  <a:schemeClr val="lt1"/>
                </a:solidFill>
                <a:latin typeface="Poppins"/>
                <a:ea typeface="Poppins"/>
                <a:cs typeface="Poppins"/>
                <a:sym typeface="Poppins"/>
              </a:rPr>
              <a:t>How will we manage our money?</a:t>
            </a:r>
          </a:p>
          <a:p>
            <a:pPr marL="457200" lvl="0" indent="-368300" algn="l" rtl="0">
              <a:spcBef>
                <a:spcPts val="0"/>
              </a:spcBef>
              <a:spcAft>
                <a:spcPts val="0"/>
              </a:spcAft>
              <a:buClr>
                <a:srgbClr val="FF6023"/>
              </a:buClr>
              <a:buSzPts val="2200"/>
              <a:buFont typeface="Poppins"/>
              <a:buChar char="●"/>
            </a:pPr>
            <a:endParaRPr lang="en-GB" sz="2800">
              <a:solidFill>
                <a:schemeClr val="lt1"/>
              </a:solidFill>
              <a:latin typeface="Poppins"/>
              <a:ea typeface="Poppins"/>
              <a:cs typeface="Poppins"/>
              <a:sym typeface="Poppins"/>
            </a:endParaRPr>
          </a:p>
          <a:p>
            <a:pPr marL="457200" lvl="0" indent="-368300" algn="l" rtl="0">
              <a:spcBef>
                <a:spcPts val="0"/>
              </a:spcBef>
              <a:spcAft>
                <a:spcPts val="0"/>
              </a:spcAft>
              <a:buClr>
                <a:srgbClr val="FF6023"/>
              </a:buClr>
              <a:buSzPts val="2200"/>
              <a:buFont typeface="Poppins"/>
              <a:buChar char="●"/>
            </a:pPr>
            <a:r>
              <a:rPr lang="en-GB" sz="2800">
                <a:solidFill>
                  <a:schemeClr val="lt1"/>
                </a:solidFill>
                <a:latin typeface="Poppins"/>
                <a:ea typeface="Poppins"/>
                <a:cs typeface="Poppins"/>
                <a:sym typeface="Poppins"/>
              </a:rPr>
              <a:t>How will technology help us keep our money safe?</a:t>
            </a:r>
            <a:endParaRPr sz="2800">
              <a:solidFill>
                <a:schemeClr val="lt1"/>
              </a:solidFill>
              <a:latin typeface="Poppins"/>
              <a:ea typeface="Poppins"/>
              <a:cs typeface="Poppins"/>
              <a:sym typeface="Poppins"/>
            </a:endParaRPr>
          </a:p>
        </p:txBody>
      </p:sp>
      <p:pic>
        <p:nvPicPr>
          <p:cNvPr id="533" name="Google Shape;533;g3d846bc4fb0_0_118" descr="Rooster designs (61).png" title="Rooster designs (61).png"/>
          <p:cNvPicPr preferRelativeResize="0"/>
          <p:nvPr/>
        </p:nvPicPr>
        <p:blipFill rotWithShape="1">
          <a:blip r:embed="rId5"/>
          <a:srcRect l="12551" r="12551"/>
          <a:stretch/>
        </p:blipFill>
        <p:spPr>
          <a:xfrm>
            <a:off x="7848601" y="2227958"/>
            <a:ext cx="4898136" cy="4844288"/>
          </a:xfrm>
          <a:prstGeom prst="ellipse">
            <a:avLst/>
          </a:prstGeom>
          <a:noFill/>
          <a:ln>
            <a:noFill/>
          </a:ln>
        </p:spPr>
      </p:pic>
      <p:sp>
        <p:nvSpPr>
          <p:cNvPr id="2" name="Freeform 2">
            <a:extLst>
              <a:ext uri="{FF2B5EF4-FFF2-40B4-BE49-F238E27FC236}">
                <a16:creationId xmlns:a16="http://schemas.microsoft.com/office/drawing/2014/main" id="{3935A70D-3D30-D1FE-B231-D66031F58CA9}"/>
              </a:ext>
            </a:extLst>
          </p:cNvPr>
          <p:cNvSpPr/>
          <p:nvPr/>
        </p:nvSpPr>
        <p:spPr>
          <a:xfrm>
            <a:off x="258437" y="1231495"/>
            <a:ext cx="3123917" cy="2880554"/>
          </a:xfrm>
          <a:prstGeom prst="ellipse">
            <a:avLst/>
          </a:prstGeom>
          <a:blipFill>
            <a:blip r:embed="rId6">
              <a:alphaModFix amt="35000"/>
            </a:blip>
            <a:srcRect/>
            <a:stretch>
              <a:fillRect l="-38106" r="-38106"/>
            </a:stretch>
          </a:blipFill>
          <a:ln w="28575">
            <a:solidFill>
              <a:srgbClr val="FF6023"/>
            </a:solidFill>
          </a:ln>
        </p:spPr>
        <p:txBody>
          <a:bodyPr/>
          <a:lstStyle/>
          <a:p>
            <a:pPr algn="ctr"/>
            <a:r>
              <a:rPr lang="en-GB" sz="1800" b="1">
                <a:solidFill>
                  <a:srgbClr val="FFC8D2"/>
                </a:solidFill>
                <a:latin typeface="Poppins" panose="00000500000000000000" pitchFamily="2" charset="0"/>
                <a:cs typeface="Poppins" panose="00000500000000000000" pitchFamily="2" charset="0"/>
              </a:rPr>
              <a:t>Fintech Futurist</a:t>
            </a:r>
          </a:p>
          <a:p>
            <a:pPr algn="ctr"/>
            <a:r>
              <a:rPr lang="en-GB" sz="1600">
                <a:solidFill>
                  <a:schemeClr val="bg1"/>
                </a:solidFill>
                <a:latin typeface="Poppins" panose="00000500000000000000" pitchFamily="2" charset="0"/>
                <a:cs typeface="Poppins" panose="00000500000000000000" pitchFamily="2" charset="0"/>
              </a:rPr>
              <a:t>Imagines what the future of money might look like, helping companies come up with new ways to pay for things.</a:t>
            </a:r>
          </a:p>
        </p:txBody>
      </p:sp>
      <p:sp>
        <p:nvSpPr>
          <p:cNvPr id="3" name="Oval 2">
            <a:extLst>
              <a:ext uri="{FF2B5EF4-FFF2-40B4-BE49-F238E27FC236}">
                <a16:creationId xmlns:a16="http://schemas.microsoft.com/office/drawing/2014/main" id="{3F1EE229-8430-E548-A631-62085A750662}"/>
              </a:ext>
            </a:extLst>
          </p:cNvPr>
          <p:cNvSpPr/>
          <p:nvPr/>
        </p:nvSpPr>
        <p:spPr>
          <a:xfrm>
            <a:off x="10893039" y="389664"/>
            <a:ext cx="1040524" cy="1040524"/>
          </a:xfrm>
          <a:prstGeom prst="ellipse">
            <a:avLst/>
          </a:prstGeom>
          <a:solidFill>
            <a:srgbClr val="FF602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cs typeface="Arial"/>
              </a:rPr>
              <a:t>5</a:t>
            </a:r>
          </a:p>
          <a:p>
            <a:pPr algn="ctr"/>
            <a:r>
              <a:rPr lang="en-US" sz="1600"/>
              <a:t>mins</a:t>
            </a:r>
            <a:endParaRPr lang="en-US" sz="1600">
              <a:cs typeface="Arial"/>
            </a:endParaRPr>
          </a:p>
        </p:txBody>
      </p:sp>
      <p:grpSp>
        <p:nvGrpSpPr>
          <p:cNvPr id="4" name="Group 3">
            <a:extLst>
              <a:ext uri="{FF2B5EF4-FFF2-40B4-BE49-F238E27FC236}">
                <a16:creationId xmlns:a16="http://schemas.microsoft.com/office/drawing/2014/main" id="{DA85E8B9-A366-57AE-7E9B-0FEE449AFF19}"/>
              </a:ext>
            </a:extLst>
          </p:cNvPr>
          <p:cNvGrpSpPr/>
          <p:nvPr/>
        </p:nvGrpSpPr>
        <p:grpSpPr>
          <a:xfrm>
            <a:off x="10684224" y="133934"/>
            <a:ext cx="1432280" cy="1432891"/>
            <a:chOff x="6905300" y="3381165"/>
            <a:chExt cx="1432280" cy="1432891"/>
          </a:xfrm>
        </p:grpSpPr>
        <p:grpSp>
          <p:nvGrpSpPr>
            <p:cNvPr id="5" name="Graphic 13" descr="Alarm clock outline">
              <a:extLst>
                <a:ext uri="{FF2B5EF4-FFF2-40B4-BE49-F238E27FC236}">
                  <a16:creationId xmlns:a16="http://schemas.microsoft.com/office/drawing/2014/main" id="{B89A02C9-47A0-C32B-551F-A2506B779447}"/>
                </a:ext>
              </a:extLst>
            </p:cNvPr>
            <p:cNvGrpSpPr/>
            <p:nvPr/>
          </p:nvGrpSpPr>
          <p:grpSpPr>
            <a:xfrm>
              <a:off x="6905300" y="3381165"/>
              <a:ext cx="1432280" cy="1432891"/>
              <a:chOff x="6392218" y="3895250"/>
              <a:chExt cx="638162" cy="638434"/>
            </a:xfrm>
            <a:solidFill>
              <a:srgbClr val="FFC8D2"/>
            </a:solidFill>
          </p:grpSpPr>
          <p:sp>
            <p:nvSpPr>
              <p:cNvPr id="7" name="Freeform 16">
                <a:extLst>
                  <a:ext uri="{FF2B5EF4-FFF2-40B4-BE49-F238E27FC236}">
                    <a16:creationId xmlns:a16="http://schemas.microsoft.com/office/drawing/2014/main" id="{A7F72EC4-FDC0-38C6-DF90-CDF6A469032B}"/>
                  </a:ext>
                </a:extLst>
              </p:cNvPr>
              <p:cNvSpPr/>
              <p:nvPr/>
            </p:nvSpPr>
            <p:spPr>
              <a:xfrm>
                <a:off x="6392218" y="3895250"/>
                <a:ext cx="194423" cy="194434"/>
              </a:xfrm>
              <a:custGeom>
                <a:avLst/>
                <a:gdLst>
                  <a:gd name="connsiteX0" fmla="*/ 144893 w 194423"/>
                  <a:gd name="connsiteY0" fmla="*/ 11555 h 194434"/>
                  <a:gd name="connsiteX1" fmla="*/ 91642 w 194423"/>
                  <a:gd name="connsiteY1" fmla="*/ 10517 h 194434"/>
                  <a:gd name="connsiteX2" fmla="*/ 91553 w 194423"/>
                  <a:gd name="connsiteY2" fmla="*/ 10602 h 194434"/>
                  <a:gd name="connsiteX3" fmla="*/ 90601 w 194423"/>
                  <a:gd name="connsiteY3" fmla="*/ 11555 h 194434"/>
                  <a:gd name="connsiteX4" fmla="*/ 11543 w 194423"/>
                  <a:gd name="connsiteY4" fmla="*/ 90612 h 194434"/>
                  <a:gd name="connsiteX5" fmla="*/ 10545 w 194423"/>
                  <a:gd name="connsiteY5" fmla="*/ 143906 h 194434"/>
                  <a:gd name="connsiteX6" fmla="*/ 10591 w 194423"/>
                  <a:gd name="connsiteY6" fmla="*/ 143952 h 194434"/>
                  <a:gd name="connsiteX7" fmla="*/ 11543 w 194423"/>
                  <a:gd name="connsiteY7" fmla="*/ 144905 h 194434"/>
                  <a:gd name="connsiteX8" fmla="*/ 61073 w 194423"/>
                  <a:gd name="connsiteY8" fmla="*/ 194435 h 194434"/>
                  <a:gd name="connsiteX9" fmla="*/ 194423 w 194423"/>
                  <a:gd name="connsiteY9" fmla="*/ 61085 h 194434"/>
                  <a:gd name="connsiteX10" fmla="*/ 25021 w 194423"/>
                  <a:gd name="connsiteY10" fmla="*/ 131474 h 194434"/>
                  <a:gd name="connsiteX11" fmla="*/ 24069 w 194423"/>
                  <a:gd name="connsiteY11" fmla="*/ 130522 h 194434"/>
                  <a:gd name="connsiteX12" fmla="*/ 24583 w 194423"/>
                  <a:gd name="connsiteY12" fmla="*/ 104528 h 194434"/>
                  <a:gd name="connsiteX13" fmla="*/ 25021 w 194423"/>
                  <a:gd name="connsiteY13" fmla="*/ 104100 h 194434"/>
                  <a:gd name="connsiteX14" fmla="*/ 104079 w 194423"/>
                  <a:gd name="connsiteY14" fmla="*/ 25042 h 194434"/>
                  <a:gd name="connsiteX15" fmla="*/ 105031 w 194423"/>
                  <a:gd name="connsiteY15" fmla="*/ 24090 h 194434"/>
                  <a:gd name="connsiteX16" fmla="*/ 130996 w 194423"/>
                  <a:gd name="connsiteY16" fmla="*/ 24604 h 194434"/>
                  <a:gd name="connsiteX17" fmla="*/ 131425 w 194423"/>
                  <a:gd name="connsiteY17" fmla="*/ 25042 h 194434"/>
                  <a:gd name="connsiteX18" fmla="*/ 167496 w 194423"/>
                  <a:gd name="connsiteY18" fmla="*/ 61113 h 194434"/>
                  <a:gd name="connsiteX19" fmla="*/ 61073 w 194423"/>
                  <a:gd name="connsiteY19" fmla="*/ 167546 h 19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4423" h="194434">
                    <a:moveTo>
                      <a:pt x="144893" y="11555"/>
                    </a:moveTo>
                    <a:cubicBezTo>
                      <a:pt x="130474" y="-3437"/>
                      <a:pt x="106633" y="-3902"/>
                      <a:pt x="91642" y="10517"/>
                    </a:cubicBezTo>
                    <a:cubicBezTo>
                      <a:pt x="91612" y="10545"/>
                      <a:pt x="91583" y="10574"/>
                      <a:pt x="91553" y="10602"/>
                    </a:cubicBezTo>
                    <a:lnTo>
                      <a:pt x="90601" y="11555"/>
                    </a:lnTo>
                    <a:lnTo>
                      <a:pt x="11543" y="90612"/>
                    </a:lnTo>
                    <a:cubicBezTo>
                      <a:pt x="-3449" y="105053"/>
                      <a:pt x="-3896" y="128913"/>
                      <a:pt x="10545" y="143906"/>
                    </a:cubicBezTo>
                    <a:cubicBezTo>
                      <a:pt x="10560" y="143921"/>
                      <a:pt x="10575" y="143937"/>
                      <a:pt x="10591" y="143952"/>
                    </a:cubicBezTo>
                    <a:lnTo>
                      <a:pt x="11543" y="144905"/>
                    </a:lnTo>
                    <a:lnTo>
                      <a:pt x="61073" y="194435"/>
                    </a:lnTo>
                    <a:lnTo>
                      <a:pt x="194423" y="61085"/>
                    </a:lnTo>
                    <a:close/>
                    <a:moveTo>
                      <a:pt x="25021" y="131474"/>
                    </a:moveTo>
                    <a:lnTo>
                      <a:pt x="24069" y="130522"/>
                    </a:lnTo>
                    <a:cubicBezTo>
                      <a:pt x="17177" y="123146"/>
                      <a:pt x="17405" y="111626"/>
                      <a:pt x="24583" y="104528"/>
                    </a:cubicBezTo>
                    <a:cubicBezTo>
                      <a:pt x="24735" y="104385"/>
                      <a:pt x="24878" y="104252"/>
                      <a:pt x="25021" y="104100"/>
                    </a:cubicBezTo>
                    <a:lnTo>
                      <a:pt x="104079" y="25042"/>
                    </a:lnTo>
                    <a:lnTo>
                      <a:pt x="105031" y="24090"/>
                    </a:lnTo>
                    <a:cubicBezTo>
                      <a:pt x="112398" y="17202"/>
                      <a:pt x="123909" y="17430"/>
                      <a:pt x="130996" y="24604"/>
                    </a:cubicBezTo>
                    <a:lnTo>
                      <a:pt x="131425" y="25042"/>
                    </a:lnTo>
                    <a:lnTo>
                      <a:pt x="167496" y="61113"/>
                    </a:lnTo>
                    <a:lnTo>
                      <a:pt x="61073" y="167546"/>
                    </a:lnTo>
                    <a:close/>
                  </a:path>
                </a:pathLst>
              </a:custGeom>
              <a:grpFill/>
              <a:ln w="9525" cap="flat">
                <a:solidFill>
                  <a:schemeClr val="bg1"/>
                </a:solidFill>
                <a:prstDash val="solid"/>
                <a:miter/>
              </a:ln>
            </p:spPr>
            <p:txBody>
              <a:bodyPr rtlCol="0" anchor="ctr"/>
              <a:lstStyle/>
              <a:p>
                <a:endParaRPr lang="en-US"/>
              </a:p>
            </p:txBody>
          </p:sp>
          <p:sp>
            <p:nvSpPr>
              <p:cNvPr id="8" name="Freeform 17">
                <a:extLst>
                  <a:ext uri="{FF2B5EF4-FFF2-40B4-BE49-F238E27FC236}">
                    <a16:creationId xmlns:a16="http://schemas.microsoft.com/office/drawing/2014/main" id="{EF2842FF-BBF4-E3AB-B3BA-7DD7BE929982}"/>
                  </a:ext>
                </a:extLst>
              </p:cNvPr>
              <p:cNvSpPr/>
              <p:nvPr/>
            </p:nvSpPr>
            <p:spPr>
              <a:xfrm>
                <a:off x="6835958" y="3895273"/>
                <a:ext cx="194422" cy="194431"/>
              </a:xfrm>
              <a:custGeom>
                <a:avLst/>
                <a:gdLst>
                  <a:gd name="connsiteX0" fmla="*/ 182880 w 194422"/>
                  <a:gd name="connsiteY0" fmla="*/ 90609 h 194431"/>
                  <a:gd name="connsiteX1" fmla="*/ 103822 w 194422"/>
                  <a:gd name="connsiteY1" fmla="*/ 11551 h 194431"/>
                  <a:gd name="connsiteX2" fmla="*/ 102870 w 194422"/>
                  <a:gd name="connsiteY2" fmla="*/ 10599 h 194431"/>
                  <a:gd name="connsiteX3" fmla="*/ 49601 w 194422"/>
                  <a:gd name="connsiteY3" fmla="*/ 11477 h 194431"/>
                  <a:gd name="connsiteX4" fmla="*/ 49530 w 194422"/>
                  <a:gd name="connsiteY4" fmla="*/ 11551 h 194431"/>
                  <a:gd name="connsiteX5" fmla="*/ 0 w 194422"/>
                  <a:gd name="connsiteY5" fmla="*/ 61081 h 194431"/>
                  <a:gd name="connsiteX6" fmla="*/ 133350 w 194422"/>
                  <a:gd name="connsiteY6" fmla="*/ 194431 h 194431"/>
                  <a:gd name="connsiteX7" fmla="*/ 182880 w 194422"/>
                  <a:gd name="connsiteY7" fmla="*/ 144901 h 194431"/>
                  <a:gd name="connsiteX8" fmla="*/ 183833 w 194422"/>
                  <a:gd name="connsiteY8" fmla="*/ 143949 h 194431"/>
                  <a:gd name="connsiteX9" fmla="*/ 182927 w 194422"/>
                  <a:gd name="connsiteY9" fmla="*/ 90654 h 194431"/>
                  <a:gd name="connsiteX10" fmla="*/ 182880 w 194422"/>
                  <a:gd name="connsiteY10" fmla="*/ 90609 h 194431"/>
                  <a:gd name="connsiteX11" fmla="*/ 170364 w 194422"/>
                  <a:gd name="connsiteY11" fmla="*/ 130499 h 194431"/>
                  <a:gd name="connsiteX12" fmla="*/ 169412 w 194422"/>
                  <a:gd name="connsiteY12" fmla="*/ 131452 h 194431"/>
                  <a:gd name="connsiteX13" fmla="*/ 133350 w 194422"/>
                  <a:gd name="connsiteY13" fmla="*/ 167523 h 194431"/>
                  <a:gd name="connsiteX14" fmla="*/ 26908 w 194422"/>
                  <a:gd name="connsiteY14" fmla="*/ 61071 h 194431"/>
                  <a:gd name="connsiteX15" fmla="*/ 62979 w 194422"/>
                  <a:gd name="connsiteY15" fmla="*/ 25000 h 194431"/>
                  <a:gd name="connsiteX16" fmla="*/ 63408 w 194422"/>
                  <a:gd name="connsiteY16" fmla="*/ 24562 h 194431"/>
                  <a:gd name="connsiteX17" fmla="*/ 89373 w 194422"/>
                  <a:gd name="connsiteY17" fmla="*/ 24048 h 194431"/>
                  <a:gd name="connsiteX18" fmla="*/ 90326 w 194422"/>
                  <a:gd name="connsiteY18" fmla="*/ 25000 h 194431"/>
                  <a:gd name="connsiteX19" fmla="*/ 169383 w 194422"/>
                  <a:gd name="connsiteY19" fmla="*/ 104058 h 194431"/>
                  <a:gd name="connsiteX20" fmla="*/ 169821 w 194422"/>
                  <a:gd name="connsiteY20" fmla="*/ 104486 h 194431"/>
                  <a:gd name="connsiteX21" fmla="*/ 170336 w 194422"/>
                  <a:gd name="connsiteY21" fmla="*/ 130480 h 19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4422" h="194431">
                    <a:moveTo>
                      <a:pt x="182880" y="90609"/>
                    </a:moveTo>
                    <a:lnTo>
                      <a:pt x="103822" y="11551"/>
                    </a:lnTo>
                    <a:lnTo>
                      <a:pt x="102870" y="10599"/>
                    </a:lnTo>
                    <a:cubicBezTo>
                      <a:pt x="87918" y="-3869"/>
                      <a:pt x="64069" y="-3476"/>
                      <a:pt x="49601" y="11477"/>
                    </a:cubicBezTo>
                    <a:cubicBezTo>
                      <a:pt x="49578" y="11501"/>
                      <a:pt x="49554" y="11526"/>
                      <a:pt x="49530" y="11551"/>
                    </a:cubicBezTo>
                    <a:lnTo>
                      <a:pt x="0" y="61081"/>
                    </a:lnTo>
                    <a:lnTo>
                      <a:pt x="133350" y="194431"/>
                    </a:lnTo>
                    <a:lnTo>
                      <a:pt x="182880" y="144901"/>
                    </a:lnTo>
                    <a:lnTo>
                      <a:pt x="183833" y="143949"/>
                    </a:lnTo>
                    <a:cubicBezTo>
                      <a:pt x="198299" y="128982"/>
                      <a:pt x="197894" y="105121"/>
                      <a:pt x="182927" y="90654"/>
                    </a:cubicBezTo>
                    <a:cubicBezTo>
                      <a:pt x="182911" y="90639"/>
                      <a:pt x="182895" y="90624"/>
                      <a:pt x="182880" y="90609"/>
                    </a:cubicBezTo>
                    <a:close/>
                    <a:moveTo>
                      <a:pt x="170364" y="130499"/>
                    </a:moveTo>
                    <a:lnTo>
                      <a:pt x="169412" y="131452"/>
                    </a:lnTo>
                    <a:lnTo>
                      <a:pt x="133350" y="167523"/>
                    </a:lnTo>
                    <a:lnTo>
                      <a:pt x="26908" y="61071"/>
                    </a:lnTo>
                    <a:lnTo>
                      <a:pt x="62979" y="25000"/>
                    </a:lnTo>
                    <a:lnTo>
                      <a:pt x="63408" y="24562"/>
                    </a:lnTo>
                    <a:cubicBezTo>
                      <a:pt x="70495" y="17388"/>
                      <a:pt x="82006" y="17160"/>
                      <a:pt x="89373" y="24048"/>
                    </a:cubicBezTo>
                    <a:lnTo>
                      <a:pt x="90326" y="25000"/>
                    </a:lnTo>
                    <a:lnTo>
                      <a:pt x="169383" y="104058"/>
                    </a:lnTo>
                    <a:cubicBezTo>
                      <a:pt x="169526" y="104210"/>
                      <a:pt x="169669" y="104344"/>
                      <a:pt x="169821" y="104486"/>
                    </a:cubicBezTo>
                    <a:cubicBezTo>
                      <a:pt x="176999" y="111584"/>
                      <a:pt x="177227" y="123104"/>
                      <a:pt x="170336" y="130480"/>
                    </a:cubicBezTo>
                    <a:close/>
                  </a:path>
                </a:pathLst>
              </a:custGeom>
              <a:grpFill/>
              <a:ln w="9525" cap="flat">
                <a:solidFill>
                  <a:schemeClr val="bg1"/>
                </a:solidFill>
                <a:prstDash val="solid"/>
                <a:miter/>
              </a:ln>
            </p:spPr>
            <p:txBody>
              <a:bodyPr rtlCol="0" anchor="ctr"/>
              <a:lstStyle/>
              <a:p>
                <a:endParaRPr lang="en-US"/>
              </a:p>
            </p:txBody>
          </p:sp>
          <p:sp>
            <p:nvSpPr>
              <p:cNvPr id="9" name="Freeform 18">
                <a:extLst>
                  <a:ext uri="{FF2B5EF4-FFF2-40B4-BE49-F238E27FC236}">
                    <a16:creationId xmlns:a16="http://schemas.microsoft.com/office/drawing/2014/main" id="{E8AE9E5F-4290-AE02-729B-1D5DDB180424}"/>
                  </a:ext>
                </a:extLst>
              </p:cNvPr>
              <p:cNvSpPr/>
              <p:nvPr/>
            </p:nvSpPr>
            <p:spPr>
              <a:xfrm>
                <a:off x="6463633" y="3923824"/>
                <a:ext cx="495321" cy="609860"/>
              </a:xfrm>
              <a:custGeom>
                <a:avLst/>
                <a:gdLst>
                  <a:gd name="connsiteX0" fmla="*/ 257196 w 495321"/>
                  <a:gd name="connsiteY0" fmla="*/ 76438 h 609860"/>
                  <a:gd name="connsiteX1" fmla="*/ 257196 w 495321"/>
                  <a:gd name="connsiteY1" fmla="*/ 19050 h 609860"/>
                  <a:gd name="connsiteX2" fmla="*/ 304821 w 495321"/>
                  <a:gd name="connsiteY2" fmla="*/ 19050 h 609860"/>
                  <a:gd name="connsiteX3" fmla="*/ 314346 w 495321"/>
                  <a:gd name="connsiteY3" fmla="*/ 9525 h 609860"/>
                  <a:gd name="connsiteX4" fmla="*/ 304821 w 495321"/>
                  <a:gd name="connsiteY4" fmla="*/ 0 h 609860"/>
                  <a:gd name="connsiteX5" fmla="*/ 190521 w 495321"/>
                  <a:gd name="connsiteY5" fmla="*/ 0 h 609860"/>
                  <a:gd name="connsiteX6" fmla="*/ 180996 w 495321"/>
                  <a:gd name="connsiteY6" fmla="*/ 9525 h 609860"/>
                  <a:gd name="connsiteX7" fmla="*/ 190521 w 495321"/>
                  <a:gd name="connsiteY7" fmla="*/ 19050 h 609860"/>
                  <a:gd name="connsiteX8" fmla="*/ 238146 w 495321"/>
                  <a:gd name="connsiteY8" fmla="*/ 19050 h 609860"/>
                  <a:gd name="connsiteX9" fmla="*/ 238146 w 495321"/>
                  <a:gd name="connsiteY9" fmla="*/ 76438 h 609860"/>
                  <a:gd name="connsiteX10" fmla="*/ 182 w 495321"/>
                  <a:gd name="connsiteY10" fmla="*/ 333207 h 609860"/>
                  <a:gd name="connsiteX11" fmla="*/ 66810 w 495321"/>
                  <a:gd name="connsiteY11" fmla="*/ 492957 h 609860"/>
                  <a:gd name="connsiteX12" fmla="*/ 19928 w 495321"/>
                  <a:gd name="connsiteY12" fmla="*/ 596132 h 609860"/>
                  <a:gd name="connsiteX13" fmla="*/ 24276 w 495321"/>
                  <a:gd name="connsiteY13" fmla="*/ 608881 h 609860"/>
                  <a:gd name="connsiteX14" fmla="*/ 37025 w 495321"/>
                  <a:gd name="connsiteY14" fmla="*/ 604535 h 609860"/>
                  <a:gd name="connsiteX15" fmla="*/ 37264 w 495321"/>
                  <a:gd name="connsiteY15" fmla="*/ 604009 h 609860"/>
                  <a:gd name="connsiteX16" fmla="*/ 81250 w 495321"/>
                  <a:gd name="connsiteY16" fmla="*/ 507244 h 609860"/>
                  <a:gd name="connsiteX17" fmla="*/ 414092 w 495321"/>
                  <a:gd name="connsiteY17" fmla="*/ 507244 h 609860"/>
                  <a:gd name="connsiteX18" fmla="*/ 458078 w 495321"/>
                  <a:gd name="connsiteY18" fmla="*/ 604009 h 609860"/>
                  <a:gd name="connsiteX19" fmla="*/ 470542 w 495321"/>
                  <a:gd name="connsiteY19" fmla="*/ 609120 h 609860"/>
                  <a:gd name="connsiteX20" fmla="*/ 475653 w 495321"/>
                  <a:gd name="connsiteY20" fmla="*/ 596657 h 609860"/>
                  <a:gd name="connsiteX21" fmla="*/ 475414 w 495321"/>
                  <a:gd name="connsiteY21" fmla="*/ 596132 h 609860"/>
                  <a:gd name="connsiteX22" fmla="*/ 428513 w 495321"/>
                  <a:gd name="connsiteY22" fmla="*/ 492957 h 609860"/>
                  <a:gd name="connsiteX23" fmla="*/ 416928 w 495321"/>
                  <a:gd name="connsiteY23" fmla="*/ 143066 h 609860"/>
                  <a:gd name="connsiteX24" fmla="*/ 257196 w 495321"/>
                  <a:gd name="connsiteY24" fmla="*/ 76438 h 609860"/>
                  <a:gd name="connsiteX25" fmla="*/ 247671 w 495321"/>
                  <a:gd name="connsiteY25" fmla="*/ 552450 h 609860"/>
                  <a:gd name="connsiteX26" fmla="*/ 19071 w 495321"/>
                  <a:gd name="connsiteY26" fmla="*/ 323850 h 609860"/>
                  <a:gd name="connsiteX27" fmla="*/ 247671 w 495321"/>
                  <a:gd name="connsiteY27" fmla="*/ 95250 h 609860"/>
                  <a:gd name="connsiteX28" fmla="*/ 476271 w 495321"/>
                  <a:gd name="connsiteY28" fmla="*/ 323850 h 609860"/>
                  <a:gd name="connsiteX29" fmla="*/ 247671 w 495321"/>
                  <a:gd name="connsiteY29" fmla="*/ 552450 h 60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5321" h="609860">
                    <a:moveTo>
                      <a:pt x="257196" y="76438"/>
                    </a:moveTo>
                    <a:lnTo>
                      <a:pt x="257196" y="19050"/>
                    </a:lnTo>
                    <a:lnTo>
                      <a:pt x="304821" y="19050"/>
                    </a:lnTo>
                    <a:cubicBezTo>
                      <a:pt x="310082" y="19050"/>
                      <a:pt x="314346" y="14786"/>
                      <a:pt x="314346" y="9525"/>
                    </a:cubicBezTo>
                    <a:cubicBezTo>
                      <a:pt x="314346" y="4264"/>
                      <a:pt x="310082" y="0"/>
                      <a:pt x="304821" y="0"/>
                    </a:cubicBezTo>
                    <a:lnTo>
                      <a:pt x="190521" y="0"/>
                    </a:lnTo>
                    <a:cubicBezTo>
                      <a:pt x="185260" y="0"/>
                      <a:pt x="180996" y="4264"/>
                      <a:pt x="180996" y="9525"/>
                    </a:cubicBezTo>
                    <a:cubicBezTo>
                      <a:pt x="180996" y="14786"/>
                      <a:pt x="185260" y="19050"/>
                      <a:pt x="190521" y="19050"/>
                    </a:cubicBezTo>
                    <a:lnTo>
                      <a:pt x="238146" y="19050"/>
                    </a:lnTo>
                    <a:lnTo>
                      <a:pt x="238146" y="76438"/>
                    </a:lnTo>
                    <a:cubicBezTo>
                      <a:pt x="101529" y="81631"/>
                      <a:pt x="-5011" y="196590"/>
                      <a:pt x="182" y="333207"/>
                    </a:cubicBezTo>
                    <a:cubicBezTo>
                      <a:pt x="2444" y="392740"/>
                      <a:pt x="26101" y="449459"/>
                      <a:pt x="66810" y="492957"/>
                    </a:cubicBezTo>
                    <a:lnTo>
                      <a:pt x="19928" y="596132"/>
                    </a:lnTo>
                    <a:cubicBezTo>
                      <a:pt x="17608" y="600853"/>
                      <a:pt x="19554" y="606561"/>
                      <a:pt x="24276" y="608881"/>
                    </a:cubicBezTo>
                    <a:cubicBezTo>
                      <a:pt x="28996" y="611201"/>
                      <a:pt x="34704" y="609255"/>
                      <a:pt x="37025" y="604535"/>
                    </a:cubicBezTo>
                    <a:cubicBezTo>
                      <a:pt x="37110" y="604361"/>
                      <a:pt x="37190" y="604186"/>
                      <a:pt x="37264" y="604009"/>
                    </a:cubicBezTo>
                    <a:lnTo>
                      <a:pt x="81250" y="507244"/>
                    </a:lnTo>
                    <a:cubicBezTo>
                      <a:pt x="175659" y="592914"/>
                      <a:pt x="319683" y="592914"/>
                      <a:pt x="414092" y="507244"/>
                    </a:cubicBezTo>
                    <a:lnTo>
                      <a:pt x="458078" y="604009"/>
                    </a:lnTo>
                    <a:cubicBezTo>
                      <a:pt x="460108" y="608862"/>
                      <a:pt x="465689" y="611151"/>
                      <a:pt x="470542" y="609120"/>
                    </a:cubicBezTo>
                    <a:cubicBezTo>
                      <a:pt x="475395" y="607090"/>
                      <a:pt x="477683" y="601510"/>
                      <a:pt x="475653" y="596657"/>
                    </a:cubicBezTo>
                    <a:cubicBezTo>
                      <a:pt x="475579" y="596479"/>
                      <a:pt x="475499" y="596304"/>
                      <a:pt x="475414" y="596132"/>
                    </a:cubicBezTo>
                    <a:lnTo>
                      <a:pt x="428513" y="492957"/>
                    </a:lnTo>
                    <a:cubicBezTo>
                      <a:pt x="521933" y="393139"/>
                      <a:pt x="516747" y="236488"/>
                      <a:pt x="416928" y="143066"/>
                    </a:cubicBezTo>
                    <a:cubicBezTo>
                      <a:pt x="373435" y="102361"/>
                      <a:pt x="316723" y="78705"/>
                      <a:pt x="257196" y="76438"/>
                    </a:cubicBezTo>
                    <a:close/>
                    <a:moveTo>
                      <a:pt x="247671" y="552450"/>
                    </a:moveTo>
                    <a:cubicBezTo>
                      <a:pt x="121419" y="552450"/>
                      <a:pt x="19071" y="450102"/>
                      <a:pt x="19071" y="323850"/>
                    </a:cubicBezTo>
                    <a:cubicBezTo>
                      <a:pt x="19071" y="197598"/>
                      <a:pt x="121419" y="95250"/>
                      <a:pt x="247671" y="95250"/>
                    </a:cubicBezTo>
                    <a:cubicBezTo>
                      <a:pt x="373923" y="95250"/>
                      <a:pt x="476271" y="197598"/>
                      <a:pt x="476271" y="323850"/>
                    </a:cubicBezTo>
                    <a:cubicBezTo>
                      <a:pt x="476129" y="450044"/>
                      <a:pt x="373865" y="552308"/>
                      <a:pt x="247671" y="552450"/>
                    </a:cubicBezTo>
                    <a:close/>
                  </a:path>
                </a:pathLst>
              </a:custGeom>
              <a:grpFill/>
              <a:ln w="9525" cap="flat">
                <a:solidFill>
                  <a:schemeClr val="bg1"/>
                </a:solidFill>
                <a:prstDash val="solid"/>
                <a:miter/>
              </a:ln>
            </p:spPr>
            <p:txBody>
              <a:bodyPr rtlCol="0" anchor="ctr"/>
              <a:lstStyle/>
              <a:p>
                <a:endParaRPr lang="en-US"/>
              </a:p>
            </p:txBody>
          </p:sp>
        </p:grpSp>
        <p:sp>
          <p:nvSpPr>
            <p:cNvPr id="6" name="Oval 5">
              <a:extLst>
                <a:ext uri="{FF2B5EF4-FFF2-40B4-BE49-F238E27FC236}">
                  <a16:creationId xmlns:a16="http://schemas.microsoft.com/office/drawing/2014/main" id="{353836D5-B535-B8E9-C927-7BBEEADB9162}"/>
                </a:ext>
              </a:extLst>
            </p:cNvPr>
            <p:cNvSpPr/>
            <p:nvPr/>
          </p:nvSpPr>
          <p:spPr>
            <a:xfrm>
              <a:off x="7106179" y="3636895"/>
              <a:ext cx="1040524" cy="1040524"/>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t>5 mins</a:t>
              </a:r>
            </a:p>
          </p:txBody>
        </p:sp>
      </p:grpSp>
      <p:pic>
        <p:nvPicPr>
          <p:cNvPr id="10" name="warm-piano-logo-116098">
            <a:hlinkClick r:id="" action="ppaction://media"/>
            <a:extLst>
              <a:ext uri="{FF2B5EF4-FFF2-40B4-BE49-F238E27FC236}">
                <a16:creationId xmlns:a16="http://schemas.microsoft.com/office/drawing/2014/main" id="{9CEEE71E-568D-9481-4C07-06E0938A23F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57208" y="1853630"/>
            <a:ext cx="324756" cy="3247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1"/>
                                        </p:tgtEl>
                                        <p:attrNameLst>
                                          <p:attrName>style.visibility</p:attrName>
                                        </p:attrNameLst>
                                      </p:cBhvr>
                                      <p:to>
                                        <p:strVal val="visible"/>
                                      </p:to>
                                    </p:set>
                                    <p:animEffect transition="in" filter="fade">
                                      <p:cBhvr>
                                        <p:cTn id="12" dur="500"/>
                                        <p:tgtEl>
                                          <p:spTgt spid="53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100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30000"/>
                                        <p:tgtEl>
                                          <p:spTgt spid="3"/>
                                        </p:tgtEl>
                                      </p:cBhvr>
                                    </p:animEffect>
                                  </p:childTnLst>
                                </p:cTn>
                              </p:par>
                            </p:childTnLst>
                          </p:cTn>
                        </p:par>
                        <p:par>
                          <p:cTn id="18" fill="hold">
                            <p:stCondLst>
                              <p:cond delay="231000"/>
                            </p:stCondLst>
                            <p:childTnLst>
                              <p:par>
                                <p:cTn id="19" presetID="1" presetClass="mediacall" presetSubtype="0" fill="hold" nodeType="afterEffect">
                                  <p:stCondLst>
                                    <p:cond delay="0"/>
                                  </p:stCondLst>
                                  <p:childTnLst>
                                    <p:cmd type="call" cmd="playFrom(0.0)">
                                      <p:cBhvr>
                                        <p:cTn id="20" dur="1423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0"/>
                </p:tgtEl>
              </p:cMediaNode>
            </p:audio>
          </p:childTnLst>
        </p:cTn>
      </p:par>
    </p:tnLst>
    <p:bldLst>
      <p:bldP spid="531" grpId="0"/>
      <p:bldP spid="2"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538"/>
        <p:cNvGrpSpPr/>
        <p:nvPr/>
      </p:nvGrpSpPr>
      <p:grpSpPr>
        <a:xfrm>
          <a:off x="0" y="0"/>
          <a:ext cx="0" cy="0"/>
          <a:chOff x="0" y="0"/>
          <a:chExt cx="0" cy="0"/>
        </a:xfrm>
      </p:grpSpPr>
      <p:sp>
        <p:nvSpPr>
          <p:cNvPr id="539" name="Google Shape;539;g3d885aebdd0_0_229"/>
          <p:cNvSpPr txBox="1"/>
          <p:nvPr/>
        </p:nvSpPr>
        <p:spPr>
          <a:xfrm>
            <a:off x="4624999" y="2000600"/>
            <a:ext cx="6587100" cy="2856900"/>
          </a:xfrm>
          <a:prstGeom prst="rect">
            <a:avLst/>
          </a:prstGeom>
          <a:no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4100"/>
              <a:buFont typeface="Arial"/>
              <a:buNone/>
            </a:pPr>
            <a:r>
              <a:rPr lang="en-US" sz="4100" b="0" i="0" u="none" strike="noStrike" cap="none">
                <a:solidFill>
                  <a:srgbClr val="FFC8D2"/>
                </a:solidFill>
                <a:latin typeface="Poppins"/>
                <a:ea typeface="Poppins"/>
                <a:cs typeface="Poppins"/>
                <a:sym typeface="Poppins"/>
              </a:rPr>
              <a:t>Would you like a future job working with technology?</a:t>
            </a:r>
            <a:endParaRPr sz="4100" b="0" i="0" u="none" strike="noStrike" cap="none">
              <a:solidFill>
                <a:srgbClr val="FFC8D2"/>
              </a:solidFill>
              <a:latin typeface="Poppins"/>
              <a:ea typeface="Poppins"/>
              <a:cs typeface="Poppins"/>
              <a:sym typeface="Poppins"/>
            </a:endParaRPr>
          </a:p>
          <a:p>
            <a:pPr marL="0" marR="0" lvl="0" indent="0" algn="ctr" rtl="0">
              <a:lnSpc>
                <a:spcPct val="115000"/>
              </a:lnSpc>
              <a:spcBef>
                <a:spcPts val="0"/>
              </a:spcBef>
              <a:spcAft>
                <a:spcPts val="0"/>
              </a:spcAft>
              <a:buClr>
                <a:srgbClr val="000000"/>
              </a:buClr>
              <a:buSzPts val="2100"/>
              <a:buFont typeface="Arial"/>
              <a:buNone/>
            </a:pPr>
            <a:endParaRPr sz="2100" b="1" i="0" u="none" strike="noStrike" cap="none">
              <a:solidFill>
                <a:srgbClr val="FFC8D2"/>
              </a:solidFill>
              <a:latin typeface="Poppins"/>
              <a:ea typeface="Poppins"/>
              <a:cs typeface="Poppins"/>
              <a:sym typeface="Poppins"/>
            </a:endParaRPr>
          </a:p>
        </p:txBody>
      </p:sp>
      <p:pic>
        <p:nvPicPr>
          <p:cNvPr id="540" name="Google Shape;540;g3d885aebdd0_0_229"/>
          <p:cNvPicPr preferRelativeResize="0"/>
          <p:nvPr/>
        </p:nvPicPr>
        <p:blipFill rotWithShape="1">
          <a:blip r:embed="rId3">
            <a:alphaModFix/>
          </a:blip>
          <a:srcRect/>
          <a:stretch/>
        </p:blipFill>
        <p:spPr>
          <a:xfrm flipH="1">
            <a:off x="1207998" y="-4651"/>
            <a:ext cx="3645802" cy="3645767"/>
          </a:xfrm>
          <a:prstGeom prst="rect">
            <a:avLst/>
          </a:prstGeom>
          <a:noFill/>
          <a:ln>
            <a:noFill/>
          </a:ln>
        </p:spPr>
      </p:pic>
      <p:sp>
        <p:nvSpPr>
          <p:cNvPr id="541" name="Google Shape;541;g3d885aebdd0_0_229"/>
          <p:cNvSpPr/>
          <p:nvPr/>
        </p:nvSpPr>
        <p:spPr>
          <a:xfrm>
            <a:off x="5771552" y="5196517"/>
            <a:ext cx="2799600" cy="2799600"/>
          </a:xfrm>
          <a:prstGeom prst="ellipse">
            <a:avLst/>
          </a:prstGeom>
          <a:noFill/>
          <a:ln w="21175" cap="flat" cmpd="sng">
            <a:solidFill>
              <a:srgbClr val="FF6023"/>
            </a:solidFill>
            <a:prstDash val="solid"/>
            <a:miter lim="800000"/>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
        <p:nvSpPr>
          <p:cNvPr id="542" name="Google Shape;542;g3d885aebdd0_0_229"/>
          <p:cNvSpPr/>
          <p:nvPr/>
        </p:nvSpPr>
        <p:spPr>
          <a:xfrm>
            <a:off x="9495340" y="4173243"/>
            <a:ext cx="851100" cy="8511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
        <p:nvSpPr>
          <p:cNvPr id="543" name="Google Shape;543;g3d885aebdd0_0_229"/>
          <p:cNvSpPr/>
          <p:nvPr/>
        </p:nvSpPr>
        <p:spPr>
          <a:xfrm>
            <a:off x="11161780" y="5884237"/>
            <a:ext cx="434700" cy="4347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pic>
        <p:nvPicPr>
          <p:cNvPr id="3" name="Google Shape;233;g3d885aebdd0_0_34" descr="A young child in a pink shirt&#10;&#10;AI-generated content may be incorrect." title="Rooster designs (55).png">
            <a:extLst>
              <a:ext uri="{FF2B5EF4-FFF2-40B4-BE49-F238E27FC236}">
                <a16:creationId xmlns:a16="http://schemas.microsoft.com/office/drawing/2014/main" id="{EA32F21E-5101-E50E-9FDC-2688294DA31B}"/>
              </a:ext>
            </a:extLst>
          </p:cNvPr>
          <p:cNvPicPr preferRelativeResize="0"/>
          <p:nvPr/>
        </p:nvPicPr>
        <p:blipFill rotWithShape="1">
          <a:blip r:embed="rId4">
            <a:alphaModFix/>
          </a:blip>
          <a:srcRect l="4879" t="14621" r="43812" b="11349"/>
          <a:stretch/>
        </p:blipFill>
        <p:spPr>
          <a:xfrm flipH="1">
            <a:off x="0" y="2442882"/>
            <a:ext cx="4179500" cy="44668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567"/>
        <p:cNvGrpSpPr/>
        <p:nvPr/>
      </p:nvGrpSpPr>
      <p:grpSpPr>
        <a:xfrm>
          <a:off x="0" y="0"/>
          <a:ext cx="0" cy="0"/>
          <a:chOff x="0" y="0"/>
          <a:chExt cx="0" cy="0"/>
        </a:xfrm>
      </p:grpSpPr>
      <p:pic>
        <p:nvPicPr>
          <p:cNvPr id="2" name="Picture 1" descr="A cartoon of a child with a robot dog&#10;&#10;AI-generated content may be incorrect.">
            <a:extLst>
              <a:ext uri="{FF2B5EF4-FFF2-40B4-BE49-F238E27FC236}">
                <a16:creationId xmlns:a16="http://schemas.microsoft.com/office/drawing/2014/main" id="{194CC4BE-FEC7-C5CE-6B70-9BD44C1C9760}"/>
              </a:ext>
            </a:extLst>
          </p:cNvPr>
          <p:cNvPicPr>
            <a:picLocks noChangeAspect="1"/>
          </p:cNvPicPr>
          <p:nvPr/>
        </p:nvPicPr>
        <p:blipFill>
          <a:blip r:embed="rId3"/>
          <a:stretch>
            <a:fillRect/>
          </a:stretch>
        </p:blipFill>
        <p:spPr>
          <a:xfrm>
            <a:off x="3345295" y="-132413"/>
            <a:ext cx="8541399" cy="6326962"/>
          </a:xfrm>
          <a:prstGeom prst="rect">
            <a:avLst/>
          </a:prstGeom>
        </p:spPr>
      </p:pic>
      <p:sp>
        <p:nvSpPr>
          <p:cNvPr id="568" name="Google Shape;568;g3d885aebdd0_0_325"/>
          <p:cNvSpPr/>
          <p:nvPr/>
        </p:nvSpPr>
        <p:spPr>
          <a:xfrm>
            <a:off x="10026156" y="-287820"/>
            <a:ext cx="2864700" cy="28647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
        <p:nvSpPr>
          <p:cNvPr id="569" name="Google Shape;569;g3d885aebdd0_0_325"/>
          <p:cNvSpPr/>
          <p:nvPr/>
        </p:nvSpPr>
        <p:spPr>
          <a:xfrm>
            <a:off x="9710432" y="-571151"/>
            <a:ext cx="3475200" cy="3475200"/>
          </a:xfrm>
          <a:prstGeom prst="ellipse">
            <a:avLst/>
          </a:prstGeom>
          <a:noFill/>
          <a:ln w="12700" cap="flat" cmpd="sng">
            <a:solidFill>
              <a:srgbClr val="BFBFBF"/>
            </a:solidFill>
            <a:prstDash val="solid"/>
            <a:miter lim="800000"/>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grpSp>
        <p:nvGrpSpPr>
          <p:cNvPr id="570" name="Google Shape;570;g3d885aebdd0_0_325"/>
          <p:cNvGrpSpPr/>
          <p:nvPr/>
        </p:nvGrpSpPr>
        <p:grpSpPr>
          <a:xfrm>
            <a:off x="8828932" y="5500295"/>
            <a:ext cx="4553784" cy="1354614"/>
            <a:chOff x="3497167" y="2897546"/>
            <a:chExt cx="2817761" cy="838200"/>
          </a:xfrm>
        </p:grpSpPr>
        <p:sp>
          <p:nvSpPr>
            <p:cNvPr id="571" name="Google Shape;571;g3d885aebdd0_0_325"/>
            <p:cNvSpPr txBox="1"/>
            <p:nvPr/>
          </p:nvSpPr>
          <p:spPr>
            <a:xfrm>
              <a:off x="3684528" y="2897546"/>
              <a:ext cx="2630400" cy="8382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2400" b="0" i="0" u="none" strike="noStrike" cap="none" dirty="0">
                  <a:solidFill>
                    <a:schemeClr val="lt1"/>
                  </a:solidFill>
                  <a:latin typeface="Poppins"/>
                  <a:ea typeface="Poppins"/>
                  <a:cs typeface="Poppins"/>
                  <a:sym typeface="Poppins"/>
                </a:rPr>
                <a:t>techshecan.org</a:t>
              </a:r>
              <a:endParaRPr sz="2400" b="0" i="0" u="none" strike="noStrike" cap="none" dirty="0">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2700"/>
                <a:buFont typeface="Arial"/>
                <a:buNone/>
              </a:pPr>
              <a:r>
                <a:rPr lang="en-US" sz="2400" b="0" i="0" u="none" strike="noStrike" cap="none" dirty="0">
                  <a:solidFill>
                    <a:schemeClr val="lt1"/>
                  </a:solidFill>
                  <a:latin typeface="Poppins"/>
                  <a:ea typeface="Poppins"/>
                  <a:cs typeface="Poppins"/>
                  <a:sym typeface="Poppins"/>
                </a:rPr>
                <a:t>@Tech_She_Can</a:t>
              </a:r>
              <a:endParaRPr sz="2400" b="0" i="0" u="none" strike="noStrike" cap="none" dirty="0">
                <a:solidFill>
                  <a:schemeClr val="lt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2700"/>
                <a:buFont typeface="Arial"/>
                <a:buNone/>
              </a:pPr>
              <a:r>
                <a:rPr lang="en-US" sz="2400" b="0" i="0" u="none" strike="noStrike" cap="none" dirty="0" err="1">
                  <a:solidFill>
                    <a:schemeClr val="lt1"/>
                  </a:solidFill>
                  <a:latin typeface="Poppins"/>
                  <a:ea typeface="Poppins"/>
                  <a:cs typeface="Poppins"/>
                  <a:sym typeface="Poppins"/>
                </a:rPr>
                <a:t>TechSheCan</a:t>
              </a:r>
              <a:endParaRPr sz="2400" b="0" i="0" u="none" strike="noStrike" cap="none" dirty="0">
                <a:solidFill>
                  <a:schemeClr val="lt1"/>
                </a:solidFill>
                <a:latin typeface="Poppins"/>
                <a:ea typeface="Poppins"/>
                <a:cs typeface="Poppins"/>
                <a:sym typeface="Poppins"/>
              </a:endParaRPr>
            </a:p>
          </p:txBody>
        </p:sp>
        <p:pic>
          <p:nvPicPr>
            <p:cNvPr id="572" name="Google Shape;572;g3d885aebdd0_0_325"/>
            <p:cNvPicPr preferRelativeResize="0"/>
            <p:nvPr/>
          </p:nvPicPr>
          <p:blipFill rotWithShape="1">
            <a:blip r:embed="rId4">
              <a:alphaModFix/>
            </a:blip>
            <a:srcRect/>
            <a:stretch/>
          </p:blipFill>
          <p:spPr>
            <a:xfrm>
              <a:off x="3497167" y="3220396"/>
              <a:ext cx="187755" cy="187755"/>
            </a:xfrm>
            <a:prstGeom prst="rect">
              <a:avLst/>
            </a:prstGeom>
            <a:noFill/>
            <a:ln>
              <a:noFill/>
            </a:ln>
          </p:spPr>
        </p:pic>
        <p:pic>
          <p:nvPicPr>
            <p:cNvPr id="573" name="Google Shape;573;g3d885aebdd0_0_325"/>
            <p:cNvPicPr preferRelativeResize="0"/>
            <p:nvPr/>
          </p:nvPicPr>
          <p:blipFill rotWithShape="1">
            <a:blip r:embed="rId5">
              <a:alphaModFix/>
            </a:blip>
            <a:srcRect/>
            <a:stretch/>
          </p:blipFill>
          <p:spPr>
            <a:xfrm>
              <a:off x="3525879" y="3026017"/>
              <a:ext cx="129937" cy="129937"/>
            </a:xfrm>
            <a:prstGeom prst="rect">
              <a:avLst/>
            </a:prstGeom>
            <a:noFill/>
            <a:ln>
              <a:noFill/>
            </a:ln>
          </p:spPr>
        </p:pic>
        <p:pic>
          <p:nvPicPr>
            <p:cNvPr id="574" name="Google Shape;574;g3d885aebdd0_0_325"/>
            <p:cNvPicPr preferRelativeResize="0"/>
            <p:nvPr/>
          </p:nvPicPr>
          <p:blipFill rotWithShape="1">
            <a:blip r:embed="rId6">
              <a:alphaModFix/>
            </a:blip>
            <a:srcRect/>
            <a:stretch/>
          </p:blipFill>
          <p:spPr>
            <a:xfrm>
              <a:off x="3507944" y="3446663"/>
              <a:ext cx="178736" cy="178736"/>
            </a:xfrm>
            <a:prstGeom prst="rect">
              <a:avLst/>
            </a:prstGeom>
            <a:noFill/>
            <a:ln>
              <a:noFill/>
            </a:ln>
          </p:spPr>
        </p:pic>
      </p:grpSp>
      <p:sp>
        <p:nvSpPr>
          <p:cNvPr id="575" name="Google Shape;575;g3d885aebdd0_0_325"/>
          <p:cNvSpPr txBox="1"/>
          <p:nvPr/>
        </p:nvSpPr>
        <p:spPr>
          <a:xfrm>
            <a:off x="-174169" y="6028747"/>
            <a:ext cx="12192000" cy="446400"/>
          </a:xfrm>
          <a:prstGeom prst="rect">
            <a:avLst/>
          </a:prstGeom>
          <a:noFill/>
          <a:ln>
            <a:noFill/>
          </a:ln>
        </p:spPr>
        <p:txBody>
          <a:bodyPr spcFirstLastPara="1" wrap="square" lIns="121900" tIns="121900" rIns="121900" bIns="121900" anchor="t" anchorCtr="0">
            <a:spAutoFit/>
          </a:bodyPr>
          <a:lstStyle/>
          <a:p>
            <a:pPr marL="609600" marR="0" lvl="0" indent="0" algn="l" rtl="0">
              <a:lnSpc>
                <a:spcPct val="100000"/>
              </a:lnSpc>
              <a:spcBef>
                <a:spcPts val="0"/>
              </a:spcBef>
              <a:spcAft>
                <a:spcPts val="0"/>
              </a:spcAft>
              <a:buClr>
                <a:srgbClr val="000000"/>
              </a:buClr>
              <a:buSzPts val="1300"/>
              <a:buFont typeface="Arial"/>
              <a:buNone/>
            </a:pPr>
            <a:r>
              <a:rPr lang="en-US" sz="1300" b="0" i="0" u="none" strike="noStrike" cap="none">
                <a:solidFill>
                  <a:schemeClr val="lt1"/>
                </a:solidFill>
                <a:latin typeface="Poppins SemiBold"/>
                <a:ea typeface="Poppins SemiBold"/>
                <a:cs typeface="Poppins SemiBold"/>
                <a:sym typeface="Poppins SemiBold"/>
              </a:rPr>
              <a:t>© Tech She Can 2026</a:t>
            </a:r>
            <a:endParaRPr sz="1300" b="0" i="0" u="none" strike="noStrike" cap="none">
              <a:solidFill>
                <a:srgbClr val="000000"/>
              </a:solidFill>
              <a:latin typeface="Arial"/>
              <a:ea typeface="Arial"/>
              <a:cs typeface="Arial"/>
              <a:sym typeface="Arial"/>
            </a:endParaRPr>
          </a:p>
        </p:txBody>
      </p:sp>
      <p:pic>
        <p:nvPicPr>
          <p:cNvPr id="576" name="Google Shape;576;g3d885aebdd0_0_325" descr="A black and orange rectangle with white text&#10;&#10;AI-generated content may be incorrect."/>
          <p:cNvPicPr preferRelativeResize="0"/>
          <p:nvPr/>
        </p:nvPicPr>
        <p:blipFill rotWithShape="1">
          <a:blip r:embed="rId7">
            <a:alphaModFix/>
          </a:blip>
          <a:srcRect/>
          <a:stretch/>
        </p:blipFill>
        <p:spPr>
          <a:xfrm>
            <a:off x="311945" y="200819"/>
            <a:ext cx="1516721" cy="1645588"/>
          </a:xfrm>
          <a:prstGeom prst="rect">
            <a:avLst/>
          </a:prstGeom>
          <a:noFill/>
          <a:ln>
            <a:noFill/>
          </a:ln>
        </p:spPr>
      </p:pic>
      <p:sp>
        <p:nvSpPr>
          <p:cNvPr id="577" name="Google Shape;577;g3d885aebdd0_0_325"/>
          <p:cNvSpPr txBox="1"/>
          <p:nvPr/>
        </p:nvSpPr>
        <p:spPr>
          <a:xfrm>
            <a:off x="2018377" y="106956"/>
            <a:ext cx="1929600" cy="3231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300" b="0" i="0" u="none" strike="noStrike" cap="none" dirty="0">
                <a:solidFill>
                  <a:schemeClr val="lt1"/>
                </a:solidFill>
                <a:latin typeface="Poppins"/>
                <a:ea typeface="Poppins"/>
                <a:cs typeface="Poppins"/>
                <a:sym typeface="Poppins"/>
              </a:rPr>
              <a:t>in partnership with: </a:t>
            </a:r>
            <a:endParaRPr sz="1900" dirty="0"/>
          </a:p>
        </p:txBody>
      </p:sp>
      <p:sp>
        <p:nvSpPr>
          <p:cNvPr id="578" name="Google Shape;578;g3d885aebdd0_0_325"/>
          <p:cNvSpPr/>
          <p:nvPr/>
        </p:nvSpPr>
        <p:spPr>
          <a:xfrm>
            <a:off x="5377268" y="5724340"/>
            <a:ext cx="340800" cy="3408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
        <p:nvSpPr>
          <p:cNvPr id="579" name="Google Shape;579;g3d885aebdd0_0_325"/>
          <p:cNvSpPr/>
          <p:nvPr/>
        </p:nvSpPr>
        <p:spPr>
          <a:xfrm>
            <a:off x="4881159" y="2637585"/>
            <a:ext cx="1108500" cy="1108500"/>
          </a:xfrm>
          <a:prstGeom prst="ellipse">
            <a:avLst/>
          </a:prstGeom>
          <a:solidFill>
            <a:srgbClr val="FF6023"/>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sp>
        <p:nvSpPr>
          <p:cNvPr id="580" name="Google Shape;580;g3d885aebdd0_0_325"/>
          <p:cNvSpPr/>
          <p:nvPr/>
        </p:nvSpPr>
        <p:spPr>
          <a:xfrm>
            <a:off x="3885016" y="4194803"/>
            <a:ext cx="851100" cy="851100"/>
          </a:xfrm>
          <a:prstGeom prst="ellipse">
            <a:avLst/>
          </a:prstGeom>
          <a:solidFill>
            <a:srgbClr val="FFC8D2"/>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Arial"/>
              <a:ea typeface="Arial"/>
              <a:cs typeface="Arial"/>
              <a:sym typeface="Arial"/>
            </a:endParaRPr>
          </a:p>
        </p:txBody>
      </p:sp>
      <p:pic>
        <p:nvPicPr>
          <p:cNvPr id="3" name="Google Shape;193;g3d885aebdd0_0_14" descr="A logo of a company&#10;&#10;AI-generated content may be incorrect." title="NW_Rooster_Money_Stacked_RGB_NEG.png">
            <a:extLst>
              <a:ext uri="{FF2B5EF4-FFF2-40B4-BE49-F238E27FC236}">
                <a16:creationId xmlns:a16="http://schemas.microsoft.com/office/drawing/2014/main" id="{5F71FA4B-2B96-688B-12B7-92D7610B7F80}"/>
              </a:ext>
            </a:extLst>
          </p:cNvPr>
          <p:cNvPicPr preferRelativeResize="0"/>
          <p:nvPr/>
        </p:nvPicPr>
        <p:blipFill>
          <a:blip r:embed="rId8">
            <a:alphaModFix/>
          </a:blip>
          <a:stretch>
            <a:fillRect/>
          </a:stretch>
        </p:blipFill>
        <p:spPr>
          <a:xfrm>
            <a:off x="1499985" y="268506"/>
            <a:ext cx="2356419" cy="2416000"/>
          </a:xfrm>
          <a:prstGeom prst="rect">
            <a:avLst/>
          </a:prstGeom>
          <a:noFill/>
          <a:ln>
            <a:noFill/>
          </a:ln>
        </p:spPr>
      </p:pic>
      <p:pic>
        <p:nvPicPr>
          <p:cNvPr id="4" name="Picture 3">
            <a:extLst>
              <a:ext uri="{FF2B5EF4-FFF2-40B4-BE49-F238E27FC236}">
                <a16:creationId xmlns:a16="http://schemas.microsoft.com/office/drawing/2014/main" id="{6303972D-6E63-FAF6-F33C-A07CA1C65BF8}"/>
              </a:ext>
            </a:extLst>
          </p:cNvPr>
          <p:cNvPicPr>
            <a:picLocks noChangeAspect="1"/>
          </p:cNvPicPr>
          <p:nvPr/>
        </p:nvPicPr>
        <p:blipFill>
          <a:blip r:embed="rId9"/>
          <a:stretch>
            <a:fillRect/>
          </a:stretch>
        </p:blipFill>
        <p:spPr>
          <a:xfrm>
            <a:off x="3226828" y="289423"/>
            <a:ext cx="1743723" cy="2376114"/>
          </a:xfrm>
          <a:prstGeom prst="rect">
            <a:avLst/>
          </a:prstGeom>
        </p:spPr>
      </p:pic>
      <p:pic>
        <p:nvPicPr>
          <p:cNvPr id="10" name="Google Shape;557;g3d885aebdd0_0_306" descr="A qr code with a few squares&#10;&#10;AI-generated content may be incorrect.">
            <a:extLst>
              <a:ext uri="{FF2B5EF4-FFF2-40B4-BE49-F238E27FC236}">
                <a16:creationId xmlns:a16="http://schemas.microsoft.com/office/drawing/2014/main" id="{D8BCF880-3DAC-0E0C-0C95-6B91E3AF823F}"/>
              </a:ext>
            </a:extLst>
          </p:cNvPr>
          <p:cNvPicPr preferRelativeResize="0"/>
          <p:nvPr/>
        </p:nvPicPr>
        <p:blipFill rotWithShape="1">
          <a:blip r:embed="rId10">
            <a:alphaModFix/>
          </a:blip>
          <a:srcRect/>
          <a:stretch/>
        </p:blipFill>
        <p:spPr>
          <a:xfrm>
            <a:off x="263399" y="3632347"/>
            <a:ext cx="2440800" cy="2396400"/>
          </a:xfrm>
          <a:prstGeom prst="roundRect">
            <a:avLst>
              <a:gd name="adj" fmla="val 16667"/>
            </a:avLst>
          </a:prstGeom>
          <a:noFill/>
          <a:ln>
            <a:noFill/>
          </a:ln>
        </p:spPr>
      </p:pic>
      <p:sp>
        <p:nvSpPr>
          <p:cNvPr id="12" name="Google Shape;555;g3d885aebdd0_0_306">
            <a:extLst>
              <a:ext uri="{FF2B5EF4-FFF2-40B4-BE49-F238E27FC236}">
                <a16:creationId xmlns:a16="http://schemas.microsoft.com/office/drawing/2014/main" id="{73992860-ADD8-E222-BFB3-DFD0F873B353}"/>
              </a:ext>
            </a:extLst>
          </p:cNvPr>
          <p:cNvSpPr txBox="1"/>
          <p:nvPr/>
        </p:nvSpPr>
        <p:spPr>
          <a:xfrm>
            <a:off x="305306" y="2750147"/>
            <a:ext cx="2389358" cy="1169480"/>
          </a:xfrm>
          <a:prstGeom prst="rect">
            <a:avLst/>
          </a:prstGeom>
          <a:noFill/>
          <a:ln>
            <a:noFill/>
          </a:ln>
        </p:spPr>
        <p:txBody>
          <a:bodyPr spcFirstLastPara="1" wrap="square" lIns="121900" tIns="60925" rIns="121900" bIns="60925" anchor="t" anchorCtr="0">
            <a:spAutoFit/>
          </a:bodyPr>
          <a:lstStyle/>
          <a:p>
            <a:pPr marL="0" marR="0" lvl="0" indent="0" algn="ctr" rtl="0">
              <a:lnSpc>
                <a:spcPct val="100000"/>
              </a:lnSpc>
              <a:spcBef>
                <a:spcPts val="0"/>
              </a:spcBef>
              <a:spcAft>
                <a:spcPts val="0"/>
              </a:spcAft>
              <a:buNone/>
            </a:pPr>
            <a:r>
              <a:rPr lang="en-US" sz="1200" b="0" i="0" u="none" strike="noStrike" cap="none" dirty="0">
                <a:solidFill>
                  <a:srgbClr val="FFFFFF"/>
                </a:solidFill>
                <a:latin typeface="Poppins"/>
                <a:ea typeface="Poppins"/>
                <a:cs typeface="Poppins"/>
                <a:sym typeface="Poppins"/>
              </a:rPr>
              <a:t>Find out more about upcoming live lessons by signing up for our newsletter: </a:t>
            </a:r>
            <a:r>
              <a:rPr lang="en-US" sz="1200" b="0" i="0" u="none" strike="noStrike" cap="none" dirty="0">
                <a:solidFill>
                  <a:srgbClr val="000000"/>
                </a:solidFill>
                <a:latin typeface="Poppins"/>
                <a:ea typeface="Poppins"/>
                <a:cs typeface="Poppins"/>
                <a:sym typeface="Poppins"/>
              </a:rPr>
              <a:t>​</a:t>
            </a:r>
            <a:endParaRPr lang="en-US" sz="1200" dirty="0"/>
          </a:p>
          <a:p>
            <a:pPr marL="0" marR="0" lvl="0" indent="0" algn="ctr" rtl="0">
              <a:lnSpc>
                <a:spcPct val="100000"/>
              </a:lnSpc>
              <a:spcBef>
                <a:spcPts val="0"/>
              </a:spcBef>
              <a:spcAft>
                <a:spcPts val="0"/>
              </a:spcAft>
              <a:buNone/>
            </a:pPr>
            <a:r>
              <a:rPr lang="en-US" sz="2000" b="0" i="0" u="none" strike="noStrike" cap="none" dirty="0">
                <a:solidFill>
                  <a:srgbClr val="000000"/>
                </a:solidFill>
                <a:latin typeface="Poppins"/>
                <a:ea typeface="Poppins"/>
                <a:cs typeface="Poppins"/>
                <a:sym typeface="Poppins"/>
              </a:rPr>
              <a:t>​</a:t>
            </a:r>
            <a:endParaRPr sz="20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17F463BAFD2243AB5187B3D1E8E486" ma:contentTypeVersion="17" ma:contentTypeDescription="Create a new document." ma:contentTypeScope="" ma:versionID="c2a14652217c30deff470fa206c65ba0">
  <xsd:schema xmlns:xsd="http://www.w3.org/2001/XMLSchema" xmlns:xs="http://www.w3.org/2001/XMLSchema" xmlns:p="http://schemas.microsoft.com/office/2006/metadata/properties" xmlns:ns2="1602ae0f-c3b0-45dc-8eee-50e57ac0886e" xmlns:ns3="dabf94b3-e505-4126-82e7-4f431fe625f8" targetNamespace="http://schemas.microsoft.com/office/2006/metadata/properties" ma:root="true" ma:fieldsID="e00f8042ffa4a65e9f061aa70b90b3fe" ns2:_="" ns3:_="">
    <xsd:import namespace="1602ae0f-c3b0-45dc-8eee-50e57ac0886e"/>
    <xsd:import namespace="dabf94b3-e505-4126-82e7-4f431fe625f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_Flow_SignoffStatu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02ae0f-c3b0-45dc-8eee-50e57ac088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Flow_SignoffStatus" ma:index="18" nillable="true" ma:displayName="Sign-off status" ma:internalName="Sign_x002d_off_x0020_status">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1278ba8-041f-44e5-b506-c972c5ce9812"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abf94b3-e505-4126-82e7-4f431fe625f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0738850-389a-484b-9b4d-21bd3888aebd}" ma:internalName="TaxCatchAll" ma:showField="CatchAllData" ma:web="dabf94b3-e505-4126-82e7-4f431fe625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602ae0f-c3b0-45dc-8eee-50e57ac0886e">
      <Terms xmlns="http://schemas.microsoft.com/office/infopath/2007/PartnerControls"/>
    </lcf76f155ced4ddcb4097134ff3c332f>
    <TaxCatchAll xmlns="dabf94b3-e505-4126-82e7-4f431fe625f8" xsi:nil="true"/>
    <_Flow_SignoffStatus xmlns="1602ae0f-c3b0-45dc-8eee-50e57ac0886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3EA957-BD00-4689-938D-ADA7E1F2E425}">
  <ds:schemaRefs>
    <ds:schemaRef ds:uri="1602ae0f-c3b0-45dc-8eee-50e57ac0886e"/>
    <ds:schemaRef ds:uri="dabf94b3-e505-4126-82e7-4f431fe625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090372-3C9F-4E81-ADC2-FA5CE42F99CA}">
  <ds:schemaRefs>
    <ds:schemaRef ds:uri="http://purl.org/dc/term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1602ae0f-c3b0-45dc-8eee-50e57ac0886e"/>
    <ds:schemaRef ds:uri="http://www.w3.org/XML/1998/namespace"/>
    <ds:schemaRef ds:uri="http://schemas.microsoft.com/office/infopath/2007/PartnerControls"/>
    <ds:schemaRef ds:uri="dabf94b3-e505-4126-82e7-4f431fe625f8"/>
    <ds:schemaRef ds:uri="http://purl.org/dc/elements/1.1/"/>
  </ds:schemaRefs>
</ds:datastoreItem>
</file>

<file path=customXml/itemProps3.xml><?xml version="1.0" encoding="utf-8"?>
<ds:datastoreItem xmlns:ds="http://schemas.openxmlformats.org/officeDocument/2006/customXml" ds:itemID="{6201F739-F26E-4A16-AF62-A0D3FA6C24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172</TotalTime>
  <Words>6704</Words>
  <Application>Microsoft Office PowerPoint</Application>
  <PresentationFormat>Widescreen</PresentationFormat>
  <Paragraphs>514</Paragraphs>
  <Slides>28</Slides>
  <Notes>28</Notes>
  <HiddenSlides>0</HiddenSlides>
  <MMClips>3</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office theme</vt:lpstr>
      <vt:lpstr>PowerPoint Presentation</vt:lpstr>
      <vt:lpstr>What is Technology?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Pam Jones</dc:creator>
  <cp:lastModifiedBy>Katie Barbour</cp:lastModifiedBy>
  <cp:revision>9</cp:revision>
  <dcterms:created xsi:type="dcterms:W3CDTF">2025-12-30T13:46:17Z</dcterms:created>
  <dcterms:modified xsi:type="dcterms:W3CDTF">2026-10-14T10:22:46Z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0x010100BA17F463BAFD2243AB5187B3D1E8E486</vt:lpwstr>
  </property>
  <property fmtid="{D5CDD505-2E9C-101B-9397-08002B2CF9AE}" pid="3" name="MediaServiceImageTags">
    <vt:lpwstr/>
  </property>
</Properties>
</file>